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ata9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6"/>
  </p:notesMasterIdLst>
  <p:handoutMasterIdLst>
    <p:handoutMasterId r:id="rId177"/>
  </p:handoutMasterIdLst>
  <p:sldIdLst>
    <p:sldId id="258" r:id="rId2"/>
    <p:sldId id="2873" r:id="rId3"/>
    <p:sldId id="2334" r:id="rId4"/>
    <p:sldId id="2323" r:id="rId5"/>
    <p:sldId id="2325" r:id="rId6"/>
    <p:sldId id="2335" r:id="rId7"/>
    <p:sldId id="2336" r:id="rId8"/>
    <p:sldId id="2326" r:id="rId9"/>
    <p:sldId id="2399" r:id="rId10"/>
    <p:sldId id="383" r:id="rId11"/>
    <p:sldId id="2682" r:id="rId12"/>
    <p:sldId id="2836" r:id="rId13"/>
    <p:sldId id="2837" r:id="rId14"/>
    <p:sldId id="2838" r:id="rId15"/>
    <p:sldId id="2839" r:id="rId16"/>
    <p:sldId id="2332" r:id="rId17"/>
    <p:sldId id="2840" r:id="rId18"/>
    <p:sldId id="2333" r:id="rId19"/>
    <p:sldId id="2841" r:id="rId20"/>
    <p:sldId id="2842" r:id="rId21"/>
    <p:sldId id="2843" r:id="rId22"/>
    <p:sldId id="2844" r:id="rId23"/>
    <p:sldId id="2845" r:id="rId24"/>
    <p:sldId id="2846" r:id="rId25"/>
    <p:sldId id="2847" r:id="rId26"/>
    <p:sldId id="2848" r:id="rId27"/>
    <p:sldId id="2849" r:id="rId28"/>
    <p:sldId id="2850" r:id="rId29"/>
    <p:sldId id="2656" r:id="rId30"/>
    <p:sldId id="2851" r:id="rId31"/>
    <p:sldId id="2852" r:id="rId32"/>
    <p:sldId id="2853" r:id="rId33"/>
    <p:sldId id="2473" r:id="rId34"/>
    <p:sldId id="2854" r:id="rId35"/>
    <p:sldId id="2855" r:id="rId36"/>
    <p:sldId id="2879" r:id="rId37"/>
    <p:sldId id="2328" r:id="rId38"/>
    <p:sldId id="2312" r:id="rId39"/>
    <p:sldId id="2937" r:id="rId40"/>
    <p:sldId id="2938" r:id="rId41"/>
    <p:sldId id="2349" r:id="rId42"/>
    <p:sldId id="2939" r:id="rId43"/>
    <p:sldId id="2940" r:id="rId44"/>
    <p:sldId id="2941" r:id="rId45"/>
    <p:sldId id="2942" r:id="rId46"/>
    <p:sldId id="2943" r:id="rId47"/>
    <p:sldId id="2944" r:id="rId48"/>
    <p:sldId id="2357" r:id="rId49"/>
    <p:sldId id="2358" r:id="rId50"/>
    <p:sldId id="2929" r:id="rId51"/>
    <p:sldId id="2688" r:id="rId52"/>
    <p:sldId id="2928" r:id="rId53"/>
    <p:sldId id="2926" r:id="rId54"/>
    <p:sldId id="2927" r:id="rId55"/>
    <p:sldId id="2273" r:id="rId56"/>
    <p:sldId id="2267" r:id="rId57"/>
    <p:sldId id="2945" r:id="rId58"/>
    <p:sldId id="2923" r:id="rId59"/>
    <p:sldId id="2947" r:id="rId60"/>
    <p:sldId id="2234" r:id="rId61"/>
    <p:sldId id="2948" r:id="rId62"/>
    <p:sldId id="2949" r:id="rId63"/>
    <p:sldId id="2950" r:id="rId64"/>
    <p:sldId id="2361" r:id="rId65"/>
    <p:sldId id="2880" r:id="rId66"/>
    <p:sldId id="2881" r:id="rId67"/>
    <p:sldId id="2882" r:id="rId68"/>
    <p:sldId id="2883" r:id="rId69"/>
    <p:sldId id="2884" r:id="rId70"/>
    <p:sldId id="2885" r:id="rId71"/>
    <p:sldId id="3000" r:id="rId72"/>
    <p:sldId id="3001" r:id="rId73"/>
    <p:sldId id="2886" r:id="rId74"/>
    <p:sldId id="2887" r:id="rId75"/>
    <p:sldId id="3002" r:id="rId76"/>
    <p:sldId id="3003" r:id="rId77"/>
    <p:sldId id="2888" r:id="rId78"/>
    <p:sldId id="3004" r:id="rId79"/>
    <p:sldId id="3005" r:id="rId80"/>
    <p:sldId id="2889" r:id="rId81"/>
    <p:sldId id="3006" r:id="rId82"/>
    <p:sldId id="3007" r:id="rId83"/>
    <p:sldId id="3008" r:id="rId84"/>
    <p:sldId id="2890" r:id="rId85"/>
    <p:sldId id="2891" r:id="rId86"/>
    <p:sldId id="3009" r:id="rId87"/>
    <p:sldId id="3010" r:id="rId88"/>
    <p:sldId id="3011" r:id="rId89"/>
    <p:sldId id="3012" r:id="rId90"/>
    <p:sldId id="3013" r:id="rId91"/>
    <p:sldId id="3122" r:id="rId92"/>
    <p:sldId id="3014" r:id="rId93"/>
    <p:sldId id="2893" r:id="rId94"/>
    <p:sldId id="3015" r:id="rId95"/>
    <p:sldId id="3016" r:id="rId96"/>
    <p:sldId id="3017" r:id="rId97"/>
    <p:sldId id="3018" r:id="rId98"/>
    <p:sldId id="2793" r:id="rId99"/>
    <p:sldId id="3019" r:id="rId100"/>
    <p:sldId id="3020" r:id="rId101"/>
    <p:sldId id="2925" r:id="rId102"/>
    <p:sldId id="2895" r:id="rId103"/>
    <p:sldId id="3021" r:id="rId104"/>
    <p:sldId id="2896" r:id="rId105"/>
    <p:sldId id="2897" r:id="rId106"/>
    <p:sldId id="2898" r:id="rId107"/>
    <p:sldId id="2924" r:id="rId108"/>
    <p:sldId id="2661" r:id="rId109"/>
    <p:sldId id="2561" r:id="rId110"/>
    <p:sldId id="2899" r:id="rId111"/>
    <p:sldId id="2953" r:id="rId112"/>
    <p:sldId id="2900" r:id="rId113"/>
    <p:sldId id="2954" r:id="rId114"/>
    <p:sldId id="2901" r:id="rId115"/>
    <p:sldId id="2902" r:id="rId116"/>
    <p:sldId id="2903" r:id="rId117"/>
    <p:sldId id="2904" r:id="rId118"/>
    <p:sldId id="2955" r:id="rId119"/>
    <p:sldId id="2956" r:id="rId120"/>
    <p:sldId id="2905" r:id="rId121"/>
    <p:sldId id="2906" r:id="rId122"/>
    <p:sldId id="2907" r:id="rId123"/>
    <p:sldId id="2908" r:id="rId124"/>
    <p:sldId id="2345" r:id="rId125"/>
    <p:sldId id="2957" r:id="rId126"/>
    <p:sldId id="2958" r:id="rId127"/>
    <p:sldId id="2576" r:id="rId128"/>
    <p:sldId id="3029" r:id="rId129"/>
    <p:sldId id="3030" r:id="rId130"/>
    <p:sldId id="3027" r:id="rId131"/>
    <p:sldId id="3031" r:id="rId132"/>
    <p:sldId id="3120" r:id="rId133"/>
    <p:sldId id="3121" r:id="rId134"/>
    <p:sldId id="3032" r:id="rId135"/>
    <p:sldId id="3033" r:id="rId136"/>
    <p:sldId id="3034" r:id="rId137"/>
    <p:sldId id="3035" r:id="rId138"/>
    <p:sldId id="3036" r:id="rId139"/>
    <p:sldId id="3037" r:id="rId140"/>
    <p:sldId id="3038" r:id="rId141"/>
    <p:sldId id="3043" r:id="rId142"/>
    <p:sldId id="3044" r:id="rId143"/>
    <p:sldId id="3045" r:id="rId144"/>
    <p:sldId id="3046" r:id="rId145"/>
    <p:sldId id="3047" r:id="rId146"/>
    <p:sldId id="3048" r:id="rId147"/>
    <p:sldId id="3049" r:id="rId148"/>
    <p:sldId id="3050" r:id="rId149"/>
    <p:sldId id="3051" r:id="rId150"/>
    <p:sldId id="3052" r:id="rId151"/>
    <p:sldId id="3053" r:id="rId152"/>
    <p:sldId id="3054" r:id="rId153"/>
    <p:sldId id="3055" r:id="rId154"/>
    <p:sldId id="3056" r:id="rId155"/>
    <p:sldId id="3057" r:id="rId156"/>
    <p:sldId id="3058" r:id="rId157"/>
    <p:sldId id="3059" r:id="rId158"/>
    <p:sldId id="3060" r:id="rId159"/>
    <p:sldId id="3061" r:id="rId160"/>
    <p:sldId id="3062" r:id="rId161"/>
    <p:sldId id="3063" r:id="rId162"/>
    <p:sldId id="3064" r:id="rId163"/>
    <p:sldId id="3065" r:id="rId164"/>
    <p:sldId id="3066" r:id="rId165"/>
    <p:sldId id="3067" r:id="rId166"/>
    <p:sldId id="3039" r:id="rId167"/>
    <p:sldId id="3042" r:id="rId168"/>
    <p:sldId id="3068" r:id="rId169"/>
    <p:sldId id="3040" r:id="rId170"/>
    <p:sldId id="3069" r:id="rId171"/>
    <p:sldId id="3070" r:id="rId172"/>
    <p:sldId id="3041" r:id="rId173"/>
    <p:sldId id="2982" r:id="rId174"/>
    <p:sldId id="3025" r:id="rId175"/>
  </p:sldIdLst>
  <p:sldSz cx="9144000" cy="6858000" type="screen4x3"/>
  <p:notesSz cx="6815138" cy="9931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윤범" initials="전윤범" lastIdx="1" clrIdx="0">
    <p:extLst>
      <p:ext uri="{19B8F6BF-5375-455C-9EA6-DF929625EA0E}">
        <p15:presenceInfo xmlns:p15="http://schemas.microsoft.com/office/powerpoint/2012/main" userId="전윤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59" autoAdjust="0"/>
    <p:restoredTop sz="96370" autoAdjust="0"/>
  </p:normalViewPr>
  <p:slideViewPr>
    <p:cSldViewPr>
      <p:cViewPr varScale="1">
        <p:scale>
          <a:sx n="86" d="100"/>
          <a:sy n="86" d="100"/>
        </p:scale>
        <p:origin x="179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handoutMaster" Target="handoutMasters/handout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591.png"/><Relationship Id="rId1" Type="http://schemas.openxmlformats.org/officeDocument/2006/relationships/image" Target="../media/image581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53E77F-412B-45E7-87F9-321012F41D4B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7BC36A-FFB7-4542-AE78-0F4BEE21D71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</a:rPr>
            <a:t>표본</a:t>
          </a:r>
          <a:endParaRPr lang="en-US" altLang="ko-KR" sz="1000" dirty="0">
            <a:solidFill>
              <a:schemeClr val="tx1"/>
            </a:solidFill>
          </a:endParaRPr>
        </a:p>
        <a:p>
          <a:pPr latinLnBrk="1"/>
          <a:r>
            <a:rPr lang="en-US" altLang="ko-KR" sz="1000" dirty="0">
              <a:solidFill>
                <a:schemeClr val="tx1"/>
              </a:solidFill>
            </a:rPr>
            <a:t>X1</a:t>
          </a:r>
          <a:endParaRPr lang="ko-KR" altLang="en-US" sz="1000" dirty="0">
            <a:solidFill>
              <a:schemeClr val="tx1"/>
            </a:solidFill>
          </a:endParaRPr>
        </a:p>
      </dgm:t>
    </dgm:pt>
    <dgm:pt modelId="{44D6B03C-78A2-4C65-9813-483D2B75EAF2}" type="parTrans" cxnId="{DDEFBB4A-F332-43DB-A8A9-B324FE6E10C7}">
      <dgm:prSet/>
      <dgm:spPr/>
      <dgm:t>
        <a:bodyPr/>
        <a:lstStyle/>
        <a:p>
          <a:pPr latinLnBrk="1"/>
          <a:endParaRPr lang="ko-KR" altLang="en-US"/>
        </a:p>
      </dgm:t>
    </dgm:pt>
    <dgm:pt modelId="{887EB698-F254-4C6E-A5DB-8F403E63BA04}" type="sibTrans" cxnId="{DDEFBB4A-F332-43DB-A8A9-B324FE6E10C7}">
      <dgm:prSet/>
      <dgm:spPr/>
      <dgm:t>
        <a:bodyPr/>
        <a:lstStyle/>
        <a:p>
          <a:pPr latinLnBrk="1"/>
          <a:endParaRPr lang="ko-KR" altLang="en-US"/>
        </a:p>
      </dgm:t>
    </dgm:pt>
    <dgm:pt modelId="{6D3B01B3-F9EE-423C-97C1-94C6220A08C5}">
      <dgm:prSet phldrT="[텍스트]"/>
      <dgm:spPr/>
      <dgm:t>
        <a:bodyPr/>
        <a:lstStyle/>
        <a:p>
          <a:pPr latinLnBrk="1"/>
          <a:r>
            <a:rPr lang="ko-KR" altLang="en-US" dirty="0"/>
            <a:t>             표본평균</a:t>
          </a:r>
        </a:p>
      </dgm:t>
    </dgm:pt>
    <dgm:pt modelId="{AEEBD962-26A8-42C2-9D86-319635C6E0F5}" type="parTrans" cxnId="{6F340C52-F04B-4722-A7F7-60BA6924146D}">
      <dgm:prSet/>
      <dgm:spPr/>
      <dgm:t>
        <a:bodyPr/>
        <a:lstStyle/>
        <a:p>
          <a:pPr latinLnBrk="1"/>
          <a:endParaRPr lang="ko-KR" altLang="en-US"/>
        </a:p>
      </dgm:t>
    </dgm:pt>
    <dgm:pt modelId="{818D7F80-31AE-4B89-90F5-2DF6EC7814A3}" type="sibTrans" cxnId="{6F340C52-F04B-4722-A7F7-60BA6924146D}">
      <dgm:prSet/>
      <dgm:spPr/>
      <dgm:t>
        <a:bodyPr/>
        <a:lstStyle/>
        <a:p>
          <a:pPr latinLnBrk="1"/>
          <a:endParaRPr lang="ko-KR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F625B3-4A63-490D-91E4-54A1550BCC29}">
          <dgm:prSet phldrT="[텍스트]"/>
          <dgm:spPr/>
          <dgm:t>
            <a:bodyPr/>
            <a:lstStyle/>
            <a:p>
              <a:pPr latinLnBrk="1"/>
              <a:r>
                <a:rPr lang="en-US" altLang="ko-KR" dirty="0"/>
                <a:t>                 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ko-KR" altLang="ko-KR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𝑋</m:t>
                      </m:r>
                    </m:e>
                  </m:acc>
                </m:oMath>
              </a14:m>
              <a:endParaRPr lang="ko-KR" altLang="en-US" dirty="0"/>
            </a:p>
          </dgm:t>
        </dgm:pt>
      </mc:Choice>
      <mc:Fallback xmlns="">
        <dgm:pt modelId="{54F625B3-4A63-490D-91E4-54A1550BCC29}">
          <dgm:prSet phldrT="[텍스트]"/>
          <dgm:spPr/>
          <dgm:t>
            <a:bodyPr/>
            <a:lstStyle/>
            <a:p>
              <a:pPr latinLnBrk="1"/>
              <a:r>
                <a:rPr lang="en-US" altLang="ko-KR" dirty="0"/>
                <a:t>                  </a:t>
              </a:r>
              <a:r>
                <a:rPr lang="en-US" altLang="ko-KR" i="0">
                  <a:latin typeface="Cambria Math" panose="02040503050406030204" pitchFamily="18" charset="0"/>
                </a:rPr>
                <a:t>𝑋</a:t>
              </a:r>
              <a:r>
                <a:rPr lang="ko-KR" altLang="ko-KR" i="0">
                  <a:latin typeface="Cambria Math" panose="02040503050406030204" pitchFamily="18" charset="0"/>
                </a:rPr>
                <a:t> ̅</a:t>
              </a:r>
              <a:endParaRPr lang="ko-KR" altLang="en-US" dirty="0"/>
            </a:p>
          </dgm:t>
        </dgm:pt>
      </mc:Fallback>
    </mc:AlternateContent>
    <dgm:pt modelId="{53FC5BB6-5DB3-407B-889E-74077E84384C}" type="parTrans" cxnId="{0013D49F-ABCB-4034-B1C6-37DBCB043F22}">
      <dgm:prSet/>
      <dgm:spPr/>
      <dgm:t>
        <a:bodyPr/>
        <a:lstStyle/>
        <a:p>
          <a:pPr latinLnBrk="1"/>
          <a:endParaRPr lang="ko-KR" altLang="en-US"/>
        </a:p>
      </dgm:t>
    </dgm:pt>
    <dgm:pt modelId="{D7496780-CF32-4D04-9543-0C07DDE1D92F}" type="sibTrans" cxnId="{0013D49F-ABCB-4034-B1C6-37DBCB043F22}">
      <dgm:prSet/>
      <dgm:spPr/>
      <dgm:t>
        <a:bodyPr/>
        <a:lstStyle/>
        <a:p>
          <a:pPr latinLnBrk="1"/>
          <a:endParaRPr lang="ko-KR" altLang="en-US"/>
        </a:p>
      </dgm:t>
    </dgm:pt>
    <dgm:pt modelId="{5F78F83F-6F49-433A-984A-A6C8DD55CE4C}">
      <dgm:prSet phldrT="[텍스트]" custT="1"/>
      <dgm:spPr>
        <a:solidFill>
          <a:schemeClr val="bg1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000" b="1" dirty="0">
              <a:solidFill>
                <a:schemeClr val="tx1"/>
              </a:solidFill>
            </a:rPr>
            <a:t>표본</a:t>
          </a:r>
          <a:endParaRPr lang="en-US" altLang="ko-KR" sz="1000" b="1" dirty="0">
            <a:solidFill>
              <a:schemeClr val="tx1"/>
            </a:solidFill>
          </a:endParaRPr>
        </a:p>
        <a:p>
          <a:pPr latinLnBrk="1"/>
          <a:r>
            <a:rPr lang="en-US" altLang="ko-KR" sz="1000" b="1" dirty="0">
              <a:solidFill>
                <a:schemeClr val="tx1"/>
              </a:solidFill>
            </a:rPr>
            <a:t>X2</a:t>
          </a:r>
          <a:endParaRPr lang="ko-KR" altLang="en-US" sz="1000" b="1" dirty="0">
            <a:solidFill>
              <a:schemeClr val="tx1"/>
            </a:solidFill>
          </a:endParaRPr>
        </a:p>
      </dgm:t>
    </dgm:pt>
    <dgm:pt modelId="{4BBD8B4A-33E9-4C1B-9432-C5FCAC3785AB}" type="parTrans" cxnId="{861EAAA2-21D2-47BF-9D61-75D9632929DC}">
      <dgm:prSet/>
      <dgm:spPr/>
      <dgm:t>
        <a:bodyPr/>
        <a:lstStyle/>
        <a:p>
          <a:pPr latinLnBrk="1"/>
          <a:endParaRPr lang="ko-KR" altLang="en-US"/>
        </a:p>
      </dgm:t>
    </dgm:pt>
    <dgm:pt modelId="{DC249315-53EB-4CAE-9AD0-62D252607DE8}" type="sibTrans" cxnId="{861EAAA2-21D2-47BF-9D61-75D9632929DC}">
      <dgm:prSet/>
      <dgm:spPr/>
      <dgm:t>
        <a:bodyPr/>
        <a:lstStyle/>
        <a:p>
          <a:pPr latinLnBrk="1"/>
          <a:endParaRPr lang="ko-KR" altLang="en-US"/>
        </a:p>
      </dgm:t>
    </dgm:pt>
    <dgm:pt modelId="{C1E79A44-BF18-4FDA-8CC6-2FC65C216596}">
      <dgm:prSet phldrT="[텍스트]"/>
      <dgm:spPr/>
      <dgm:t>
        <a:bodyPr/>
        <a:lstStyle/>
        <a:p>
          <a:pPr latinLnBrk="1"/>
          <a:r>
            <a:rPr lang="en-US" altLang="ko-KR" dirty="0"/>
            <a:t>        </a:t>
          </a:r>
          <a:r>
            <a:rPr lang="ko-KR" altLang="en-US" dirty="0"/>
            <a:t>표본평균</a:t>
          </a:r>
        </a:p>
      </dgm:t>
    </dgm:pt>
    <dgm:pt modelId="{CD388A19-5E0C-47E7-8A9C-3A9D2D89BBC2}" type="parTrans" cxnId="{30EC5F01-8AD9-48ED-A656-83D0BAC51D38}">
      <dgm:prSet/>
      <dgm:spPr/>
      <dgm:t>
        <a:bodyPr/>
        <a:lstStyle/>
        <a:p>
          <a:pPr latinLnBrk="1"/>
          <a:endParaRPr lang="ko-KR" altLang="en-US"/>
        </a:p>
      </dgm:t>
    </dgm:pt>
    <dgm:pt modelId="{4B6117B2-76CE-4240-8D15-33C304C3F519}" type="sibTrans" cxnId="{30EC5F01-8AD9-48ED-A656-83D0BAC51D38}">
      <dgm:prSet/>
      <dgm:spPr/>
      <dgm:t>
        <a:bodyPr/>
        <a:lstStyle/>
        <a:p>
          <a:pPr latinLnBrk="1"/>
          <a:endParaRPr lang="ko-KR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65446D3-9844-43D6-A606-6619DCE40FF3}">
          <dgm:prSet phldrT="[텍스트]"/>
          <dgm:spPr/>
          <dgm:t>
            <a:bodyPr/>
            <a:lstStyle/>
            <a:p>
              <a:pPr latinLnBrk="1"/>
              <a:r>
                <a:rPr lang="en-US" altLang="ko-KR" dirty="0"/>
                <a:t>           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ko-KR" altLang="ko-KR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𝑋</m:t>
                      </m:r>
                    </m:e>
                  </m:acc>
                </m:oMath>
              </a14:m>
              <a:endParaRPr lang="ko-KR" altLang="en-US" dirty="0"/>
            </a:p>
          </dgm:t>
        </dgm:pt>
      </mc:Choice>
      <mc:Fallback xmlns="">
        <dgm:pt modelId="{365446D3-9844-43D6-A606-6619DCE40FF3}">
          <dgm:prSet phldrT="[텍스트]"/>
          <dgm:spPr/>
          <dgm:t>
            <a:bodyPr/>
            <a:lstStyle/>
            <a:p>
              <a:pPr latinLnBrk="1"/>
              <a:r>
                <a:rPr lang="en-US" altLang="ko-KR" dirty="0"/>
                <a:t>            </a:t>
              </a:r>
              <a:r>
                <a:rPr lang="en-US" altLang="ko-KR" i="0">
                  <a:latin typeface="Cambria Math" panose="02040503050406030204" pitchFamily="18" charset="0"/>
                </a:rPr>
                <a:t>𝑋</a:t>
              </a:r>
              <a:r>
                <a:rPr lang="ko-KR" altLang="ko-KR" i="0">
                  <a:latin typeface="Cambria Math" panose="02040503050406030204" pitchFamily="18" charset="0"/>
                </a:rPr>
                <a:t> ̅</a:t>
              </a:r>
              <a:endParaRPr lang="ko-KR" altLang="en-US" dirty="0"/>
            </a:p>
          </dgm:t>
        </dgm:pt>
      </mc:Fallback>
    </mc:AlternateContent>
    <dgm:pt modelId="{B3486FDB-7CBB-41E4-B7F8-DA41BDFA0D1B}" type="parTrans" cxnId="{3DFCA483-33E3-4AAA-9CB4-0FA7E1709F62}">
      <dgm:prSet/>
      <dgm:spPr/>
      <dgm:t>
        <a:bodyPr/>
        <a:lstStyle/>
        <a:p>
          <a:pPr latinLnBrk="1"/>
          <a:endParaRPr lang="ko-KR" altLang="en-US"/>
        </a:p>
      </dgm:t>
    </dgm:pt>
    <dgm:pt modelId="{7DA3692E-80BC-46D4-968E-675CFA63938C}" type="sibTrans" cxnId="{3DFCA483-33E3-4AAA-9CB4-0FA7E1709F62}">
      <dgm:prSet/>
      <dgm:spPr/>
      <dgm:t>
        <a:bodyPr/>
        <a:lstStyle/>
        <a:p>
          <a:pPr latinLnBrk="1"/>
          <a:endParaRPr lang="ko-KR" altLang="en-US"/>
        </a:p>
      </dgm:t>
    </dgm:pt>
    <dgm:pt modelId="{1454C247-BE28-4331-9F1A-A333CCCC7891}">
      <dgm:prSet phldrT="[텍스트]" custT="1"/>
      <dgm:spPr>
        <a:solidFill>
          <a:schemeClr val="accent2">
            <a:lumMod val="40000"/>
            <a:lumOff val="6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="1" dirty="0">
              <a:solidFill>
                <a:schemeClr val="tx1"/>
              </a:solidFill>
            </a:rPr>
            <a:t>표본</a:t>
          </a:r>
          <a:endParaRPr lang="en-US" altLang="ko-KR" sz="1000" b="1" dirty="0">
            <a:solidFill>
              <a:schemeClr val="tx1"/>
            </a:solidFill>
          </a:endParaRPr>
        </a:p>
        <a:p>
          <a:pPr latinLnBrk="1"/>
          <a:r>
            <a:rPr lang="en-US" altLang="ko-KR" sz="1000" b="1" dirty="0">
              <a:solidFill>
                <a:schemeClr val="tx1"/>
              </a:solidFill>
            </a:rPr>
            <a:t>X3</a:t>
          </a:r>
          <a:endParaRPr lang="ko-KR" altLang="en-US" sz="1000" b="1" dirty="0">
            <a:solidFill>
              <a:schemeClr val="tx1"/>
            </a:solidFill>
          </a:endParaRPr>
        </a:p>
      </dgm:t>
    </dgm:pt>
    <dgm:pt modelId="{2FBC7AFF-BFD3-445A-B7E0-19E25CFC28AE}" type="parTrans" cxnId="{6E6B057F-AC67-4333-AC63-F6B645CE72AB}">
      <dgm:prSet/>
      <dgm:spPr/>
      <dgm:t>
        <a:bodyPr/>
        <a:lstStyle/>
        <a:p>
          <a:pPr latinLnBrk="1"/>
          <a:endParaRPr lang="ko-KR" altLang="en-US"/>
        </a:p>
      </dgm:t>
    </dgm:pt>
    <dgm:pt modelId="{A82D0D3C-BD85-43DE-AAE7-2BB08610DF47}" type="sibTrans" cxnId="{6E6B057F-AC67-4333-AC63-F6B645CE72AB}">
      <dgm:prSet/>
      <dgm:spPr/>
      <dgm:t>
        <a:bodyPr/>
        <a:lstStyle/>
        <a:p>
          <a:pPr latinLnBrk="1"/>
          <a:endParaRPr lang="ko-KR" altLang="en-US"/>
        </a:p>
      </dgm:t>
    </dgm:pt>
    <dgm:pt modelId="{FBC94652-C128-4874-9198-9780E55D4F2B}">
      <dgm:prSet phldrT="[텍스트]"/>
      <dgm:spPr/>
      <dgm:t>
        <a:bodyPr/>
        <a:lstStyle/>
        <a:p>
          <a:pPr latinLnBrk="1"/>
          <a:r>
            <a:rPr lang="ko-KR" altLang="en-US" dirty="0"/>
            <a:t>     표본평균</a:t>
          </a:r>
        </a:p>
      </dgm:t>
    </dgm:pt>
    <dgm:pt modelId="{451D0BA3-8A57-4834-B3DA-BABCAA601A08}" type="parTrans" cxnId="{F2AC7E71-53A6-47F1-8A7C-A60DB70726DE}">
      <dgm:prSet/>
      <dgm:spPr/>
      <dgm:t>
        <a:bodyPr/>
        <a:lstStyle/>
        <a:p>
          <a:pPr latinLnBrk="1"/>
          <a:endParaRPr lang="ko-KR" altLang="en-US"/>
        </a:p>
      </dgm:t>
    </dgm:pt>
    <dgm:pt modelId="{A176EDD6-9E70-4873-86EE-31BE4C4E4CE0}" type="sibTrans" cxnId="{F2AC7E71-53A6-47F1-8A7C-A60DB70726DE}">
      <dgm:prSet/>
      <dgm:spPr/>
      <dgm:t>
        <a:bodyPr/>
        <a:lstStyle/>
        <a:p>
          <a:pPr latinLnBrk="1"/>
          <a:endParaRPr lang="ko-KR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6EE87F0-8C99-4453-9524-911C2F480124}">
          <dgm:prSet phldrT="[텍스트]"/>
          <dgm:spPr/>
          <dgm:t>
            <a:bodyPr/>
            <a:lstStyle/>
            <a:p>
              <a:pPr latinLnBrk="1"/>
              <a:r>
                <a:rPr lang="en-US" altLang="ko-KR" dirty="0"/>
                <a:t>     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ko-KR" altLang="ko-KR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𝑋</m:t>
                      </m:r>
                    </m:e>
                  </m:acc>
                </m:oMath>
              </a14:m>
              <a:endParaRPr lang="ko-KR" altLang="en-US" dirty="0"/>
            </a:p>
          </dgm:t>
        </dgm:pt>
      </mc:Choice>
      <mc:Fallback xmlns="">
        <dgm:pt modelId="{B6EE87F0-8C99-4453-9524-911C2F480124}">
          <dgm:prSet phldrT="[텍스트]"/>
          <dgm:spPr/>
          <dgm:t>
            <a:bodyPr/>
            <a:lstStyle/>
            <a:p>
              <a:pPr latinLnBrk="1"/>
              <a:r>
                <a:rPr lang="en-US" altLang="ko-KR" dirty="0"/>
                <a:t>      </a:t>
              </a:r>
              <a:r>
                <a:rPr lang="en-US" altLang="ko-KR" i="0">
                  <a:latin typeface="Cambria Math" panose="02040503050406030204" pitchFamily="18" charset="0"/>
                </a:rPr>
                <a:t>𝑋</a:t>
              </a:r>
              <a:r>
                <a:rPr lang="ko-KR" altLang="ko-KR" i="0">
                  <a:latin typeface="Cambria Math" panose="02040503050406030204" pitchFamily="18" charset="0"/>
                </a:rPr>
                <a:t> ̅</a:t>
              </a:r>
              <a:endParaRPr lang="ko-KR" altLang="en-US" dirty="0"/>
            </a:p>
          </dgm:t>
        </dgm:pt>
      </mc:Fallback>
    </mc:AlternateContent>
    <dgm:pt modelId="{BCD6E5D8-F89C-4874-A093-8BF2397E3094}" type="parTrans" cxnId="{E53B6733-785D-44B9-A6A6-50EF71B93616}">
      <dgm:prSet/>
      <dgm:spPr/>
      <dgm:t>
        <a:bodyPr/>
        <a:lstStyle/>
        <a:p>
          <a:pPr latinLnBrk="1"/>
          <a:endParaRPr lang="ko-KR" altLang="en-US"/>
        </a:p>
      </dgm:t>
    </dgm:pt>
    <dgm:pt modelId="{AA85D181-B901-47DA-9062-5488F2B5720E}" type="sibTrans" cxnId="{E53B6733-785D-44B9-A6A6-50EF71B93616}">
      <dgm:prSet/>
      <dgm:spPr/>
      <dgm:t>
        <a:bodyPr/>
        <a:lstStyle/>
        <a:p>
          <a:pPr latinLnBrk="1"/>
          <a:endParaRPr lang="ko-KR" altLang="en-US"/>
        </a:p>
      </dgm:t>
    </dgm:pt>
    <dgm:pt modelId="{D51B142B-049A-42BF-BE5E-2F9BBB4E76A5}" type="pres">
      <dgm:prSet presAssocID="{A253E77F-412B-45E7-87F9-321012F41D4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3C917D6F-FBC0-4A54-A11B-99AC1735F1DE}" type="pres">
      <dgm:prSet presAssocID="{A253E77F-412B-45E7-87F9-321012F41D4B}" presName="cycle" presStyleCnt="0"/>
      <dgm:spPr/>
    </dgm:pt>
    <dgm:pt modelId="{5CB9A8EB-6DB3-4AD6-B599-4D26F1B90134}" type="pres">
      <dgm:prSet presAssocID="{A253E77F-412B-45E7-87F9-321012F41D4B}" presName="centerShape" presStyleCnt="0"/>
      <dgm:spPr/>
    </dgm:pt>
    <dgm:pt modelId="{4BAC1F94-12C8-45AE-B44C-E73EA6BD463D}" type="pres">
      <dgm:prSet presAssocID="{A253E77F-412B-45E7-87F9-321012F41D4B}" presName="connSite" presStyleLbl="node1" presStyleIdx="0" presStyleCnt="4"/>
      <dgm:spPr/>
    </dgm:pt>
    <dgm:pt modelId="{A5C17C91-D083-4AD6-9235-BED5874E1F41}" type="pres">
      <dgm:prSet presAssocID="{A253E77F-412B-45E7-87F9-321012F41D4B}" presName="visible" presStyleLbl="node1" presStyleIdx="0" presStyleCnt="4"/>
      <dgm:spPr/>
    </dgm:pt>
    <dgm:pt modelId="{EB030EEA-D1E5-4FF2-96F5-D634B664F64A}" type="pres">
      <dgm:prSet presAssocID="{44D6B03C-78A2-4C65-9813-483D2B75EAF2}" presName="Name25" presStyleLbl="parChTrans1D1" presStyleIdx="0" presStyleCnt="3"/>
      <dgm:spPr/>
    </dgm:pt>
    <dgm:pt modelId="{C1D3DF08-B4F2-434E-A674-EDC6FCB82386}" type="pres">
      <dgm:prSet presAssocID="{4A7BC36A-FFB7-4542-AE78-0F4BEE21D713}" presName="node" presStyleCnt="0"/>
      <dgm:spPr/>
    </dgm:pt>
    <dgm:pt modelId="{BBFCD5C8-71F4-42F8-B93E-7783D95F16D8}" type="pres">
      <dgm:prSet presAssocID="{4A7BC36A-FFB7-4542-AE78-0F4BEE21D713}" presName="parentNode" presStyleLbl="node1" presStyleIdx="1" presStyleCnt="4" custScaleX="169498">
        <dgm:presLayoutVars>
          <dgm:chMax val="1"/>
          <dgm:bulletEnabled val="1"/>
        </dgm:presLayoutVars>
      </dgm:prSet>
      <dgm:spPr/>
    </dgm:pt>
    <dgm:pt modelId="{A00A4CEA-AB8C-4E97-8F6E-FE1FD3E5E38F}" type="pres">
      <dgm:prSet presAssocID="{4A7BC36A-FFB7-4542-AE78-0F4BEE21D713}" presName="childNode" presStyleLbl="revTx" presStyleIdx="0" presStyleCnt="3">
        <dgm:presLayoutVars>
          <dgm:bulletEnabled val="1"/>
        </dgm:presLayoutVars>
      </dgm:prSet>
      <dgm:spPr/>
    </dgm:pt>
    <dgm:pt modelId="{9C458889-806F-4C25-8657-2FBC864B77C8}" type="pres">
      <dgm:prSet presAssocID="{4BBD8B4A-33E9-4C1B-9432-C5FCAC3785AB}" presName="Name25" presStyleLbl="parChTrans1D1" presStyleIdx="1" presStyleCnt="3"/>
      <dgm:spPr/>
    </dgm:pt>
    <dgm:pt modelId="{9CF4789F-81FD-4267-99BF-CD69A838C153}" type="pres">
      <dgm:prSet presAssocID="{5F78F83F-6F49-433A-984A-A6C8DD55CE4C}" presName="node" presStyleCnt="0"/>
      <dgm:spPr/>
    </dgm:pt>
    <dgm:pt modelId="{60C311CC-80D2-4E5F-9AEF-71382C8E0522}" type="pres">
      <dgm:prSet presAssocID="{5F78F83F-6F49-433A-984A-A6C8DD55CE4C}" presName="parentNode" presStyleLbl="node1" presStyleIdx="2" presStyleCnt="4" custScaleX="139387" custScaleY="79703" custLinFactNeighborX="60891" custLinFactNeighborY="-134">
        <dgm:presLayoutVars>
          <dgm:chMax val="1"/>
          <dgm:bulletEnabled val="1"/>
        </dgm:presLayoutVars>
      </dgm:prSet>
      <dgm:spPr/>
    </dgm:pt>
    <dgm:pt modelId="{BF661BE4-78D5-4DAC-98FB-48141F821C3A}" type="pres">
      <dgm:prSet presAssocID="{5F78F83F-6F49-433A-984A-A6C8DD55CE4C}" presName="childNode" presStyleLbl="revTx" presStyleIdx="1" presStyleCnt="3">
        <dgm:presLayoutVars>
          <dgm:bulletEnabled val="1"/>
        </dgm:presLayoutVars>
      </dgm:prSet>
      <dgm:spPr/>
    </dgm:pt>
    <dgm:pt modelId="{39BE1B39-264D-4F41-B7EC-32289AF87214}" type="pres">
      <dgm:prSet presAssocID="{2FBC7AFF-BFD3-445A-B7E0-19E25CFC28AE}" presName="Name25" presStyleLbl="parChTrans1D1" presStyleIdx="2" presStyleCnt="3"/>
      <dgm:spPr/>
    </dgm:pt>
    <dgm:pt modelId="{CACF5558-21BF-42DB-B982-573429A3A973}" type="pres">
      <dgm:prSet presAssocID="{1454C247-BE28-4331-9F1A-A333CCCC7891}" presName="node" presStyleCnt="0"/>
      <dgm:spPr/>
    </dgm:pt>
    <dgm:pt modelId="{4E146A2E-365B-4BDD-9E7D-7A812E38B90E}" type="pres">
      <dgm:prSet presAssocID="{1454C247-BE28-4331-9F1A-A333CCCC7891}" presName="parentNode" presStyleLbl="node1" presStyleIdx="3" presStyleCnt="4" custScaleX="131370">
        <dgm:presLayoutVars>
          <dgm:chMax val="1"/>
          <dgm:bulletEnabled val="1"/>
        </dgm:presLayoutVars>
      </dgm:prSet>
      <dgm:spPr/>
    </dgm:pt>
    <dgm:pt modelId="{94CB521F-A98F-4DB2-A21C-190A9FC38940}" type="pres">
      <dgm:prSet presAssocID="{1454C247-BE28-4331-9F1A-A333CCCC7891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30EC5F01-8AD9-48ED-A656-83D0BAC51D38}" srcId="{5F78F83F-6F49-433A-984A-A6C8DD55CE4C}" destId="{C1E79A44-BF18-4FDA-8CC6-2FC65C216596}" srcOrd="0" destOrd="0" parTransId="{CD388A19-5E0C-47E7-8A9C-3A9D2D89BBC2}" sibTransId="{4B6117B2-76CE-4240-8D15-33C304C3F519}"/>
    <dgm:cxn modelId="{38E5E32F-EF34-4938-8821-E607FD6BA278}" type="presOf" srcId="{5F78F83F-6F49-433A-984A-A6C8DD55CE4C}" destId="{60C311CC-80D2-4E5F-9AEF-71382C8E0522}" srcOrd="0" destOrd="0" presId="urn:microsoft.com/office/officeart/2005/8/layout/radial2"/>
    <dgm:cxn modelId="{E53B6733-785D-44B9-A6A6-50EF71B93616}" srcId="{1454C247-BE28-4331-9F1A-A333CCCC7891}" destId="{B6EE87F0-8C99-4453-9524-911C2F480124}" srcOrd="1" destOrd="0" parTransId="{BCD6E5D8-F89C-4874-A093-8BF2397E3094}" sibTransId="{AA85D181-B901-47DA-9062-5488F2B5720E}"/>
    <dgm:cxn modelId="{60890343-372E-4898-9373-4172F6815782}" type="presOf" srcId="{1454C247-BE28-4331-9F1A-A333CCCC7891}" destId="{4E146A2E-365B-4BDD-9E7D-7A812E38B90E}" srcOrd="0" destOrd="0" presId="urn:microsoft.com/office/officeart/2005/8/layout/radial2"/>
    <dgm:cxn modelId="{DDEFBB4A-F332-43DB-A8A9-B324FE6E10C7}" srcId="{A253E77F-412B-45E7-87F9-321012F41D4B}" destId="{4A7BC36A-FFB7-4542-AE78-0F4BEE21D713}" srcOrd="0" destOrd="0" parTransId="{44D6B03C-78A2-4C65-9813-483D2B75EAF2}" sibTransId="{887EB698-F254-4C6E-A5DB-8F403E63BA04}"/>
    <dgm:cxn modelId="{06D3DB4C-F97F-4C67-B8D5-5B3247517350}" type="presOf" srcId="{6D3B01B3-F9EE-423C-97C1-94C6220A08C5}" destId="{A00A4CEA-AB8C-4E97-8F6E-FE1FD3E5E38F}" srcOrd="0" destOrd="0" presId="urn:microsoft.com/office/officeart/2005/8/layout/radial2"/>
    <dgm:cxn modelId="{F2AC7E71-53A6-47F1-8A7C-A60DB70726DE}" srcId="{1454C247-BE28-4331-9F1A-A333CCCC7891}" destId="{FBC94652-C128-4874-9198-9780E55D4F2B}" srcOrd="0" destOrd="0" parTransId="{451D0BA3-8A57-4834-B3DA-BABCAA601A08}" sibTransId="{A176EDD6-9E70-4873-86EE-31BE4C4E4CE0}"/>
    <dgm:cxn modelId="{6F340C52-F04B-4722-A7F7-60BA6924146D}" srcId="{4A7BC36A-FFB7-4542-AE78-0F4BEE21D713}" destId="{6D3B01B3-F9EE-423C-97C1-94C6220A08C5}" srcOrd="0" destOrd="0" parTransId="{AEEBD962-26A8-42C2-9D86-319635C6E0F5}" sibTransId="{818D7F80-31AE-4B89-90F5-2DF6EC7814A3}"/>
    <dgm:cxn modelId="{6E6B057F-AC67-4333-AC63-F6B645CE72AB}" srcId="{A253E77F-412B-45E7-87F9-321012F41D4B}" destId="{1454C247-BE28-4331-9F1A-A333CCCC7891}" srcOrd="2" destOrd="0" parTransId="{2FBC7AFF-BFD3-445A-B7E0-19E25CFC28AE}" sibTransId="{A82D0D3C-BD85-43DE-AAE7-2BB08610DF47}"/>
    <dgm:cxn modelId="{700C2F80-A822-4B6C-9CF7-3668AD405394}" type="presOf" srcId="{54F625B3-4A63-490D-91E4-54A1550BCC29}" destId="{A00A4CEA-AB8C-4E97-8F6E-FE1FD3E5E38F}" srcOrd="0" destOrd="1" presId="urn:microsoft.com/office/officeart/2005/8/layout/radial2"/>
    <dgm:cxn modelId="{3DFCA483-33E3-4AAA-9CB4-0FA7E1709F62}" srcId="{5F78F83F-6F49-433A-984A-A6C8DD55CE4C}" destId="{365446D3-9844-43D6-A606-6619DCE40FF3}" srcOrd="1" destOrd="0" parTransId="{B3486FDB-7CBB-41E4-B7F8-DA41BDFA0D1B}" sibTransId="{7DA3692E-80BC-46D4-968E-675CFA63938C}"/>
    <dgm:cxn modelId="{B95C6489-D3EE-472F-A843-575B69391AE2}" type="presOf" srcId="{FBC94652-C128-4874-9198-9780E55D4F2B}" destId="{94CB521F-A98F-4DB2-A21C-190A9FC38940}" srcOrd="0" destOrd="0" presId="urn:microsoft.com/office/officeart/2005/8/layout/radial2"/>
    <dgm:cxn modelId="{641B348D-0C4C-4D87-A00E-1D6638E9136B}" type="presOf" srcId="{4A7BC36A-FFB7-4542-AE78-0F4BEE21D713}" destId="{BBFCD5C8-71F4-42F8-B93E-7783D95F16D8}" srcOrd="0" destOrd="0" presId="urn:microsoft.com/office/officeart/2005/8/layout/radial2"/>
    <dgm:cxn modelId="{0013D49F-ABCB-4034-B1C6-37DBCB043F22}" srcId="{4A7BC36A-FFB7-4542-AE78-0F4BEE21D713}" destId="{54F625B3-4A63-490D-91E4-54A1550BCC29}" srcOrd="1" destOrd="0" parTransId="{53FC5BB6-5DB3-407B-889E-74077E84384C}" sibTransId="{D7496780-CF32-4D04-9543-0C07DDE1D92F}"/>
    <dgm:cxn modelId="{861EAAA2-21D2-47BF-9D61-75D9632929DC}" srcId="{A253E77F-412B-45E7-87F9-321012F41D4B}" destId="{5F78F83F-6F49-433A-984A-A6C8DD55CE4C}" srcOrd="1" destOrd="0" parTransId="{4BBD8B4A-33E9-4C1B-9432-C5FCAC3785AB}" sibTransId="{DC249315-53EB-4CAE-9AD0-62D252607DE8}"/>
    <dgm:cxn modelId="{6F48F3A7-560A-4A39-93B4-AE9F9C1053FD}" type="presOf" srcId="{365446D3-9844-43D6-A606-6619DCE40FF3}" destId="{BF661BE4-78D5-4DAC-98FB-48141F821C3A}" srcOrd="0" destOrd="1" presId="urn:microsoft.com/office/officeart/2005/8/layout/radial2"/>
    <dgm:cxn modelId="{350CE6AB-0CF9-4294-9C68-0433DBAE934E}" type="presOf" srcId="{C1E79A44-BF18-4FDA-8CC6-2FC65C216596}" destId="{BF661BE4-78D5-4DAC-98FB-48141F821C3A}" srcOrd="0" destOrd="0" presId="urn:microsoft.com/office/officeart/2005/8/layout/radial2"/>
    <dgm:cxn modelId="{2CC0A8B0-24C2-4975-A523-47B0687D0F58}" type="presOf" srcId="{B6EE87F0-8C99-4453-9524-911C2F480124}" destId="{94CB521F-A98F-4DB2-A21C-190A9FC38940}" srcOrd="0" destOrd="1" presId="urn:microsoft.com/office/officeart/2005/8/layout/radial2"/>
    <dgm:cxn modelId="{3E9565C5-97E0-47D1-9B14-9E681A5FE7F1}" type="presOf" srcId="{2FBC7AFF-BFD3-445A-B7E0-19E25CFC28AE}" destId="{39BE1B39-264D-4F41-B7EC-32289AF87214}" srcOrd="0" destOrd="0" presId="urn:microsoft.com/office/officeart/2005/8/layout/radial2"/>
    <dgm:cxn modelId="{15827ECB-C4C0-4DD7-8706-8CA943A9C779}" type="presOf" srcId="{A253E77F-412B-45E7-87F9-321012F41D4B}" destId="{D51B142B-049A-42BF-BE5E-2F9BBB4E76A5}" srcOrd="0" destOrd="0" presId="urn:microsoft.com/office/officeart/2005/8/layout/radial2"/>
    <dgm:cxn modelId="{502A03CE-0A35-493F-9F70-70786C3C01FA}" type="presOf" srcId="{44D6B03C-78A2-4C65-9813-483D2B75EAF2}" destId="{EB030EEA-D1E5-4FF2-96F5-D634B664F64A}" srcOrd="0" destOrd="0" presId="urn:microsoft.com/office/officeart/2005/8/layout/radial2"/>
    <dgm:cxn modelId="{E57688D2-A780-4C20-AF4B-9AD3854F9DC9}" type="presOf" srcId="{4BBD8B4A-33E9-4C1B-9432-C5FCAC3785AB}" destId="{9C458889-806F-4C25-8657-2FBC864B77C8}" srcOrd="0" destOrd="0" presId="urn:microsoft.com/office/officeart/2005/8/layout/radial2"/>
    <dgm:cxn modelId="{199EBDFF-3D70-4061-9FA3-47DC1FB7475F}" type="presParOf" srcId="{D51B142B-049A-42BF-BE5E-2F9BBB4E76A5}" destId="{3C917D6F-FBC0-4A54-A11B-99AC1735F1DE}" srcOrd="0" destOrd="0" presId="urn:microsoft.com/office/officeart/2005/8/layout/radial2"/>
    <dgm:cxn modelId="{9663D00C-23F9-4D44-AEC6-391A0673DCA3}" type="presParOf" srcId="{3C917D6F-FBC0-4A54-A11B-99AC1735F1DE}" destId="{5CB9A8EB-6DB3-4AD6-B599-4D26F1B90134}" srcOrd="0" destOrd="0" presId="urn:microsoft.com/office/officeart/2005/8/layout/radial2"/>
    <dgm:cxn modelId="{EBE21865-FDCF-44C1-9F5E-753294BD1D5E}" type="presParOf" srcId="{5CB9A8EB-6DB3-4AD6-B599-4D26F1B90134}" destId="{4BAC1F94-12C8-45AE-B44C-E73EA6BD463D}" srcOrd="0" destOrd="0" presId="urn:microsoft.com/office/officeart/2005/8/layout/radial2"/>
    <dgm:cxn modelId="{DD99118C-8F60-4D31-A5E5-76322E409CF8}" type="presParOf" srcId="{5CB9A8EB-6DB3-4AD6-B599-4D26F1B90134}" destId="{A5C17C91-D083-4AD6-9235-BED5874E1F41}" srcOrd="1" destOrd="0" presId="urn:microsoft.com/office/officeart/2005/8/layout/radial2"/>
    <dgm:cxn modelId="{72F6BEEA-F21F-4768-8F4C-2EA489539D58}" type="presParOf" srcId="{3C917D6F-FBC0-4A54-A11B-99AC1735F1DE}" destId="{EB030EEA-D1E5-4FF2-96F5-D634B664F64A}" srcOrd="1" destOrd="0" presId="urn:microsoft.com/office/officeart/2005/8/layout/radial2"/>
    <dgm:cxn modelId="{C7713E91-28DF-498B-BD51-7AF361F79CE1}" type="presParOf" srcId="{3C917D6F-FBC0-4A54-A11B-99AC1735F1DE}" destId="{C1D3DF08-B4F2-434E-A674-EDC6FCB82386}" srcOrd="2" destOrd="0" presId="urn:microsoft.com/office/officeart/2005/8/layout/radial2"/>
    <dgm:cxn modelId="{7CDAFD77-B49F-4F91-A882-92A714793641}" type="presParOf" srcId="{C1D3DF08-B4F2-434E-A674-EDC6FCB82386}" destId="{BBFCD5C8-71F4-42F8-B93E-7783D95F16D8}" srcOrd="0" destOrd="0" presId="urn:microsoft.com/office/officeart/2005/8/layout/radial2"/>
    <dgm:cxn modelId="{CBBE9DBE-27A5-4D8E-ABEE-1FE6E9A9CC67}" type="presParOf" srcId="{C1D3DF08-B4F2-434E-A674-EDC6FCB82386}" destId="{A00A4CEA-AB8C-4E97-8F6E-FE1FD3E5E38F}" srcOrd="1" destOrd="0" presId="urn:microsoft.com/office/officeart/2005/8/layout/radial2"/>
    <dgm:cxn modelId="{D01CADBA-8A9E-4C6C-9A19-9EB588392A47}" type="presParOf" srcId="{3C917D6F-FBC0-4A54-A11B-99AC1735F1DE}" destId="{9C458889-806F-4C25-8657-2FBC864B77C8}" srcOrd="3" destOrd="0" presId="urn:microsoft.com/office/officeart/2005/8/layout/radial2"/>
    <dgm:cxn modelId="{FDD236DE-751F-4EC3-931B-2C8532E39794}" type="presParOf" srcId="{3C917D6F-FBC0-4A54-A11B-99AC1735F1DE}" destId="{9CF4789F-81FD-4267-99BF-CD69A838C153}" srcOrd="4" destOrd="0" presId="urn:microsoft.com/office/officeart/2005/8/layout/radial2"/>
    <dgm:cxn modelId="{E84E0EEA-4801-4000-AC91-0CF99CAC9B17}" type="presParOf" srcId="{9CF4789F-81FD-4267-99BF-CD69A838C153}" destId="{60C311CC-80D2-4E5F-9AEF-71382C8E0522}" srcOrd="0" destOrd="0" presId="urn:microsoft.com/office/officeart/2005/8/layout/radial2"/>
    <dgm:cxn modelId="{0F2F3B26-448E-4A6E-8336-5F6A5A59364D}" type="presParOf" srcId="{9CF4789F-81FD-4267-99BF-CD69A838C153}" destId="{BF661BE4-78D5-4DAC-98FB-48141F821C3A}" srcOrd="1" destOrd="0" presId="urn:microsoft.com/office/officeart/2005/8/layout/radial2"/>
    <dgm:cxn modelId="{66906F95-FBCD-4CA4-8480-53377DF097E5}" type="presParOf" srcId="{3C917D6F-FBC0-4A54-A11B-99AC1735F1DE}" destId="{39BE1B39-264D-4F41-B7EC-32289AF87214}" srcOrd="5" destOrd="0" presId="urn:microsoft.com/office/officeart/2005/8/layout/radial2"/>
    <dgm:cxn modelId="{B3C79125-9C9E-4F19-BBDD-18B2D42487A5}" type="presParOf" srcId="{3C917D6F-FBC0-4A54-A11B-99AC1735F1DE}" destId="{CACF5558-21BF-42DB-B982-573429A3A973}" srcOrd="6" destOrd="0" presId="urn:microsoft.com/office/officeart/2005/8/layout/radial2"/>
    <dgm:cxn modelId="{BD08A198-6EEA-4341-A270-C2E3ECB2F552}" type="presParOf" srcId="{CACF5558-21BF-42DB-B982-573429A3A973}" destId="{4E146A2E-365B-4BDD-9E7D-7A812E38B90E}" srcOrd="0" destOrd="0" presId="urn:microsoft.com/office/officeart/2005/8/layout/radial2"/>
    <dgm:cxn modelId="{9E6CDE34-0F8C-4DD6-A923-9DF9E081D5FE}" type="presParOf" srcId="{CACF5558-21BF-42DB-B982-573429A3A973}" destId="{94CB521F-A98F-4DB2-A21C-190A9FC3894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05A9B-6B53-4448-A337-C69B003A218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CCE031D-C70D-4990-8254-F8AB5A511788}">
      <dgm:prSet phldrT="[텍스트]" custT="1"/>
      <dgm:spPr/>
      <dgm:t>
        <a:bodyPr/>
        <a:lstStyle/>
        <a:p>
          <a:pPr latinLnBrk="1"/>
          <a:r>
            <a:rPr lang="ko-KR" altLang="en-US" sz="1400" dirty="0"/>
            <a:t>표본공간</a:t>
          </a:r>
        </a:p>
      </dgm:t>
    </dgm:pt>
    <dgm:pt modelId="{D3727EC4-A0BA-4DDA-98A6-1E75E0BCE68B}" type="parTrans" cxnId="{5F7B923B-A375-42AC-83D0-B6CCE69A7354}">
      <dgm:prSet/>
      <dgm:spPr/>
      <dgm:t>
        <a:bodyPr/>
        <a:lstStyle/>
        <a:p>
          <a:pPr latinLnBrk="1"/>
          <a:endParaRPr lang="ko-KR" altLang="en-US"/>
        </a:p>
      </dgm:t>
    </dgm:pt>
    <dgm:pt modelId="{0BDDE7D0-B085-428B-8BCA-A204AE79416D}" type="sibTrans" cxnId="{5F7B923B-A375-42AC-83D0-B6CCE69A7354}">
      <dgm:prSet/>
      <dgm:spPr/>
      <dgm:t>
        <a:bodyPr/>
        <a:lstStyle/>
        <a:p>
          <a:pPr latinLnBrk="1"/>
          <a:endParaRPr lang="ko-KR" altLang="en-US"/>
        </a:p>
      </dgm:t>
    </dgm:pt>
    <dgm:pt modelId="{C5EB1CBA-BBD4-4570-83B7-891388A713CC}">
      <dgm:prSet phldrT="[텍스트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1400" dirty="0"/>
            <a:t>확률변수</a:t>
          </a:r>
        </a:p>
      </dgm:t>
    </dgm:pt>
    <dgm:pt modelId="{9C1BE566-708F-41DC-9320-D1A4FE2692C9}" type="parTrans" cxnId="{439474DC-BB00-491C-B4AF-12AD3239B09C}">
      <dgm:prSet/>
      <dgm:spPr/>
      <dgm:t>
        <a:bodyPr/>
        <a:lstStyle/>
        <a:p>
          <a:pPr latinLnBrk="1"/>
          <a:endParaRPr lang="ko-KR" altLang="en-US"/>
        </a:p>
      </dgm:t>
    </dgm:pt>
    <dgm:pt modelId="{B168AC7F-D371-43C2-B176-BF652B79ADA7}" type="sibTrans" cxnId="{439474DC-BB00-491C-B4AF-12AD3239B09C}">
      <dgm:prSet/>
      <dgm:spPr/>
      <dgm:t>
        <a:bodyPr/>
        <a:lstStyle/>
        <a:p>
          <a:pPr latinLnBrk="1"/>
          <a:endParaRPr lang="ko-KR" altLang="en-US"/>
        </a:p>
      </dgm:t>
    </dgm:pt>
    <dgm:pt modelId="{F4ADEFCD-00CD-42D9-AB4C-93FCA63EEE3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확률분포</a:t>
          </a:r>
        </a:p>
      </dgm:t>
    </dgm:pt>
    <dgm:pt modelId="{38794FC1-26C0-4513-AADE-9D7CA3666AB9}" type="parTrans" cxnId="{6C4124BF-2C11-4490-8C13-45B12191A535}">
      <dgm:prSet/>
      <dgm:spPr/>
      <dgm:t>
        <a:bodyPr/>
        <a:lstStyle/>
        <a:p>
          <a:pPr latinLnBrk="1"/>
          <a:endParaRPr lang="ko-KR" altLang="en-US"/>
        </a:p>
      </dgm:t>
    </dgm:pt>
    <dgm:pt modelId="{D8B1D668-0EA6-4D1F-9C8B-7939C7C86F3D}" type="sibTrans" cxnId="{6C4124BF-2C11-4490-8C13-45B12191A535}">
      <dgm:prSet/>
      <dgm:spPr/>
      <dgm:t>
        <a:bodyPr/>
        <a:lstStyle/>
        <a:p>
          <a:pPr latinLnBrk="1"/>
          <a:endParaRPr lang="ko-KR" altLang="en-US"/>
        </a:p>
      </dgm:t>
    </dgm:pt>
    <dgm:pt modelId="{70310A0D-F417-4124-BD79-39CCAD489C24}" type="pres">
      <dgm:prSet presAssocID="{18505A9B-6B53-4448-A337-C69B003A2180}" presName="Name0" presStyleCnt="0">
        <dgm:presLayoutVars>
          <dgm:dir/>
          <dgm:resizeHandles val="exact"/>
        </dgm:presLayoutVars>
      </dgm:prSet>
      <dgm:spPr/>
    </dgm:pt>
    <dgm:pt modelId="{ACB7D58D-5BD5-4B65-9D47-BAEC83C5C21C}" type="pres">
      <dgm:prSet presAssocID="{2CCE031D-C70D-4990-8254-F8AB5A511788}" presName="node" presStyleLbl="node1" presStyleIdx="0" presStyleCnt="3" custLinFactNeighborX="5077" custLinFactNeighborY="-3263">
        <dgm:presLayoutVars>
          <dgm:bulletEnabled val="1"/>
        </dgm:presLayoutVars>
      </dgm:prSet>
      <dgm:spPr/>
    </dgm:pt>
    <dgm:pt modelId="{D539B536-71CC-4668-AEB3-FA19BCFC1BA6}" type="pres">
      <dgm:prSet presAssocID="{0BDDE7D0-B085-428B-8BCA-A204AE79416D}" presName="sibTrans" presStyleLbl="sibTrans2D1" presStyleIdx="0" presStyleCnt="2"/>
      <dgm:spPr/>
    </dgm:pt>
    <dgm:pt modelId="{08DFDDE1-2361-4482-B953-63D1C558F698}" type="pres">
      <dgm:prSet presAssocID="{0BDDE7D0-B085-428B-8BCA-A204AE79416D}" presName="connectorText" presStyleLbl="sibTrans2D1" presStyleIdx="0" presStyleCnt="2"/>
      <dgm:spPr/>
    </dgm:pt>
    <dgm:pt modelId="{40957C6C-0725-489C-BE7F-BFC393A336AF}" type="pres">
      <dgm:prSet presAssocID="{C5EB1CBA-BBD4-4570-83B7-891388A713CC}" presName="node" presStyleLbl="node1" presStyleIdx="1" presStyleCnt="3">
        <dgm:presLayoutVars>
          <dgm:bulletEnabled val="1"/>
        </dgm:presLayoutVars>
      </dgm:prSet>
      <dgm:spPr/>
    </dgm:pt>
    <dgm:pt modelId="{85F10B45-8B98-4389-AC97-DAFA69D63440}" type="pres">
      <dgm:prSet presAssocID="{B168AC7F-D371-43C2-B176-BF652B79ADA7}" presName="sibTrans" presStyleLbl="sibTrans2D1" presStyleIdx="1" presStyleCnt="2"/>
      <dgm:spPr/>
    </dgm:pt>
    <dgm:pt modelId="{1E90D386-F6CC-43EC-9C16-261352E0A0FD}" type="pres">
      <dgm:prSet presAssocID="{B168AC7F-D371-43C2-B176-BF652B79ADA7}" presName="connectorText" presStyleLbl="sibTrans2D1" presStyleIdx="1" presStyleCnt="2"/>
      <dgm:spPr/>
    </dgm:pt>
    <dgm:pt modelId="{C74D6D7F-5313-4711-9563-665BD8948B3C}" type="pres">
      <dgm:prSet presAssocID="{F4ADEFCD-00CD-42D9-AB4C-93FCA63EEE34}" presName="node" presStyleLbl="node1" presStyleIdx="2" presStyleCnt="3">
        <dgm:presLayoutVars>
          <dgm:bulletEnabled val="1"/>
        </dgm:presLayoutVars>
      </dgm:prSet>
      <dgm:spPr/>
    </dgm:pt>
  </dgm:ptLst>
  <dgm:cxnLst>
    <dgm:cxn modelId="{E819190F-1E5D-4408-9BE2-E9FA3F6B5091}" type="presOf" srcId="{18505A9B-6B53-4448-A337-C69B003A2180}" destId="{70310A0D-F417-4124-BD79-39CCAD489C24}" srcOrd="0" destOrd="0" presId="urn:microsoft.com/office/officeart/2005/8/layout/process1"/>
    <dgm:cxn modelId="{DBC87514-F87D-4619-B6EB-001F1826C871}" type="presOf" srcId="{F4ADEFCD-00CD-42D9-AB4C-93FCA63EEE34}" destId="{C74D6D7F-5313-4711-9563-665BD8948B3C}" srcOrd="0" destOrd="0" presId="urn:microsoft.com/office/officeart/2005/8/layout/process1"/>
    <dgm:cxn modelId="{427EE317-9AA4-4279-8032-63F72A1F704C}" type="presOf" srcId="{C5EB1CBA-BBD4-4570-83B7-891388A713CC}" destId="{40957C6C-0725-489C-BE7F-BFC393A336AF}" srcOrd="0" destOrd="0" presId="urn:microsoft.com/office/officeart/2005/8/layout/process1"/>
    <dgm:cxn modelId="{23209823-CC3E-46F2-9A9F-12AB97BDAEC3}" type="presOf" srcId="{0BDDE7D0-B085-428B-8BCA-A204AE79416D}" destId="{D539B536-71CC-4668-AEB3-FA19BCFC1BA6}" srcOrd="0" destOrd="0" presId="urn:microsoft.com/office/officeart/2005/8/layout/process1"/>
    <dgm:cxn modelId="{5F7B923B-A375-42AC-83D0-B6CCE69A7354}" srcId="{18505A9B-6B53-4448-A337-C69B003A2180}" destId="{2CCE031D-C70D-4990-8254-F8AB5A511788}" srcOrd="0" destOrd="0" parTransId="{D3727EC4-A0BA-4DDA-98A6-1E75E0BCE68B}" sibTransId="{0BDDE7D0-B085-428B-8BCA-A204AE79416D}"/>
    <dgm:cxn modelId="{9C65FB6A-570B-4A03-8EB9-927228205EBA}" type="presOf" srcId="{B168AC7F-D371-43C2-B176-BF652B79ADA7}" destId="{85F10B45-8B98-4389-AC97-DAFA69D63440}" srcOrd="0" destOrd="0" presId="urn:microsoft.com/office/officeart/2005/8/layout/process1"/>
    <dgm:cxn modelId="{F32E5C4C-4852-47E3-8497-674114C8BE72}" type="presOf" srcId="{2CCE031D-C70D-4990-8254-F8AB5A511788}" destId="{ACB7D58D-5BD5-4B65-9D47-BAEC83C5C21C}" srcOrd="0" destOrd="0" presId="urn:microsoft.com/office/officeart/2005/8/layout/process1"/>
    <dgm:cxn modelId="{6C4124BF-2C11-4490-8C13-45B12191A535}" srcId="{18505A9B-6B53-4448-A337-C69B003A2180}" destId="{F4ADEFCD-00CD-42D9-AB4C-93FCA63EEE34}" srcOrd="2" destOrd="0" parTransId="{38794FC1-26C0-4513-AADE-9D7CA3666AB9}" sibTransId="{D8B1D668-0EA6-4D1F-9C8B-7939C7C86F3D}"/>
    <dgm:cxn modelId="{D4614FD2-EDC5-4121-A8DE-609D6E1BA059}" type="presOf" srcId="{B168AC7F-D371-43C2-B176-BF652B79ADA7}" destId="{1E90D386-F6CC-43EC-9C16-261352E0A0FD}" srcOrd="1" destOrd="0" presId="urn:microsoft.com/office/officeart/2005/8/layout/process1"/>
    <dgm:cxn modelId="{E05247DC-6281-403E-95BB-EF176BFB5417}" type="presOf" srcId="{0BDDE7D0-B085-428B-8BCA-A204AE79416D}" destId="{08DFDDE1-2361-4482-B953-63D1C558F698}" srcOrd="1" destOrd="0" presId="urn:microsoft.com/office/officeart/2005/8/layout/process1"/>
    <dgm:cxn modelId="{439474DC-BB00-491C-B4AF-12AD3239B09C}" srcId="{18505A9B-6B53-4448-A337-C69B003A2180}" destId="{C5EB1CBA-BBD4-4570-83B7-891388A713CC}" srcOrd="1" destOrd="0" parTransId="{9C1BE566-708F-41DC-9320-D1A4FE2692C9}" sibTransId="{B168AC7F-D371-43C2-B176-BF652B79ADA7}"/>
    <dgm:cxn modelId="{08F6D03D-3E7D-4719-B7E3-5241E83574CA}" type="presParOf" srcId="{70310A0D-F417-4124-BD79-39CCAD489C24}" destId="{ACB7D58D-5BD5-4B65-9D47-BAEC83C5C21C}" srcOrd="0" destOrd="0" presId="urn:microsoft.com/office/officeart/2005/8/layout/process1"/>
    <dgm:cxn modelId="{71480A07-EF3B-41A4-9EC3-0CAFF682C417}" type="presParOf" srcId="{70310A0D-F417-4124-BD79-39CCAD489C24}" destId="{D539B536-71CC-4668-AEB3-FA19BCFC1BA6}" srcOrd="1" destOrd="0" presId="urn:microsoft.com/office/officeart/2005/8/layout/process1"/>
    <dgm:cxn modelId="{E164BDAA-9B23-426A-8A74-758179BF6CDE}" type="presParOf" srcId="{D539B536-71CC-4668-AEB3-FA19BCFC1BA6}" destId="{08DFDDE1-2361-4482-B953-63D1C558F698}" srcOrd="0" destOrd="0" presId="urn:microsoft.com/office/officeart/2005/8/layout/process1"/>
    <dgm:cxn modelId="{A2030904-E99B-46BA-A5D2-DACF5D60EAE8}" type="presParOf" srcId="{70310A0D-F417-4124-BD79-39CCAD489C24}" destId="{40957C6C-0725-489C-BE7F-BFC393A336AF}" srcOrd="2" destOrd="0" presId="urn:microsoft.com/office/officeart/2005/8/layout/process1"/>
    <dgm:cxn modelId="{44DB6CCA-A612-463D-8721-19034692B16B}" type="presParOf" srcId="{70310A0D-F417-4124-BD79-39CCAD489C24}" destId="{85F10B45-8B98-4389-AC97-DAFA69D63440}" srcOrd="3" destOrd="0" presId="urn:microsoft.com/office/officeart/2005/8/layout/process1"/>
    <dgm:cxn modelId="{63CCC2D6-1AB0-4A22-B05B-21D6B5FD21F4}" type="presParOf" srcId="{85F10B45-8B98-4389-AC97-DAFA69D63440}" destId="{1E90D386-F6CC-43EC-9C16-261352E0A0FD}" srcOrd="0" destOrd="0" presId="urn:microsoft.com/office/officeart/2005/8/layout/process1"/>
    <dgm:cxn modelId="{DFD50E9F-7A84-418D-9D96-5DE8332AD5F3}" type="presParOf" srcId="{70310A0D-F417-4124-BD79-39CCAD489C24}" destId="{C74D6D7F-5313-4711-9563-665BD8948B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53E77F-412B-45E7-87F9-321012F41D4B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7BC36A-FFB7-4542-AE78-0F4BEE21D71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pPr latinLnBrk="1"/>
          <a:r>
            <a:rPr lang="ko-KR" altLang="en-US" sz="1000" dirty="0">
              <a:solidFill>
                <a:schemeClr val="tx1"/>
              </a:solidFill>
            </a:rPr>
            <a:t>표본</a:t>
          </a:r>
          <a:endParaRPr lang="en-US" altLang="ko-KR" sz="1000" dirty="0">
            <a:solidFill>
              <a:schemeClr val="tx1"/>
            </a:solidFill>
          </a:endParaRPr>
        </a:p>
        <a:p>
          <a:pPr latinLnBrk="1"/>
          <a:r>
            <a:rPr lang="en-US" altLang="ko-KR" sz="1000" dirty="0">
              <a:solidFill>
                <a:schemeClr val="tx1"/>
              </a:solidFill>
            </a:rPr>
            <a:t>X1</a:t>
          </a:r>
          <a:endParaRPr lang="ko-KR" altLang="en-US" sz="1000" dirty="0">
            <a:solidFill>
              <a:schemeClr val="tx1"/>
            </a:solidFill>
          </a:endParaRPr>
        </a:p>
      </dgm:t>
    </dgm:pt>
    <dgm:pt modelId="{44D6B03C-78A2-4C65-9813-483D2B75EAF2}" type="parTrans" cxnId="{DDEFBB4A-F332-43DB-A8A9-B324FE6E10C7}">
      <dgm:prSet/>
      <dgm:spPr/>
      <dgm:t>
        <a:bodyPr/>
        <a:lstStyle/>
        <a:p>
          <a:pPr latinLnBrk="1"/>
          <a:endParaRPr lang="ko-KR" altLang="en-US"/>
        </a:p>
      </dgm:t>
    </dgm:pt>
    <dgm:pt modelId="{887EB698-F254-4C6E-A5DB-8F403E63BA04}" type="sibTrans" cxnId="{DDEFBB4A-F332-43DB-A8A9-B324FE6E10C7}">
      <dgm:prSet/>
      <dgm:spPr/>
      <dgm:t>
        <a:bodyPr/>
        <a:lstStyle/>
        <a:p>
          <a:pPr latinLnBrk="1"/>
          <a:endParaRPr lang="ko-KR" altLang="en-US"/>
        </a:p>
      </dgm:t>
    </dgm:pt>
    <dgm:pt modelId="{6D3B01B3-F9EE-423C-97C1-94C6220A08C5}">
      <dgm:prSet phldrT="[텍스트]"/>
      <dgm:spPr>
        <a:blipFill>
          <a:blip xmlns:r="http://schemas.openxmlformats.org/officeDocument/2006/relationships" r:embed="rId1"/>
          <a:stretch>
            <a:fillRect l="-5102"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AEEBD962-26A8-42C2-9D86-319635C6E0F5}" type="parTrans" cxnId="{6F340C52-F04B-4722-A7F7-60BA6924146D}">
      <dgm:prSet/>
      <dgm:spPr/>
      <dgm:t>
        <a:bodyPr/>
        <a:lstStyle/>
        <a:p>
          <a:pPr latinLnBrk="1"/>
          <a:endParaRPr lang="ko-KR" altLang="en-US"/>
        </a:p>
      </dgm:t>
    </dgm:pt>
    <dgm:pt modelId="{818D7F80-31AE-4B89-90F5-2DF6EC7814A3}" type="sibTrans" cxnId="{6F340C52-F04B-4722-A7F7-60BA6924146D}">
      <dgm:prSet/>
      <dgm:spPr/>
      <dgm:t>
        <a:bodyPr/>
        <a:lstStyle/>
        <a:p>
          <a:pPr latinLnBrk="1"/>
          <a:endParaRPr lang="ko-KR" altLang="en-US"/>
        </a:p>
      </dgm:t>
    </dgm:pt>
    <dgm:pt modelId="{54F625B3-4A63-490D-91E4-54A1550BCC29}">
      <dgm:prSet phldrT="[텍스트]"/>
      <dgm:spPr/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53FC5BB6-5DB3-407B-889E-74077E84384C}" type="parTrans" cxnId="{0013D49F-ABCB-4034-B1C6-37DBCB043F22}">
      <dgm:prSet/>
      <dgm:spPr/>
      <dgm:t>
        <a:bodyPr/>
        <a:lstStyle/>
        <a:p>
          <a:pPr latinLnBrk="1"/>
          <a:endParaRPr lang="ko-KR" altLang="en-US"/>
        </a:p>
      </dgm:t>
    </dgm:pt>
    <dgm:pt modelId="{D7496780-CF32-4D04-9543-0C07DDE1D92F}" type="sibTrans" cxnId="{0013D49F-ABCB-4034-B1C6-37DBCB043F22}">
      <dgm:prSet/>
      <dgm:spPr/>
      <dgm:t>
        <a:bodyPr/>
        <a:lstStyle/>
        <a:p>
          <a:pPr latinLnBrk="1"/>
          <a:endParaRPr lang="ko-KR" altLang="en-US"/>
        </a:p>
      </dgm:t>
    </dgm:pt>
    <dgm:pt modelId="{5F78F83F-6F49-433A-984A-A6C8DD55CE4C}">
      <dgm:prSet phldrT="[텍스트]" custT="1"/>
      <dgm:spPr>
        <a:solidFill>
          <a:schemeClr val="bg1">
            <a:lumMod val="75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pPr latinLnBrk="1"/>
          <a:r>
            <a:rPr lang="ko-KR" altLang="en-US" sz="1000" b="1" dirty="0">
              <a:solidFill>
                <a:schemeClr val="tx1"/>
              </a:solidFill>
            </a:rPr>
            <a:t>표본</a:t>
          </a:r>
          <a:endParaRPr lang="en-US" altLang="ko-KR" sz="1000" b="1" dirty="0">
            <a:solidFill>
              <a:schemeClr val="tx1"/>
            </a:solidFill>
          </a:endParaRPr>
        </a:p>
        <a:p>
          <a:pPr latinLnBrk="1"/>
          <a:r>
            <a:rPr lang="en-US" altLang="ko-KR" sz="1000" b="1" dirty="0">
              <a:solidFill>
                <a:schemeClr val="tx1"/>
              </a:solidFill>
            </a:rPr>
            <a:t>X2</a:t>
          </a:r>
          <a:endParaRPr lang="ko-KR" altLang="en-US" sz="1000" b="1" dirty="0">
            <a:solidFill>
              <a:schemeClr val="tx1"/>
            </a:solidFill>
          </a:endParaRPr>
        </a:p>
      </dgm:t>
    </dgm:pt>
    <dgm:pt modelId="{4BBD8B4A-33E9-4C1B-9432-C5FCAC3785AB}" type="parTrans" cxnId="{861EAAA2-21D2-47BF-9D61-75D9632929DC}">
      <dgm:prSet/>
      <dgm:spPr/>
      <dgm:t>
        <a:bodyPr/>
        <a:lstStyle/>
        <a:p>
          <a:pPr latinLnBrk="1"/>
          <a:endParaRPr lang="ko-KR" altLang="en-US"/>
        </a:p>
      </dgm:t>
    </dgm:pt>
    <dgm:pt modelId="{DC249315-53EB-4CAE-9AD0-62D252607DE8}" type="sibTrans" cxnId="{861EAAA2-21D2-47BF-9D61-75D9632929DC}">
      <dgm:prSet/>
      <dgm:spPr/>
      <dgm:t>
        <a:bodyPr/>
        <a:lstStyle/>
        <a:p>
          <a:pPr latinLnBrk="1"/>
          <a:endParaRPr lang="ko-KR" altLang="en-US"/>
        </a:p>
      </dgm:t>
    </dgm:pt>
    <dgm:pt modelId="{C1E79A44-BF18-4FDA-8CC6-2FC65C216596}">
      <dgm:prSet phldrT="[텍스트]"/>
      <dgm:spPr>
        <a:blipFill>
          <a:blip xmlns:r="http://schemas.openxmlformats.org/officeDocument/2006/relationships" r:embed="rId2"/>
          <a:stretch>
            <a:fillRect l="-6832" t="-6452" b="-4839"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CD388A19-5E0C-47E7-8A9C-3A9D2D89BBC2}" type="parTrans" cxnId="{30EC5F01-8AD9-48ED-A656-83D0BAC51D38}">
      <dgm:prSet/>
      <dgm:spPr/>
      <dgm:t>
        <a:bodyPr/>
        <a:lstStyle/>
        <a:p>
          <a:pPr latinLnBrk="1"/>
          <a:endParaRPr lang="ko-KR" altLang="en-US"/>
        </a:p>
      </dgm:t>
    </dgm:pt>
    <dgm:pt modelId="{4B6117B2-76CE-4240-8D15-33C304C3F519}" type="sibTrans" cxnId="{30EC5F01-8AD9-48ED-A656-83D0BAC51D38}">
      <dgm:prSet/>
      <dgm:spPr/>
      <dgm:t>
        <a:bodyPr/>
        <a:lstStyle/>
        <a:p>
          <a:pPr latinLnBrk="1"/>
          <a:endParaRPr lang="ko-KR" altLang="en-US"/>
        </a:p>
      </dgm:t>
    </dgm:pt>
    <dgm:pt modelId="{365446D3-9844-43D6-A606-6619DCE40FF3}">
      <dgm:prSet phldrT="[텍스트]"/>
      <dgm:spPr/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B3486FDB-7CBB-41E4-B7F8-DA41BDFA0D1B}" type="parTrans" cxnId="{3DFCA483-33E3-4AAA-9CB4-0FA7E1709F62}">
      <dgm:prSet/>
      <dgm:spPr/>
      <dgm:t>
        <a:bodyPr/>
        <a:lstStyle/>
        <a:p>
          <a:pPr latinLnBrk="1"/>
          <a:endParaRPr lang="ko-KR" altLang="en-US"/>
        </a:p>
      </dgm:t>
    </dgm:pt>
    <dgm:pt modelId="{7DA3692E-80BC-46D4-968E-675CFA63938C}" type="sibTrans" cxnId="{3DFCA483-33E3-4AAA-9CB4-0FA7E1709F62}">
      <dgm:prSet/>
      <dgm:spPr/>
      <dgm:t>
        <a:bodyPr/>
        <a:lstStyle/>
        <a:p>
          <a:pPr latinLnBrk="1"/>
          <a:endParaRPr lang="ko-KR" altLang="en-US"/>
        </a:p>
      </dgm:t>
    </dgm:pt>
    <dgm:pt modelId="{1454C247-BE28-4331-9F1A-A333CCCC7891}">
      <dgm:prSet phldrT="[텍스트]" custT="1"/>
      <dgm:spPr>
        <a:solidFill>
          <a:schemeClr val="accent2">
            <a:lumMod val="40000"/>
            <a:lumOff val="6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latinLnBrk="1"/>
          <a:r>
            <a:rPr lang="ko-KR" altLang="en-US" sz="1000" b="1" dirty="0">
              <a:solidFill>
                <a:schemeClr val="tx1"/>
              </a:solidFill>
            </a:rPr>
            <a:t>표본</a:t>
          </a:r>
          <a:endParaRPr lang="en-US" altLang="ko-KR" sz="1000" b="1" dirty="0">
            <a:solidFill>
              <a:schemeClr val="tx1"/>
            </a:solidFill>
          </a:endParaRPr>
        </a:p>
        <a:p>
          <a:pPr latinLnBrk="1"/>
          <a:r>
            <a:rPr lang="en-US" altLang="ko-KR" sz="1000" b="1" dirty="0">
              <a:solidFill>
                <a:schemeClr val="tx1"/>
              </a:solidFill>
            </a:rPr>
            <a:t>X3</a:t>
          </a:r>
          <a:endParaRPr lang="ko-KR" altLang="en-US" sz="1000" b="1" dirty="0">
            <a:solidFill>
              <a:schemeClr val="tx1"/>
            </a:solidFill>
          </a:endParaRPr>
        </a:p>
      </dgm:t>
    </dgm:pt>
    <dgm:pt modelId="{2FBC7AFF-BFD3-445A-B7E0-19E25CFC28AE}" type="parTrans" cxnId="{6E6B057F-AC67-4333-AC63-F6B645CE72AB}">
      <dgm:prSet/>
      <dgm:spPr/>
      <dgm:t>
        <a:bodyPr/>
        <a:lstStyle/>
        <a:p>
          <a:pPr latinLnBrk="1"/>
          <a:endParaRPr lang="ko-KR" altLang="en-US"/>
        </a:p>
      </dgm:t>
    </dgm:pt>
    <dgm:pt modelId="{A82D0D3C-BD85-43DE-AAE7-2BB08610DF47}" type="sibTrans" cxnId="{6E6B057F-AC67-4333-AC63-F6B645CE72AB}">
      <dgm:prSet/>
      <dgm:spPr/>
      <dgm:t>
        <a:bodyPr/>
        <a:lstStyle/>
        <a:p>
          <a:pPr latinLnBrk="1"/>
          <a:endParaRPr lang="ko-KR" altLang="en-US"/>
        </a:p>
      </dgm:t>
    </dgm:pt>
    <dgm:pt modelId="{FBC94652-C128-4874-9198-9780E55D4F2B}">
      <dgm:prSet phldrT="[텍스트]"/>
      <dgm:spPr>
        <a:blipFill>
          <a:blip xmlns:r="http://schemas.openxmlformats.org/officeDocument/2006/relationships" r:embed="rId3"/>
          <a:stretch>
            <a:fillRect l="-6579"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451D0BA3-8A57-4834-B3DA-BABCAA601A08}" type="parTrans" cxnId="{F2AC7E71-53A6-47F1-8A7C-A60DB70726DE}">
      <dgm:prSet/>
      <dgm:spPr/>
      <dgm:t>
        <a:bodyPr/>
        <a:lstStyle/>
        <a:p>
          <a:pPr latinLnBrk="1"/>
          <a:endParaRPr lang="ko-KR" altLang="en-US"/>
        </a:p>
      </dgm:t>
    </dgm:pt>
    <dgm:pt modelId="{A176EDD6-9E70-4873-86EE-31BE4C4E4CE0}" type="sibTrans" cxnId="{F2AC7E71-53A6-47F1-8A7C-A60DB70726DE}">
      <dgm:prSet/>
      <dgm:spPr/>
      <dgm:t>
        <a:bodyPr/>
        <a:lstStyle/>
        <a:p>
          <a:pPr latinLnBrk="1"/>
          <a:endParaRPr lang="ko-KR" altLang="en-US"/>
        </a:p>
      </dgm:t>
    </dgm:pt>
    <dgm:pt modelId="{B6EE87F0-8C99-4453-9524-911C2F480124}">
      <dgm:prSet phldrT="[텍스트]"/>
      <dgm:spPr/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BCD6E5D8-F89C-4874-A093-8BF2397E3094}" type="parTrans" cxnId="{E53B6733-785D-44B9-A6A6-50EF71B93616}">
      <dgm:prSet/>
      <dgm:spPr/>
      <dgm:t>
        <a:bodyPr/>
        <a:lstStyle/>
        <a:p>
          <a:pPr latinLnBrk="1"/>
          <a:endParaRPr lang="ko-KR" altLang="en-US"/>
        </a:p>
      </dgm:t>
    </dgm:pt>
    <dgm:pt modelId="{AA85D181-B901-47DA-9062-5488F2B5720E}" type="sibTrans" cxnId="{E53B6733-785D-44B9-A6A6-50EF71B93616}">
      <dgm:prSet/>
      <dgm:spPr/>
      <dgm:t>
        <a:bodyPr/>
        <a:lstStyle/>
        <a:p>
          <a:pPr latinLnBrk="1"/>
          <a:endParaRPr lang="ko-KR" altLang="en-US"/>
        </a:p>
      </dgm:t>
    </dgm:pt>
    <dgm:pt modelId="{D51B142B-049A-42BF-BE5E-2F9BBB4E76A5}" type="pres">
      <dgm:prSet presAssocID="{A253E77F-412B-45E7-87F9-321012F41D4B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3C917D6F-FBC0-4A54-A11B-99AC1735F1DE}" type="pres">
      <dgm:prSet presAssocID="{A253E77F-412B-45E7-87F9-321012F41D4B}" presName="cycle" presStyleCnt="0"/>
      <dgm:spPr/>
    </dgm:pt>
    <dgm:pt modelId="{5CB9A8EB-6DB3-4AD6-B599-4D26F1B90134}" type="pres">
      <dgm:prSet presAssocID="{A253E77F-412B-45E7-87F9-321012F41D4B}" presName="centerShape" presStyleCnt="0"/>
      <dgm:spPr/>
    </dgm:pt>
    <dgm:pt modelId="{4BAC1F94-12C8-45AE-B44C-E73EA6BD463D}" type="pres">
      <dgm:prSet presAssocID="{A253E77F-412B-45E7-87F9-321012F41D4B}" presName="connSite" presStyleLbl="node1" presStyleIdx="0" presStyleCnt="4"/>
      <dgm:spPr/>
    </dgm:pt>
    <dgm:pt modelId="{A5C17C91-D083-4AD6-9235-BED5874E1F41}" type="pres">
      <dgm:prSet presAssocID="{A253E77F-412B-45E7-87F9-321012F41D4B}" presName="visible" presStyleLbl="node1" presStyleIdx="0" presStyleCnt="4"/>
      <dgm:spPr/>
    </dgm:pt>
    <dgm:pt modelId="{EB030EEA-D1E5-4FF2-96F5-D634B664F64A}" type="pres">
      <dgm:prSet presAssocID="{44D6B03C-78A2-4C65-9813-483D2B75EAF2}" presName="Name25" presStyleLbl="parChTrans1D1" presStyleIdx="0" presStyleCnt="3"/>
      <dgm:spPr/>
    </dgm:pt>
    <dgm:pt modelId="{C1D3DF08-B4F2-434E-A674-EDC6FCB82386}" type="pres">
      <dgm:prSet presAssocID="{4A7BC36A-FFB7-4542-AE78-0F4BEE21D713}" presName="node" presStyleCnt="0"/>
      <dgm:spPr/>
    </dgm:pt>
    <dgm:pt modelId="{BBFCD5C8-71F4-42F8-B93E-7783D95F16D8}" type="pres">
      <dgm:prSet presAssocID="{4A7BC36A-FFB7-4542-AE78-0F4BEE21D713}" presName="parentNode" presStyleLbl="node1" presStyleIdx="1" presStyleCnt="4" custScaleX="169498">
        <dgm:presLayoutVars>
          <dgm:chMax val="1"/>
          <dgm:bulletEnabled val="1"/>
        </dgm:presLayoutVars>
      </dgm:prSet>
      <dgm:spPr/>
    </dgm:pt>
    <dgm:pt modelId="{A00A4CEA-AB8C-4E97-8F6E-FE1FD3E5E38F}" type="pres">
      <dgm:prSet presAssocID="{4A7BC36A-FFB7-4542-AE78-0F4BEE21D713}" presName="childNode" presStyleLbl="revTx" presStyleIdx="0" presStyleCnt="3">
        <dgm:presLayoutVars>
          <dgm:bulletEnabled val="1"/>
        </dgm:presLayoutVars>
      </dgm:prSet>
      <dgm:spPr/>
    </dgm:pt>
    <dgm:pt modelId="{9C458889-806F-4C25-8657-2FBC864B77C8}" type="pres">
      <dgm:prSet presAssocID="{4BBD8B4A-33E9-4C1B-9432-C5FCAC3785AB}" presName="Name25" presStyleLbl="parChTrans1D1" presStyleIdx="1" presStyleCnt="3"/>
      <dgm:spPr/>
    </dgm:pt>
    <dgm:pt modelId="{9CF4789F-81FD-4267-99BF-CD69A838C153}" type="pres">
      <dgm:prSet presAssocID="{5F78F83F-6F49-433A-984A-A6C8DD55CE4C}" presName="node" presStyleCnt="0"/>
      <dgm:spPr/>
    </dgm:pt>
    <dgm:pt modelId="{60C311CC-80D2-4E5F-9AEF-71382C8E0522}" type="pres">
      <dgm:prSet presAssocID="{5F78F83F-6F49-433A-984A-A6C8DD55CE4C}" presName="parentNode" presStyleLbl="node1" presStyleIdx="2" presStyleCnt="4" custScaleX="139387" custScaleY="79703" custLinFactNeighborX="60891" custLinFactNeighborY="-134">
        <dgm:presLayoutVars>
          <dgm:chMax val="1"/>
          <dgm:bulletEnabled val="1"/>
        </dgm:presLayoutVars>
      </dgm:prSet>
      <dgm:spPr/>
    </dgm:pt>
    <dgm:pt modelId="{BF661BE4-78D5-4DAC-98FB-48141F821C3A}" type="pres">
      <dgm:prSet presAssocID="{5F78F83F-6F49-433A-984A-A6C8DD55CE4C}" presName="childNode" presStyleLbl="revTx" presStyleIdx="1" presStyleCnt="3">
        <dgm:presLayoutVars>
          <dgm:bulletEnabled val="1"/>
        </dgm:presLayoutVars>
      </dgm:prSet>
      <dgm:spPr/>
    </dgm:pt>
    <dgm:pt modelId="{39BE1B39-264D-4F41-B7EC-32289AF87214}" type="pres">
      <dgm:prSet presAssocID="{2FBC7AFF-BFD3-445A-B7E0-19E25CFC28AE}" presName="Name25" presStyleLbl="parChTrans1D1" presStyleIdx="2" presStyleCnt="3"/>
      <dgm:spPr/>
    </dgm:pt>
    <dgm:pt modelId="{CACF5558-21BF-42DB-B982-573429A3A973}" type="pres">
      <dgm:prSet presAssocID="{1454C247-BE28-4331-9F1A-A333CCCC7891}" presName="node" presStyleCnt="0"/>
      <dgm:spPr/>
    </dgm:pt>
    <dgm:pt modelId="{4E146A2E-365B-4BDD-9E7D-7A812E38B90E}" type="pres">
      <dgm:prSet presAssocID="{1454C247-BE28-4331-9F1A-A333CCCC7891}" presName="parentNode" presStyleLbl="node1" presStyleIdx="3" presStyleCnt="4" custScaleX="131370">
        <dgm:presLayoutVars>
          <dgm:chMax val="1"/>
          <dgm:bulletEnabled val="1"/>
        </dgm:presLayoutVars>
      </dgm:prSet>
      <dgm:spPr/>
    </dgm:pt>
    <dgm:pt modelId="{94CB521F-A98F-4DB2-A21C-190A9FC38940}" type="pres">
      <dgm:prSet presAssocID="{1454C247-BE28-4331-9F1A-A333CCCC7891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30EC5F01-8AD9-48ED-A656-83D0BAC51D38}" srcId="{5F78F83F-6F49-433A-984A-A6C8DD55CE4C}" destId="{C1E79A44-BF18-4FDA-8CC6-2FC65C216596}" srcOrd="0" destOrd="0" parTransId="{CD388A19-5E0C-47E7-8A9C-3A9D2D89BBC2}" sibTransId="{4B6117B2-76CE-4240-8D15-33C304C3F519}"/>
    <dgm:cxn modelId="{38E5E32F-EF34-4938-8821-E607FD6BA278}" type="presOf" srcId="{5F78F83F-6F49-433A-984A-A6C8DD55CE4C}" destId="{60C311CC-80D2-4E5F-9AEF-71382C8E0522}" srcOrd="0" destOrd="0" presId="urn:microsoft.com/office/officeart/2005/8/layout/radial2"/>
    <dgm:cxn modelId="{E53B6733-785D-44B9-A6A6-50EF71B93616}" srcId="{1454C247-BE28-4331-9F1A-A333CCCC7891}" destId="{B6EE87F0-8C99-4453-9524-911C2F480124}" srcOrd="1" destOrd="0" parTransId="{BCD6E5D8-F89C-4874-A093-8BF2397E3094}" sibTransId="{AA85D181-B901-47DA-9062-5488F2B5720E}"/>
    <dgm:cxn modelId="{60890343-372E-4898-9373-4172F6815782}" type="presOf" srcId="{1454C247-BE28-4331-9F1A-A333CCCC7891}" destId="{4E146A2E-365B-4BDD-9E7D-7A812E38B90E}" srcOrd="0" destOrd="0" presId="urn:microsoft.com/office/officeart/2005/8/layout/radial2"/>
    <dgm:cxn modelId="{DDEFBB4A-F332-43DB-A8A9-B324FE6E10C7}" srcId="{A253E77F-412B-45E7-87F9-321012F41D4B}" destId="{4A7BC36A-FFB7-4542-AE78-0F4BEE21D713}" srcOrd="0" destOrd="0" parTransId="{44D6B03C-78A2-4C65-9813-483D2B75EAF2}" sibTransId="{887EB698-F254-4C6E-A5DB-8F403E63BA04}"/>
    <dgm:cxn modelId="{06D3DB4C-F97F-4C67-B8D5-5B3247517350}" type="presOf" srcId="{6D3B01B3-F9EE-423C-97C1-94C6220A08C5}" destId="{A00A4CEA-AB8C-4E97-8F6E-FE1FD3E5E38F}" srcOrd="0" destOrd="0" presId="urn:microsoft.com/office/officeart/2005/8/layout/radial2"/>
    <dgm:cxn modelId="{F2AC7E71-53A6-47F1-8A7C-A60DB70726DE}" srcId="{1454C247-BE28-4331-9F1A-A333CCCC7891}" destId="{FBC94652-C128-4874-9198-9780E55D4F2B}" srcOrd="0" destOrd="0" parTransId="{451D0BA3-8A57-4834-B3DA-BABCAA601A08}" sibTransId="{A176EDD6-9E70-4873-86EE-31BE4C4E4CE0}"/>
    <dgm:cxn modelId="{6F340C52-F04B-4722-A7F7-60BA6924146D}" srcId="{4A7BC36A-FFB7-4542-AE78-0F4BEE21D713}" destId="{6D3B01B3-F9EE-423C-97C1-94C6220A08C5}" srcOrd="0" destOrd="0" parTransId="{AEEBD962-26A8-42C2-9D86-319635C6E0F5}" sibTransId="{818D7F80-31AE-4B89-90F5-2DF6EC7814A3}"/>
    <dgm:cxn modelId="{6E6B057F-AC67-4333-AC63-F6B645CE72AB}" srcId="{A253E77F-412B-45E7-87F9-321012F41D4B}" destId="{1454C247-BE28-4331-9F1A-A333CCCC7891}" srcOrd="2" destOrd="0" parTransId="{2FBC7AFF-BFD3-445A-B7E0-19E25CFC28AE}" sibTransId="{A82D0D3C-BD85-43DE-AAE7-2BB08610DF47}"/>
    <dgm:cxn modelId="{700C2F80-A822-4B6C-9CF7-3668AD405394}" type="presOf" srcId="{54F625B3-4A63-490D-91E4-54A1550BCC29}" destId="{A00A4CEA-AB8C-4E97-8F6E-FE1FD3E5E38F}" srcOrd="0" destOrd="1" presId="urn:microsoft.com/office/officeart/2005/8/layout/radial2"/>
    <dgm:cxn modelId="{3DFCA483-33E3-4AAA-9CB4-0FA7E1709F62}" srcId="{5F78F83F-6F49-433A-984A-A6C8DD55CE4C}" destId="{365446D3-9844-43D6-A606-6619DCE40FF3}" srcOrd="1" destOrd="0" parTransId="{B3486FDB-7CBB-41E4-B7F8-DA41BDFA0D1B}" sibTransId="{7DA3692E-80BC-46D4-968E-675CFA63938C}"/>
    <dgm:cxn modelId="{B95C6489-D3EE-472F-A843-575B69391AE2}" type="presOf" srcId="{FBC94652-C128-4874-9198-9780E55D4F2B}" destId="{94CB521F-A98F-4DB2-A21C-190A9FC38940}" srcOrd="0" destOrd="0" presId="urn:microsoft.com/office/officeart/2005/8/layout/radial2"/>
    <dgm:cxn modelId="{641B348D-0C4C-4D87-A00E-1D6638E9136B}" type="presOf" srcId="{4A7BC36A-FFB7-4542-AE78-0F4BEE21D713}" destId="{BBFCD5C8-71F4-42F8-B93E-7783D95F16D8}" srcOrd="0" destOrd="0" presId="urn:microsoft.com/office/officeart/2005/8/layout/radial2"/>
    <dgm:cxn modelId="{0013D49F-ABCB-4034-B1C6-37DBCB043F22}" srcId="{4A7BC36A-FFB7-4542-AE78-0F4BEE21D713}" destId="{54F625B3-4A63-490D-91E4-54A1550BCC29}" srcOrd="1" destOrd="0" parTransId="{53FC5BB6-5DB3-407B-889E-74077E84384C}" sibTransId="{D7496780-CF32-4D04-9543-0C07DDE1D92F}"/>
    <dgm:cxn modelId="{861EAAA2-21D2-47BF-9D61-75D9632929DC}" srcId="{A253E77F-412B-45E7-87F9-321012F41D4B}" destId="{5F78F83F-6F49-433A-984A-A6C8DD55CE4C}" srcOrd="1" destOrd="0" parTransId="{4BBD8B4A-33E9-4C1B-9432-C5FCAC3785AB}" sibTransId="{DC249315-53EB-4CAE-9AD0-62D252607DE8}"/>
    <dgm:cxn modelId="{6F48F3A7-560A-4A39-93B4-AE9F9C1053FD}" type="presOf" srcId="{365446D3-9844-43D6-A606-6619DCE40FF3}" destId="{BF661BE4-78D5-4DAC-98FB-48141F821C3A}" srcOrd="0" destOrd="1" presId="urn:microsoft.com/office/officeart/2005/8/layout/radial2"/>
    <dgm:cxn modelId="{350CE6AB-0CF9-4294-9C68-0433DBAE934E}" type="presOf" srcId="{C1E79A44-BF18-4FDA-8CC6-2FC65C216596}" destId="{BF661BE4-78D5-4DAC-98FB-48141F821C3A}" srcOrd="0" destOrd="0" presId="urn:microsoft.com/office/officeart/2005/8/layout/radial2"/>
    <dgm:cxn modelId="{2CC0A8B0-24C2-4975-A523-47B0687D0F58}" type="presOf" srcId="{B6EE87F0-8C99-4453-9524-911C2F480124}" destId="{94CB521F-A98F-4DB2-A21C-190A9FC38940}" srcOrd="0" destOrd="1" presId="urn:microsoft.com/office/officeart/2005/8/layout/radial2"/>
    <dgm:cxn modelId="{3E9565C5-97E0-47D1-9B14-9E681A5FE7F1}" type="presOf" srcId="{2FBC7AFF-BFD3-445A-B7E0-19E25CFC28AE}" destId="{39BE1B39-264D-4F41-B7EC-32289AF87214}" srcOrd="0" destOrd="0" presId="urn:microsoft.com/office/officeart/2005/8/layout/radial2"/>
    <dgm:cxn modelId="{15827ECB-C4C0-4DD7-8706-8CA943A9C779}" type="presOf" srcId="{A253E77F-412B-45E7-87F9-321012F41D4B}" destId="{D51B142B-049A-42BF-BE5E-2F9BBB4E76A5}" srcOrd="0" destOrd="0" presId="urn:microsoft.com/office/officeart/2005/8/layout/radial2"/>
    <dgm:cxn modelId="{502A03CE-0A35-493F-9F70-70786C3C01FA}" type="presOf" srcId="{44D6B03C-78A2-4C65-9813-483D2B75EAF2}" destId="{EB030EEA-D1E5-4FF2-96F5-D634B664F64A}" srcOrd="0" destOrd="0" presId="urn:microsoft.com/office/officeart/2005/8/layout/radial2"/>
    <dgm:cxn modelId="{E57688D2-A780-4C20-AF4B-9AD3854F9DC9}" type="presOf" srcId="{4BBD8B4A-33E9-4C1B-9432-C5FCAC3785AB}" destId="{9C458889-806F-4C25-8657-2FBC864B77C8}" srcOrd="0" destOrd="0" presId="urn:microsoft.com/office/officeart/2005/8/layout/radial2"/>
    <dgm:cxn modelId="{199EBDFF-3D70-4061-9FA3-47DC1FB7475F}" type="presParOf" srcId="{D51B142B-049A-42BF-BE5E-2F9BBB4E76A5}" destId="{3C917D6F-FBC0-4A54-A11B-99AC1735F1DE}" srcOrd="0" destOrd="0" presId="urn:microsoft.com/office/officeart/2005/8/layout/radial2"/>
    <dgm:cxn modelId="{9663D00C-23F9-4D44-AEC6-391A0673DCA3}" type="presParOf" srcId="{3C917D6F-FBC0-4A54-A11B-99AC1735F1DE}" destId="{5CB9A8EB-6DB3-4AD6-B599-4D26F1B90134}" srcOrd="0" destOrd="0" presId="urn:microsoft.com/office/officeart/2005/8/layout/radial2"/>
    <dgm:cxn modelId="{EBE21865-FDCF-44C1-9F5E-753294BD1D5E}" type="presParOf" srcId="{5CB9A8EB-6DB3-4AD6-B599-4D26F1B90134}" destId="{4BAC1F94-12C8-45AE-B44C-E73EA6BD463D}" srcOrd="0" destOrd="0" presId="urn:microsoft.com/office/officeart/2005/8/layout/radial2"/>
    <dgm:cxn modelId="{DD99118C-8F60-4D31-A5E5-76322E409CF8}" type="presParOf" srcId="{5CB9A8EB-6DB3-4AD6-B599-4D26F1B90134}" destId="{A5C17C91-D083-4AD6-9235-BED5874E1F41}" srcOrd="1" destOrd="0" presId="urn:microsoft.com/office/officeart/2005/8/layout/radial2"/>
    <dgm:cxn modelId="{72F6BEEA-F21F-4768-8F4C-2EA489539D58}" type="presParOf" srcId="{3C917D6F-FBC0-4A54-A11B-99AC1735F1DE}" destId="{EB030EEA-D1E5-4FF2-96F5-D634B664F64A}" srcOrd="1" destOrd="0" presId="urn:microsoft.com/office/officeart/2005/8/layout/radial2"/>
    <dgm:cxn modelId="{C7713E91-28DF-498B-BD51-7AF361F79CE1}" type="presParOf" srcId="{3C917D6F-FBC0-4A54-A11B-99AC1735F1DE}" destId="{C1D3DF08-B4F2-434E-A674-EDC6FCB82386}" srcOrd="2" destOrd="0" presId="urn:microsoft.com/office/officeart/2005/8/layout/radial2"/>
    <dgm:cxn modelId="{7CDAFD77-B49F-4F91-A882-92A714793641}" type="presParOf" srcId="{C1D3DF08-B4F2-434E-A674-EDC6FCB82386}" destId="{BBFCD5C8-71F4-42F8-B93E-7783D95F16D8}" srcOrd="0" destOrd="0" presId="urn:microsoft.com/office/officeart/2005/8/layout/radial2"/>
    <dgm:cxn modelId="{CBBE9DBE-27A5-4D8E-ABEE-1FE6E9A9CC67}" type="presParOf" srcId="{C1D3DF08-B4F2-434E-A674-EDC6FCB82386}" destId="{A00A4CEA-AB8C-4E97-8F6E-FE1FD3E5E38F}" srcOrd="1" destOrd="0" presId="urn:microsoft.com/office/officeart/2005/8/layout/radial2"/>
    <dgm:cxn modelId="{D01CADBA-8A9E-4C6C-9A19-9EB588392A47}" type="presParOf" srcId="{3C917D6F-FBC0-4A54-A11B-99AC1735F1DE}" destId="{9C458889-806F-4C25-8657-2FBC864B77C8}" srcOrd="3" destOrd="0" presId="urn:microsoft.com/office/officeart/2005/8/layout/radial2"/>
    <dgm:cxn modelId="{FDD236DE-751F-4EC3-931B-2C8532E39794}" type="presParOf" srcId="{3C917D6F-FBC0-4A54-A11B-99AC1735F1DE}" destId="{9CF4789F-81FD-4267-99BF-CD69A838C153}" srcOrd="4" destOrd="0" presId="urn:microsoft.com/office/officeart/2005/8/layout/radial2"/>
    <dgm:cxn modelId="{E84E0EEA-4801-4000-AC91-0CF99CAC9B17}" type="presParOf" srcId="{9CF4789F-81FD-4267-99BF-CD69A838C153}" destId="{60C311CC-80D2-4E5F-9AEF-71382C8E0522}" srcOrd="0" destOrd="0" presId="urn:microsoft.com/office/officeart/2005/8/layout/radial2"/>
    <dgm:cxn modelId="{0F2F3B26-448E-4A6E-8336-5F6A5A59364D}" type="presParOf" srcId="{9CF4789F-81FD-4267-99BF-CD69A838C153}" destId="{BF661BE4-78D5-4DAC-98FB-48141F821C3A}" srcOrd="1" destOrd="0" presId="urn:microsoft.com/office/officeart/2005/8/layout/radial2"/>
    <dgm:cxn modelId="{66906F95-FBCD-4CA4-8480-53377DF097E5}" type="presParOf" srcId="{3C917D6F-FBC0-4A54-A11B-99AC1735F1DE}" destId="{39BE1B39-264D-4F41-B7EC-32289AF87214}" srcOrd="5" destOrd="0" presId="urn:microsoft.com/office/officeart/2005/8/layout/radial2"/>
    <dgm:cxn modelId="{B3C79125-9C9E-4F19-BBDD-18B2D42487A5}" type="presParOf" srcId="{3C917D6F-FBC0-4A54-A11B-99AC1735F1DE}" destId="{CACF5558-21BF-42DB-B982-573429A3A973}" srcOrd="6" destOrd="0" presId="urn:microsoft.com/office/officeart/2005/8/layout/radial2"/>
    <dgm:cxn modelId="{BD08A198-6EEA-4341-A270-C2E3ECB2F552}" type="presParOf" srcId="{CACF5558-21BF-42DB-B982-573429A3A973}" destId="{4E146A2E-365B-4BDD-9E7D-7A812E38B90E}" srcOrd="0" destOrd="0" presId="urn:microsoft.com/office/officeart/2005/8/layout/radial2"/>
    <dgm:cxn modelId="{9E6CDE34-0F8C-4DD6-A923-9DF9E081D5FE}" type="presParOf" srcId="{CACF5558-21BF-42DB-B982-573429A3A973}" destId="{94CB521F-A98F-4DB2-A21C-190A9FC3894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CA4D45-E150-4997-AF92-6D32D432C62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DC649E3-F7FD-465F-95C1-173224286B55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집단</a:t>
          </a:r>
        </a:p>
      </dgm:t>
    </dgm:pt>
    <dgm:pt modelId="{DEB58768-2F45-4AB3-88CF-F428AB599B4E}" type="parTrans" cxnId="{FEA13378-F4C4-4E2F-81F9-0992AD691FC9}">
      <dgm:prSet/>
      <dgm:spPr/>
      <dgm:t>
        <a:bodyPr/>
        <a:lstStyle/>
        <a:p>
          <a:pPr latinLnBrk="1"/>
          <a:endParaRPr lang="ko-KR" altLang="en-US"/>
        </a:p>
      </dgm:t>
    </dgm:pt>
    <dgm:pt modelId="{2522562C-A9D2-46D5-890A-274375AB0E8C}" type="sibTrans" cxnId="{FEA13378-F4C4-4E2F-81F9-0992AD691FC9}">
      <dgm:prSet/>
      <dgm:spPr/>
      <dgm:t>
        <a:bodyPr/>
        <a:lstStyle/>
        <a:p>
          <a:pPr latinLnBrk="1"/>
          <a:endParaRPr lang="ko-KR" altLang="en-US"/>
        </a:p>
      </dgm:t>
    </dgm:pt>
    <dgm:pt modelId="{71B41B8E-DD70-409D-B51E-D56D10541200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조사대상</a:t>
          </a:r>
          <a:endParaRPr lang="en-US" altLang="ko-KR" sz="1200" dirty="0"/>
        </a:p>
        <a:p>
          <a:pPr latinLnBrk="1"/>
          <a:r>
            <a:rPr lang="en-US" altLang="ko-KR" sz="1200" dirty="0"/>
            <a:t>(</a:t>
          </a:r>
          <a:r>
            <a:rPr lang="ko-KR" altLang="en-US" sz="1200" dirty="0"/>
            <a:t>명목변수</a:t>
          </a:r>
          <a:r>
            <a:rPr lang="en-US" altLang="ko-KR" sz="1200" dirty="0"/>
            <a:t>)</a:t>
          </a:r>
          <a:endParaRPr lang="ko-KR" altLang="en-US" sz="1200" dirty="0"/>
        </a:p>
      </dgm:t>
    </dgm:pt>
    <dgm:pt modelId="{B0CED921-3F1D-48B6-9E1C-4CE686CFF7BA}" type="parTrans" cxnId="{D6846D0F-C70A-4275-B807-886A0E1B7896}">
      <dgm:prSet/>
      <dgm:spPr/>
      <dgm:t>
        <a:bodyPr/>
        <a:lstStyle/>
        <a:p>
          <a:pPr latinLnBrk="1"/>
          <a:endParaRPr lang="ko-KR" altLang="en-US"/>
        </a:p>
      </dgm:t>
    </dgm:pt>
    <dgm:pt modelId="{9CC39467-B107-4F1A-A7EA-4BEA42ABB637}" type="sibTrans" cxnId="{D6846D0F-C70A-4275-B807-886A0E1B7896}">
      <dgm:prSet/>
      <dgm:spPr/>
      <dgm:t>
        <a:bodyPr/>
        <a:lstStyle/>
        <a:p>
          <a:pPr latinLnBrk="1"/>
          <a:endParaRPr lang="ko-KR" altLang="en-US"/>
        </a:p>
      </dgm:t>
    </dgm:pt>
    <dgm:pt modelId="{1E2D3056-49AC-46DD-99EC-E187DC16E12A}">
      <dgm:prSet phldrT="[텍스트]"/>
      <dgm:spPr/>
      <dgm:t>
        <a:bodyPr/>
        <a:lstStyle/>
        <a:p>
          <a:pPr latinLnBrk="1"/>
          <a:r>
            <a:rPr lang="ko-KR" altLang="en-US" dirty="0"/>
            <a:t>통계량</a:t>
          </a:r>
        </a:p>
      </dgm:t>
    </dgm:pt>
    <dgm:pt modelId="{EE440853-3A73-489F-9773-DF9D1E74D7DD}" type="parTrans" cxnId="{9737164E-EC6F-41FE-AE17-B5CD22785332}">
      <dgm:prSet/>
      <dgm:spPr/>
      <dgm:t>
        <a:bodyPr/>
        <a:lstStyle/>
        <a:p>
          <a:pPr latinLnBrk="1"/>
          <a:endParaRPr lang="ko-KR" altLang="en-US"/>
        </a:p>
      </dgm:t>
    </dgm:pt>
    <dgm:pt modelId="{8CB22328-9AF8-48A6-83A9-AC0F8095C30B}" type="sibTrans" cxnId="{9737164E-EC6F-41FE-AE17-B5CD22785332}">
      <dgm:prSet/>
      <dgm:spPr/>
      <dgm:t>
        <a:bodyPr/>
        <a:lstStyle/>
        <a:p>
          <a:pPr latinLnBrk="1"/>
          <a:endParaRPr lang="ko-KR" altLang="en-US"/>
        </a:p>
      </dgm:t>
    </dgm:pt>
    <dgm:pt modelId="{B7CFB2EA-6CF4-4439-A78C-27D310BD4FCD}">
      <dgm:prSet phldrT="[텍스트]"/>
      <dgm:spPr/>
      <dgm:t>
        <a:bodyPr/>
        <a:lstStyle/>
        <a:p>
          <a:pPr algn="l" latinLnBrk="1"/>
          <a:r>
            <a:rPr lang="ko-KR" altLang="en-US" dirty="0" err="1"/>
            <a:t>연속형변수</a:t>
          </a:r>
          <a:endParaRPr lang="ko-KR" altLang="en-US" dirty="0"/>
        </a:p>
      </dgm:t>
    </dgm:pt>
    <dgm:pt modelId="{E791E65F-BB7D-498B-B48B-10DC7237A112}" type="parTrans" cxnId="{0954E6EE-E87C-46E9-84AC-A8A82D31A763}">
      <dgm:prSet/>
      <dgm:spPr/>
      <dgm:t>
        <a:bodyPr/>
        <a:lstStyle/>
        <a:p>
          <a:pPr latinLnBrk="1"/>
          <a:endParaRPr lang="ko-KR" altLang="en-US"/>
        </a:p>
      </dgm:t>
    </dgm:pt>
    <dgm:pt modelId="{E1DC66BF-FDD3-458B-9ADC-9AC44F18AEDC}" type="sibTrans" cxnId="{0954E6EE-E87C-46E9-84AC-A8A82D31A763}">
      <dgm:prSet/>
      <dgm:spPr/>
      <dgm:t>
        <a:bodyPr/>
        <a:lstStyle/>
        <a:p>
          <a:pPr latinLnBrk="1"/>
          <a:endParaRPr lang="ko-KR" altLang="en-US"/>
        </a:p>
      </dgm:t>
    </dgm:pt>
    <dgm:pt modelId="{BC0F6C85-FC76-430C-BFE0-712765307F8D}" type="pres">
      <dgm:prSet presAssocID="{F1CA4D45-E150-4997-AF92-6D32D432C621}" presName="theList" presStyleCnt="0">
        <dgm:presLayoutVars>
          <dgm:dir/>
          <dgm:animLvl val="lvl"/>
          <dgm:resizeHandles val="exact"/>
        </dgm:presLayoutVars>
      </dgm:prSet>
      <dgm:spPr/>
    </dgm:pt>
    <dgm:pt modelId="{785E3CF0-6FC0-4D2F-A971-5590873116E6}" type="pres">
      <dgm:prSet presAssocID="{9DC649E3-F7FD-465F-95C1-173224286B55}" presName="compNode" presStyleCnt="0"/>
      <dgm:spPr/>
    </dgm:pt>
    <dgm:pt modelId="{2D8E9F51-D601-45EA-95CC-2FB226276DBE}" type="pres">
      <dgm:prSet presAssocID="{9DC649E3-F7FD-465F-95C1-173224286B55}" presName="noGeometry" presStyleCnt="0"/>
      <dgm:spPr/>
    </dgm:pt>
    <dgm:pt modelId="{46F317AD-3BFF-467C-89F1-D4E6C00A4A29}" type="pres">
      <dgm:prSet presAssocID="{9DC649E3-F7FD-465F-95C1-173224286B55}" presName="childTextVisible" presStyleLbl="bgAccFollowNode1" presStyleIdx="0" presStyleCnt="2" custScaleX="182413" custLinFactNeighborX="-1724" custLinFactNeighborY="9207">
        <dgm:presLayoutVars>
          <dgm:bulletEnabled val="1"/>
        </dgm:presLayoutVars>
      </dgm:prSet>
      <dgm:spPr/>
    </dgm:pt>
    <dgm:pt modelId="{85A34C73-9E53-4342-B028-0B5C50E0330E}" type="pres">
      <dgm:prSet presAssocID="{9DC649E3-F7FD-465F-95C1-173224286B55}" presName="childTextHidden" presStyleLbl="bgAccFollowNode1" presStyleIdx="0" presStyleCnt="2"/>
      <dgm:spPr/>
    </dgm:pt>
    <dgm:pt modelId="{120843E5-A604-4B29-AEF8-74EFF267A467}" type="pres">
      <dgm:prSet presAssocID="{9DC649E3-F7FD-465F-95C1-173224286B55}" presName="parentText" presStyleLbl="node1" presStyleIdx="0" presStyleCnt="2" custScaleX="250045" custScaleY="174825" custLinFactX="-100000" custLinFactNeighborX="-117690" custLinFactNeighborY="16173">
        <dgm:presLayoutVars>
          <dgm:chMax val="1"/>
          <dgm:bulletEnabled val="1"/>
        </dgm:presLayoutVars>
      </dgm:prSet>
      <dgm:spPr/>
    </dgm:pt>
    <dgm:pt modelId="{D20146E5-A4DA-4086-A720-979ED8CCE6BC}" type="pres">
      <dgm:prSet presAssocID="{9DC649E3-F7FD-465F-95C1-173224286B55}" presName="aSpace" presStyleCnt="0"/>
      <dgm:spPr/>
    </dgm:pt>
    <dgm:pt modelId="{EED88037-A0DF-48F4-9721-47D337B983F6}" type="pres">
      <dgm:prSet presAssocID="{1E2D3056-49AC-46DD-99EC-E187DC16E12A}" presName="compNode" presStyleCnt="0"/>
      <dgm:spPr/>
    </dgm:pt>
    <dgm:pt modelId="{0AD0787A-109E-4CE3-800A-CE01EFE2476A}" type="pres">
      <dgm:prSet presAssocID="{1E2D3056-49AC-46DD-99EC-E187DC16E12A}" presName="noGeometry" presStyleCnt="0"/>
      <dgm:spPr/>
    </dgm:pt>
    <dgm:pt modelId="{2393D18C-F296-4AD0-AD28-E20E1F284D60}" type="pres">
      <dgm:prSet presAssocID="{1E2D3056-49AC-46DD-99EC-E187DC16E12A}" presName="childTextVisible" presStyleLbl="bgAccFollowNode1" presStyleIdx="1" presStyleCnt="2" custScaleX="119000" custLinFactNeighborX="49483" custLinFactNeighborY="4187">
        <dgm:presLayoutVars>
          <dgm:bulletEnabled val="1"/>
        </dgm:presLayoutVars>
      </dgm:prSet>
      <dgm:spPr/>
    </dgm:pt>
    <dgm:pt modelId="{38DDA05D-A739-44D7-8E92-0E1E9E64A89C}" type="pres">
      <dgm:prSet presAssocID="{1E2D3056-49AC-46DD-99EC-E187DC16E12A}" presName="childTextHidden" presStyleLbl="bgAccFollowNode1" presStyleIdx="1" presStyleCnt="2"/>
      <dgm:spPr/>
    </dgm:pt>
    <dgm:pt modelId="{6FB43B29-4845-4317-A01F-4178FD1A6909}" type="pres">
      <dgm:prSet presAssocID="{1E2D3056-49AC-46DD-99EC-E187DC16E12A}" presName="parentText" presStyleLbl="node1" presStyleIdx="1" presStyleCnt="2" custScaleX="181622" custLinFactNeighborX="67698" custLinFactNeighborY="-48138">
        <dgm:presLayoutVars>
          <dgm:chMax val="1"/>
          <dgm:bulletEnabled val="1"/>
        </dgm:presLayoutVars>
      </dgm:prSet>
      <dgm:spPr/>
    </dgm:pt>
  </dgm:ptLst>
  <dgm:cxnLst>
    <dgm:cxn modelId="{D6846D0F-C70A-4275-B807-886A0E1B7896}" srcId="{9DC649E3-F7FD-465F-95C1-173224286B55}" destId="{71B41B8E-DD70-409D-B51E-D56D10541200}" srcOrd="0" destOrd="0" parTransId="{B0CED921-3F1D-48B6-9E1C-4CE686CFF7BA}" sibTransId="{9CC39467-B107-4F1A-A7EA-4BEA42ABB637}"/>
    <dgm:cxn modelId="{E65DB212-A313-4851-BD3A-332A8F528690}" type="presOf" srcId="{71B41B8E-DD70-409D-B51E-D56D10541200}" destId="{46F317AD-3BFF-467C-89F1-D4E6C00A4A29}" srcOrd="0" destOrd="0" presId="urn:microsoft.com/office/officeart/2005/8/layout/hProcess6"/>
    <dgm:cxn modelId="{0BDA8466-E877-4E55-ABC8-AAFAB0EFD623}" type="presOf" srcId="{F1CA4D45-E150-4997-AF92-6D32D432C621}" destId="{BC0F6C85-FC76-430C-BFE0-712765307F8D}" srcOrd="0" destOrd="0" presId="urn:microsoft.com/office/officeart/2005/8/layout/hProcess6"/>
    <dgm:cxn modelId="{0223A64C-3EB5-4D9D-BA6E-E9550E3EB927}" type="presOf" srcId="{B7CFB2EA-6CF4-4439-A78C-27D310BD4FCD}" destId="{38DDA05D-A739-44D7-8E92-0E1E9E64A89C}" srcOrd="1" destOrd="0" presId="urn:microsoft.com/office/officeart/2005/8/layout/hProcess6"/>
    <dgm:cxn modelId="{9737164E-EC6F-41FE-AE17-B5CD22785332}" srcId="{F1CA4D45-E150-4997-AF92-6D32D432C621}" destId="{1E2D3056-49AC-46DD-99EC-E187DC16E12A}" srcOrd="1" destOrd="0" parTransId="{EE440853-3A73-489F-9773-DF9D1E74D7DD}" sibTransId="{8CB22328-9AF8-48A6-83A9-AC0F8095C30B}"/>
    <dgm:cxn modelId="{FEA13378-F4C4-4E2F-81F9-0992AD691FC9}" srcId="{F1CA4D45-E150-4997-AF92-6D32D432C621}" destId="{9DC649E3-F7FD-465F-95C1-173224286B55}" srcOrd="0" destOrd="0" parTransId="{DEB58768-2F45-4AB3-88CF-F428AB599B4E}" sibTransId="{2522562C-A9D2-46D5-890A-274375AB0E8C}"/>
    <dgm:cxn modelId="{F2C74659-09C4-4C34-8F25-FA3DCF5BE92D}" type="presOf" srcId="{B7CFB2EA-6CF4-4439-A78C-27D310BD4FCD}" destId="{2393D18C-F296-4AD0-AD28-E20E1F284D60}" srcOrd="0" destOrd="0" presId="urn:microsoft.com/office/officeart/2005/8/layout/hProcess6"/>
    <dgm:cxn modelId="{83E37B83-A55A-44AA-BF34-8373ED6F9556}" type="presOf" srcId="{71B41B8E-DD70-409D-B51E-D56D10541200}" destId="{85A34C73-9E53-4342-B028-0B5C50E0330E}" srcOrd="1" destOrd="0" presId="urn:microsoft.com/office/officeart/2005/8/layout/hProcess6"/>
    <dgm:cxn modelId="{B3D9DD9F-7BB3-45DE-831B-6653AB248542}" type="presOf" srcId="{9DC649E3-F7FD-465F-95C1-173224286B55}" destId="{120843E5-A604-4B29-AEF8-74EFF267A467}" srcOrd="0" destOrd="0" presId="urn:microsoft.com/office/officeart/2005/8/layout/hProcess6"/>
    <dgm:cxn modelId="{31F9D5C1-9D0C-4A77-85C8-28FA6ECA913D}" type="presOf" srcId="{1E2D3056-49AC-46DD-99EC-E187DC16E12A}" destId="{6FB43B29-4845-4317-A01F-4178FD1A6909}" srcOrd="0" destOrd="0" presId="urn:microsoft.com/office/officeart/2005/8/layout/hProcess6"/>
    <dgm:cxn modelId="{0954E6EE-E87C-46E9-84AC-A8A82D31A763}" srcId="{1E2D3056-49AC-46DD-99EC-E187DC16E12A}" destId="{B7CFB2EA-6CF4-4439-A78C-27D310BD4FCD}" srcOrd="0" destOrd="0" parTransId="{E791E65F-BB7D-498B-B48B-10DC7237A112}" sibTransId="{E1DC66BF-FDD3-458B-9ADC-9AC44F18AEDC}"/>
    <dgm:cxn modelId="{B77C3677-9D42-4558-BCF4-E603F1AE9324}" type="presParOf" srcId="{BC0F6C85-FC76-430C-BFE0-712765307F8D}" destId="{785E3CF0-6FC0-4D2F-A971-5590873116E6}" srcOrd="0" destOrd="0" presId="urn:microsoft.com/office/officeart/2005/8/layout/hProcess6"/>
    <dgm:cxn modelId="{06FE74F8-3A2E-47E4-AE4E-C006ADD3A871}" type="presParOf" srcId="{785E3CF0-6FC0-4D2F-A971-5590873116E6}" destId="{2D8E9F51-D601-45EA-95CC-2FB226276DBE}" srcOrd="0" destOrd="0" presId="urn:microsoft.com/office/officeart/2005/8/layout/hProcess6"/>
    <dgm:cxn modelId="{27FF0E48-FD44-424D-8B1D-968FCD8FD34D}" type="presParOf" srcId="{785E3CF0-6FC0-4D2F-A971-5590873116E6}" destId="{46F317AD-3BFF-467C-89F1-D4E6C00A4A29}" srcOrd="1" destOrd="0" presId="urn:microsoft.com/office/officeart/2005/8/layout/hProcess6"/>
    <dgm:cxn modelId="{2157CD70-734D-4DE8-9D70-F0ABD1E83F7C}" type="presParOf" srcId="{785E3CF0-6FC0-4D2F-A971-5590873116E6}" destId="{85A34C73-9E53-4342-B028-0B5C50E0330E}" srcOrd="2" destOrd="0" presId="urn:microsoft.com/office/officeart/2005/8/layout/hProcess6"/>
    <dgm:cxn modelId="{CA2E6A22-AB49-4E0D-84E0-3039F1855B99}" type="presParOf" srcId="{785E3CF0-6FC0-4D2F-A971-5590873116E6}" destId="{120843E5-A604-4B29-AEF8-74EFF267A467}" srcOrd="3" destOrd="0" presId="urn:microsoft.com/office/officeart/2005/8/layout/hProcess6"/>
    <dgm:cxn modelId="{32D4A878-B16D-4332-AC4C-FDA5830F256D}" type="presParOf" srcId="{BC0F6C85-FC76-430C-BFE0-712765307F8D}" destId="{D20146E5-A4DA-4086-A720-979ED8CCE6BC}" srcOrd="1" destOrd="0" presId="urn:microsoft.com/office/officeart/2005/8/layout/hProcess6"/>
    <dgm:cxn modelId="{30B7E1BB-C992-447F-9832-FCFF075EE93E}" type="presParOf" srcId="{BC0F6C85-FC76-430C-BFE0-712765307F8D}" destId="{EED88037-A0DF-48F4-9721-47D337B983F6}" srcOrd="2" destOrd="0" presId="urn:microsoft.com/office/officeart/2005/8/layout/hProcess6"/>
    <dgm:cxn modelId="{8A532E44-E962-4E0B-B414-5D8BB9505090}" type="presParOf" srcId="{EED88037-A0DF-48F4-9721-47D337B983F6}" destId="{0AD0787A-109E-4CE3-800A-CE01EFE2476A}" srcOrd="0" destOrd="0" presId="urn:microsoft.com/office/officeart/2005/8/layout/hProcess6"/>
    <dgm:cxn modelId="{883C8C11-98B1-4882-95FA-301955ECF09D}" type="presParOf" srcId="{EED88037-A0DF-48F4-9721-47D337B983F6}" destId="{2393D18C-F296-4AD0-AD28-E20E1F284D60}" srcOrd="1" destOrd="0" presId="urn:microsoft.com/office/officeart/2005/8/layout/hProcess6"/>
    <dgm:cxn modelId="{E85F89E2-BBFF-44F6-A543-DD63CD5294A3}" type="presParOf" srcId="{EED88037-A0DF-48F4-9721-47D337B983F6}" destId="{38DDA05D-A739-44D7-8E92-0E1E9E64A89C}" srcOrd="2" destOrd="0" presId="urn:microsoft.com/office/officeart/2005/8/layout/hProcess6"/>
    <dgm:cxn modelId="{7FCFB46F-0915-422E-AFAB-40A8323DEE13}" type="presParOf" srcId="{EED88037-A0DF-48F4-9721-47D337B983F6}" destId="{6FB43B29-4845-4317-A01F-4178FD1A690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CA4D45-E150-4997-AF92-6D32D432C62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DC649E3-F7FD-465F-95C1-173224286B55}">
      <dgm:prSet phldrT="[텍스트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latinLnBrk="1"/>
          <a:r>
            <a:rPr lang="en-US" altLang="ko-KR" sz="1200" b="1" dirty="0">
              <a:solidFill>
                <a:schemeClr val="tx1"/>
              </a:solidFill>
            </a:rPr>
            <a:t>X</a:t>
          </a:r>
          <a:r>
            <a:rPr lang="ko-KR" altLang="en-US" sz="1200" b="1" dirty="0">
              <a:solidFill>
                <a:schemeClr val="tx1"/>
              </a:solidFill>
            </a:rPr>
            <a:t>집단</a:t>
          </a:r>
        </a:p>
      </dgm:t>
    </dgm:pt>
    <dgm:pt modelId="{DEB58768-2F45-4AB3-88CF-F428AB599B4E}" type="parTrans" cxnId="{FEA13378-F4C4-4E2F-81F9-0992AD691FC9}">
      <dgm:prSet/>
      <dgm:spPr/>
      <dgm:t>
        <a:bodyPr/>
        <a:lstStyle/>
        <a:p>
          <a:pPr latinLnBrk="1"/>
          <a:endParaRPr lang="ko-KR" altLang="en-US"/>
        </a:p>
      </dgm:t>
    </dgm:pt>
    <dgm:pt modelId="{2522562C-A9D2-46D5-890A-274375AB0E8C}" type="sibTrans" cxnId="{FEA13378-F4C4-4E2F-81F9-0992AD691FC9}">
      <dgm:prSet/>
      <dgm:spPr/>
      <dgm:t>
        <a:bodyPr/>
        <a:lstStyle/>
        <a:p>
          <a:pPr latinLnBrk="1"/>
          <a:endParaRPr lang="ko-KR" altLang="en-US"/>
        </a:p>
      </dgm:t>
    </dgm:pt>
    <dgm:pt modelId="{71B41B8E-DD70-409D-B51E-D56D10541200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조사대상</a:t>
          </a:r>
          <a:endParaRPr lang="en-US" altLang="ko-KR" sz="1200" dirty="0"/>
        </a:p>
        <a:p>
          <a:pPr latinLnBrk="1"/>
          <a:r>
            <a:rPr lang="en-US" altLang="ko-KR" sz="1200" dirty="0"/>
            <a:t>(</a:t>
          </a:r>
          <a:r>
            <a:rPr lang="ko-KR" altLang="en-US" sz="1200" dirty="0"/>
            <a:t>명목변수</a:t>
          </a:r>
          <a:r>
            <a:rPr lang="en-US" altLang="ko-KR" sz="1200" dirty="0"/>
            <a:t>)</a:t>
          </a:r>
          <a:endParaRPr lang="ko-KR" altLang="en-US" sz="1200" dirty="0"/>
        </a:p>
      </dgm:t>
    </dgm:pt>
    <dgm:pt modelId="{B0CED921-3F1D-48B6-9E1C-4CE686CFF7BA}" type="parTrans" cxnId="{D6846D0F-C70A-4275-B807-886A0E1B7896}">
      <dgm:prSet/>
      <dgm:spPr/>
      <dgm:t>
        <a:bodyPr/>
        <a:lstStyle/>
        <a:p>
          <a:pPr latinLnBrk="1"/>
          <a:endParaRPr lang="ko-KR" altLang="en-US"/>
        </a:p>
      </dgm:t>
    </dgm:pt>
    <dgm:pt modelId="{9CC39467-B107-4F1A-A7EA-4BEA42ABB637}" type="sibTrans" cxnId="{D6846D0F-C70A-4275-B807-886A0E1B7896}">
      <dgm:prSet/>
      <dgm:spPr/>
      <dgm:t>
        <a:bodyPr/>
        <a:lstStyle/>
        <a:p>
          <a:pPr latinLnBrk="1"/>
          <a:endParaRPr lang="ko-KR" altLang="en-US"/>
        </a:p>
      </dgm:t>
    </dgm:pt>
    <dgm:pt modelId="{1E2D3056-49AC-46DD-99EC-E187DC16E12A}">
      <dgm:prSet phldrT="[텍스트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Y</a:t>
          </a:r>
          <a:r>
            <a:rPr lang="ko-KR" altLang="en-US" dirty="0">
              <a:solidFill>
                <a:schemeClr val="tx1"/>
              </a:solidFill>
            </a:rPr>
            <a:t>통계량</a:t>
          </a:r>
        </a:p>
      </dgm:t>
    </dgm:pt>
    <dgm:pt modelId="{EE440853-3A73-489F-9773-DF9D1E74D7DD}" type="parTrans" cxnId="{9737164E-EC6F-41FE-AE17-B5CD22785332}">
      <dgm:prSet/>
      <dgm:spPr/>
      <dgm:t>
        <a:bodyPr/>
        <a:lstStyle/>
        <a:p>
          <a:pPr latinLnBrk="1"/>
          <a:endParaRPr lang="ko-KR" altLang="en-US"/>
        </a:p>
      </dgm:t>
    </dgm:pt>
    <dgm:pt modelId="{8CB22328-9AF8-48A6-83A9-AC0F8095C30B}" type="sibTrans" cxnId="{9737164E-EC6F-41FE-AE17-B5CD22785332}">
      <dgm:prSet/>
      <dgm:spPr/>
      <dgm:t>
        <a:bodyPr/>
        <a:lstStyle/>
        <a:p>
          <a:pPr latinLnBrk="1"/>
          <a:endParaRPr lang="ko-KR" altLang="en-US"/>
        </a:p>
      </dgm:t>
    </dgm:pt>
    <dgm:pt modelId="{B7CFB2EA-6CF4-4439-A78C-27D310BD4FCD}">
      <dgm:prSet phldrT="[텍스트]"/>
      <dgm:spPr/>
      <dgm:t>
        <a:bodyPr/>
        <a:lstStyle/>
        <a:p>
          <a:pPr algn="l" latinLnBrk="1"/>
          <a:r>
            <a:rPr lang="ko-KR" altLang="en-US" dirty="0" err="1"/>
            <a:t>연속형변수</a:t>
          </a:r>
          <a:endParaRPr lang="ko-KR" altLang="en-US" dirty="0"/>
        </a:p>
      </dgm:t>
    </dgm:pt>
    <dgm:pt modelId="{E791E65F-BB7D-498B-B48B-10DC7237A112}" type="parTrans" cxnId="{0954E6EE-E87C-46E9-84AC-A8A82D31A763}">
      <dgm:prSet/>
      <dgm:spPr/>
      <dgm:t>
        <a:bodyPr/>
        <a:lstStyle/>
        <a:p>
          <a:pPr latinLnBrk="1"/>
          <a:endParaRPr lang="ko-KR" altLang="en-US"/>
        </a:p>
      </dgm:t>
    </dgm:pt>
    <dgm:pt modelId="{E1DC66BF-FDD3-458B-9ADC-9AC44F18AEDC}" type="sibTrans" cxnId="{0954E6EE-E87C-46E9-84AC-A8A82D31A763}">
      <dgm:prSet/>
      <dgm:spPr/>
      <dgm:t>
        <a:bodyPr/>
        <a:lstStyle/>
        <a:p>
          <a:pPr latinLnBrk="1"/>
          <a:endParaRPr lang="ko-KR" altLang="en-US"/>
        </a:p>
      </dgm:t>
    </dgm:pt>
    <dgm:pt modelId="{BC0F6C85-FC76-430C-BFE0-712765307F8D}" type="pres">
      <dgm:prSet presAssocID="{F1CA4D45-E150-4997-AF92-6D32D432C621}" presName="theList" presStyleCnt="0">
        <dgm:presLayoutVars>
          <dgm:dir/>
          <dgm:animLvl val="lvl"/>
          <dgm:resizeHandles val="exact"/>
        </dgm:presLayoutVars>
      </dgm:prSet>
      <dgm:spPr/>
    </dgm:pt>
    <dgm:pt modelId="{785E3CF0-6FC0-4D2F-A971-5590873116E6}" type="pres">
      <dgm:prSet presAssocID="{9DC649E3-F7FD-465F-95C1-173224286B55}" presName="compNode" presStyleCnt="0"/>
      <dgm:spPr/>
    </dgm:pt>
    <dgm:pt modelId="{2D8E9F51-D601-45EA-95CC-2FB226276DBE}" type="pres">
      <dgm:prSet presAssocID="{9DC649E3-F7FD-465F-95C1-173224286B55}" presName="noGeometry" presStyleCnt="0"/>
      <dgm:spPr/>
    </dgm:pt>
    <dgm:pt modelId="{46F317AD-3BFF-467C-89F1-D4E6C00A4A29}" type="pres">
      <dgm:prSet presAssocID="{9DC649E3-F7FD-465F-95C1-173224286B55}" presName="childTextVisible" presStyleLbl="bgAccFollowNode1" presStyleIdx="0" presStyleCnt="2" custScaleX="182413">
        <dgm:presLayoutVars>
          <dgm:bulletEnabled val="1"/>
        </dgm:presLayoutVars>
      </dgm:prSet>
      <dgm:spPr/>
    </dgm:pt>
    <dgm:pt modelId="{85A34C73-9E53-4342-B028-0B5C50E0330E}" type="pres">
      <dgm:prSet presAssocID="{9DC649E3-F7FD-465F-95C1-173224286B55}" presName="childTextHidden" presStyleLbl="bgAccFollowNode1" presStyleIdx="0" presStyleCnt="2"/>
      <dgm:spPr/>
    </dgm:pt>
    <dgm:pt modelId="{120843E5-A604-4B29-AEF8-74EFF267A467}" type="pres">
      <dgm:prSet presAssocID="{9DC649E3-F7FD-465F-95C1-173224286B55}" presName="parentText" presStyleLbl="node1" presStyleIdx="0" presStyleCnt="2" custScaleX="250045" custScaleY="174825" custLinFactX="-189991" custLinFactNeighborX="-200000" custLinFactNeighborY="41807">
        <dgm:presLayoutVars>
          <dgm:chMax val="1"/>
          <dgm:bulletEnabled val="1"/>
        </dgm:presLayoutVars>
      </dgm:prSet>
      <dgm:spPr/>
    </dgm:pt>
    <dgm:pt modelId="{D20146E5-A4DA-4086-A720-979ED8CCE6BC}" type="pres">
      <dgm:prSet presAssocID="{9DC649E3-F7FD-465F-95C1-173224286B55}" presName="aSpace" presStyleCnt="0"/>
      <dgm:spPr/>
    </dgm:pt>
    <dgm:pt modelId="{EED88037-A0DF-48F4-9721-47D337B983F6}" type="pres">
      <dgm:prSet presAssocID="{1E2D3056-49AC-46DD-99EC-E187DC16E12A}" presName="compNode" presStyleCnt="0"/>
      <dgm:spPr/>
    </dgm:pt>
    <dgm:pt modelId="{0AD0787A-109E-4CE3-800A-CE01EFE2476A}" type="pres">
      <dgm:prSet presAssocID="{1E2D3056-49AC-46DD-99EC-E187DC16E12A}" presName="noGeometry" presStyleCnt="0"/>
      <dgm:spPr/>
    </dgm:pt>
    <dgm:pt modelId="{2393D18C-F296-4AD0-AD28-E20E1F284D60}" type="pres">
      <dgm:prSet presAssocID="{1E2D3056-49AC-46DD-99EC-E187DC16E12A}" presName="childTextVisible" presStyleLbl="bgAccFollowNode1" presStyleIdx="1" presStyleCnt="2" custScaleX="119000" custLinFactNeighborX="74038" custLinFactNeighborY="1050">
        <dgm:presLayoutVars>
          <dgm:bulletEnabled val="1"/>
        </dgm:presLayoutVars>
      </dgm:prSet>
      <dgm:spPr/>
    </dgm:pt>
    <dgm:pt modelId="{38DDA05D-A739-44D7-8E92-0E1E9E64A89C}" type="pres">
      <dgm:prSet presAssocID="{1E2D3056-49AC-46DD-99EC-E187DC16E12A}" presName="childTextHidden" presStyleLbl="bgAccFollowNode1" presStyleIdx="1" presStyleCnt="2"/>
      <dgm:spPr/>
    </dgm:pt>
    <dgm:pt modelId="{6FB43B29-4845-4317-A01F-4178FD1A6909}" type="pres">
      <dgm:prSet presAssocID="{1E2D3056-49AC-46DD-99EC-E187DC16E12A}" presName="parentText" presStyleLbl="node1" presStyleIdx="1" presStyleCnt="2" custScaleX="179512" custLinFactNeighborX="67698" custLinFactNeighborY="-48138">
        <dgm:presLayoutVars>
          <dgm:chMax val="1"/>
          <dgm:bulletEnabled val="1"/>
        </dgm:presLayoutVars>
      </dgm:prSet>
      <dgm:spPr/>
    </dgm:pt>
  </dgm:ptLst>
  <dgm:cxnLst>
    <dgm:cxn modelId="{D6846D0F-C70A-4275-B807-886A0E1B7896}" srcId="{9DC649E3-F7FD-465F-95C1-173224286B55}" destId="{71B41B8E-DD70-409D-B51E-D56D10541200}" srcOrd="0" destOrd="0" parTransId="{B0CED921-3F1D-48B6-9E1C-4CE686CFF7BA}" sibTransId="{9CC39467-B107-4F1A-A7EA-4BEA42ABB637}"/>
    <dgm:cxn modelId="{E65DB212-A313-4851-BD3A-332A8F528690}" type="presOf" srcId="{71B41B8E-DD70-409D-B51E-D56D10541200}" destId="{46F317AD-3BFF-467C-89F1-D4E6C00A4A29}" srcOrd="0" destOrd="0" presId="urn:microsoft.com/office/officeart/2005/8/layout/hProcess6"/>
    <dgm:cxn modelId="{0BDA8466-E877-4E55-ABC8-AAFAB0EFD623}" type="presOf" srcId="{F1CA4D45-E150-4997-AF92-6D32D432C621}" destId="{BC0F6C85-FC76-430C-BFE0-712765307F8D}" srcOrd="0" destOrd="0" presId="urn:microsoft.com/office/officeart/2005/8/layout/hProcess6"/>
    <dgm:cxn modelId="{0223A64C-3EB5-4D9D-BA6E-E9550E3EB927}" type="presOf" srcId="{B7CFB2EA-6CF4-4439-A78C-27D310BD4FCD}" destId="{38DDA05D-A739-44D7-8E92-0E1E9E64A89C}" srcOrd="1" destOrd="0" presId="urn:microsoft.com/office/officeart/2005/8/layout/hProcess6"/>
    <dgm:cxn modelId="{9737164E-EC6F-41FE-AE17-B5CD22785332}" srcId="{F1CA4D45-E150-4997-AF92-6D32D432C621}" destId="{1E2D3056-49AC-46DD-99EC-E187DC16E12A}" srcOrd="1" destOrd="0" parTransId="{EE440853-3A73-489F-9773-DF9D1E74D7DD}" sibTransId="{8CB22328-9AF8-48A6-83A9-AC0F8095C30B}"/>
    <dgm:cxn modelId="{FEA13378-F4C4-4E2F-81F9-0992AD691FC9}" srcId="{F1CA4D45-E150-4997-AF92-6D32D432C621}" destId="{9DC649E3-F7FD-465F-95C1-173224286B55}" srcOrd="0" destOrd="0" parTransId="{DEB58768-2F45-4AB3-88CF-F428AB599B4E}" sibTransId="{2522562C-A9D2-46D5-890A-274375AB0E8C}"/>
    <dgm:cxn modelId="{F2C74659-09C4-4C34-8F25-FA3DCF5BE92D}" type="presOf" srcId="{B7CFB2EA-6CF4-4439-A78C-27D310BD4FCD}" destId="{2393D18C-F296-4AD0-AD28-E20E1F284D60}" srcOrd="0" destOrd="0" presId="urn:microsoft.com/office/officeart/2005/8/layout/hProcess6"/>
    <dgm:cxn modelId="{83E37B83-A55A-44AA-BF34-8373ED6F9556}" type="presOf" srcId="{71B41B8E-DD70-409D-B51E-D56D10541200}" destId="{85A34C73-9E53-4342-B028-0B5C50E0330E}" srcOrd="1" destOrd="0" presId="urn:microsoft.com/office/officeart/2005/8/layout/hProcess6"/>
    <dgm:cxn modelId="{B3D9DD9F-7BB3-45DE-831B-6653AB248542}" type="presOf" srcId="{9DC649E3-F7FD-465F-95C1-173224286B55}" destId="{120843E5-A604-4B29-AEF8-74EFF267A467}" srcOrd="0" destOrd="0" presId="urn:microsoft.com/office/officeart/2005/8/layout/hProcess6"/>
    <dgm:cxn modelId="{31F9D5C1-9D0C-4A77-85C8-28FA6ECA913D}" type="presOf" srcId="{1E2D3056-49AC-46DD-99EC-E187DC16E12A}" destId="{6FB43B29-4845-4317-A01F-4178FD1A6909}" srcOrd="0" destOrd="0" presId="urn:microsoft.com/office/officeart/2005/8/layout/hProcess6"/>
    <dgm:cxn modelId="{0954E6EE-E87C-46E9-84AC-A8A82D31A763}" srcId="{1E2D3056-49AC-46DD-99EC-E187DC16E12A}" destId="{B7CFB2EA-6CF4-4439-A78C-27D310BD4FCD}" srcOrd="0" destOrd="0" parTransId="{E791E65F-BB7D-498B-B48B-10DC7237A112}" sibTransId="{E1DC66BF-FDD3-458B-9ADC-9AC44F18AEDC}"/>
    <dgm:cxn modelId="{B77C3677-9D42-4558-BCF4-E603F1AE9324}" type="presParOf" srcId="{BC0F6C85-FC76-430C-BFE0-712765307F8D}" destId="{785E3CF0-6FC0-4D2F-A971-5590873116E6}" srcOrd="0" destOrd="0" presId="urn:microsoft.com/office/officeart/2005/8/layout/hProcess6"/>
    <dgm:cxn modelId="{06FE74F8-3A2E-47E4-AE4E-C006ADD3A871}" type="presParOf" srcId="{785E3CF0-6FC0-4D2F-A971-5590873116E6}" destId="{2D8E9F51-D601-45EA-95CC-2FB226276DBE}" srcOrd="0" destOrd="0" presId="urn:microsoft.com/office/officeart/2005/8/layout/hProcess6"/>
    <dgm:cxn modelId="{27FF0E48-FD44-424D-8B1D-968FCD8FD34D}" type="presParOf" srcId="{785E3CF0-6FC0-4D2F-A971-5590873116E6}" destId="{46F317AD-3BFF-467C-89F1-D4E6C00A4A29}" srcOrd="1" destOrd="0" presId="urn:microsoft.com/office/officeart/2005/8/layout/hProcess6"/>
    <dgm:cxn modelId="{2157CD70-734D-4DE8-9D70-F0ABD1E83F7C}" type="presParOf" srcId="{785E3CF0-6FC0-4D2F-A971-5590873116E6}" destId="{85A34C73-9E53-4342-B028-0B5C50E0330E}" srcOrd="2" destOrd="0" presId="urn:microsoft.com/office/officeart/2005/8/layout/hProcess6"/>
    <dgm:cxn modelId="{CA2E6A22-AB49-4E0D-84E0-3039F1855B99}" type="presParOf" srcId="{785E3CF0-6FC0-4D2F-A971-5590873116E6}" destId="{120843E5-A604-4B29-AEF8-74EFF267A467}" srcOrd="3" destOrd="0" presId="urn:microsoft.com/office/officeart/2005/8/layout/hProcess6"/>
    <dgm:cxn modelId="{32D4A878-B16D-4332-AC4C-FDA5830F256D}" type="presParOf" srcId="{BC0F6C85-FC76-430C-BFE0-712765307F8D}" destId="{D20146E5-A4DA-4086-A720-979ED8CCE6BC}" srcOrd="1" destOrd="0" presId="urn:microsoft.com/office/officeart/2005/8/layout/hProcess6"/>
    <dgm:cxn modelId="{30B7E1BB-C992-447F-9832-FCFF075EE93E}" type="presParOf" srcId="{BC0F6C85-FC76-430C-BFE0-712765307F8D}" destId="{EED88037-A0DF-48F4-9721-47D337B983F6}" srcOrd="2" destOrd="0" presId="urn:microsoft.com/office/officeart/2005/8/layout/hProcess6"/>
    <dgm:cxn modelId="{8A532E44-E962-4E0B-B414-5D8BB9505090}" type="presParOf" srcId="{EED88037-A0DF-48F4-9721-47D337B983F6}" destId="{0AD0787A-109E-4CE3-800A-CE01EFE2476A}" srcOrd="0" destOrd="0" presId="urn:microsoft.com/office/officeart/2005/8/layout/hProcess6"/>
    <dgm:cxn modelId="{883C8C11-98B1-4882-95FA-301955ECF09D}" type="presParOf" srcId="{EED88037-A0DF-48F4-9721-47D337B983F6}" destId="{2393D18C-F296-4AD0-AD28-E20E1F284D60}" srcOrd="1" destOrd="0" presId="urn:microsoft.com/office/officeart/2005/8/layout/hProcess6"/>
    <dgm:cxn modelId="{E85F89E2-BBFF-44F6-A543-DD63CD5294A3}" type="presParOf" srcId="{EED88037-A0DF-48F4-9721-47D337B983F6}" destId="{38DDA05D-A739-44D7-8E92-0E1E9E64A89C}" srcOrd="2" destOrd="0" presId="urn:microsoft.com/office/officeart/2005/8/layout/hProcess6"/>
    <dgm:cxn modelId="{7FCFB46F-0915-422E-AFAB-40A8323DEE13}" type="presParOf" srcId="{EED88037-A0DF-48F4-9721-47D337B983F6}" destId="{6FB43B29-4845-4317-A01F-4178FD1A690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CA4D45-E150-4997-AF92-6D32D432C62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DC649E3-F7FD-465F-95C1-173224286B55}">
      <dgm:prSet phldrT="[텍스트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sz="1200" b="1" dirty="0">
              <a:solidFill>
                <a:schemeClr val="tx1"/>
              </a:solidFill>
            </a:rPr>
            <a:t>X</a:t>
          </a:r>
          <a:r>
            <a:rPr lang="ko-KR" altLang="en-US" sz="1200" b="1" dirty="0">
              <a:solidFill>
                <a:schemeClr val="tx1"/>
              </a:solidFill>
            </a:rPr>
            <a:t>집단</a:t>
          </a:r>
          <a:endParaRPr lang="en-US" altLang="ko-KR" sz="1200" b="1" dirty="0">
            <a:solidFill>
              <a:schemeClr val="tx1"/>
            </a:solidFill>
          </a:endParaRPr>
        </a:p>
        <a:p>
          <a:pPr latinLnBrk="1"/>
          <a:r>
            <a:rPr lang="ko-KR" altLang="en-US" sz="1200" b="1" dirty="0" err="1">
              <a:solidFill>
                <a:schemeClr val="tx1"/>
              </a:solidFill>
            </a:rPr>
            <a:t>실험전</a:t>
          </a:r>
          <a:endParaRPr lang="ko-KR" altLang="en-US" sz="1200" b="1" dirty="0">
            <a:solidFill>
              <a:schemeClr val="tx1"/>
            </a:solidFill>
          </a:endParaRPr>
        </a:p>
      </dgm:t>
    </dgm:pt>
    <dgm:pt modelId="{DEB58768-2F45-4AB3-88CF-F428AB599B4E}" type="parTrans" cxnId="{FEA13378-F4C4-4E2F-81F9-0992AD691FC9}">
      <dgm:prSet/>
      <dgm:spPr/>
      <dgm:t>
        <a:bodyPr/>
        <a:lstStyle/>
        <a:p>
          <a:pPr latinLnBrk="1"/>
          <a:endParaRPr lang="ko-KR" altLang="en-US"/>
        </a:p>
      </dgm:t>
    </dgm:pt>
    <dgm:pt modelId="{2522562C-A9D2-46D5-890A-274375AB0E8C}" type="sibTrans" cxnId="{FEA13378-F4C4-4E2F-81F9-0992AD691FC9}">
      <dgm:prSet/>
      <dgm:spPr/>
      <dgm:t>
        <a:bodyPr/>
        <a:lstStyle/>
        <a:p>
          <a:pPr latinLnBrk="1"/>
          <a:endParaRPr lang="ko-KR" altLang="en-US"/>
        </a:p>
      </dgm:t>
    </dgm:pt>
    <dgm:pt modelId="{71B41B8E-DD70-409D-B51E-D56D10541200}">
      <dgm:prSet phldrT="[텍스트]" custT="1"/>
      <dgm:spPr/>
      <dgm:t>
        <a:bodyPr/>
        <a:lstStyle/>
        <a:p>
          <a:pPr latinLnBrk="1"/>
          <a:r>
            <a:rPr lang="ko-KR" altLang="en-US" sz="1200" dirty="0"/>
            <a:t>조사대상</a:t>
          </a:r>
          <a:endParaRPr lang="en-US" altLang="ko-KR" sz="1200" dirty="0"/>
        </a:p>
        <a:p>
          <a:pPr latinLnBrk="1"/>
          <a:r>
            <a:rPr lang="en-US" altLang="ko-KR" sz="1200" dirty="0"/>
            <a:t>(</a:t>
          </a:r>
          <a:r>
            <a:rPr lang="ko-KR" altLang="en-US" sz="1200" dirty="0"/>
            <a:t>명목변수</a:t>
          </a:r>
          <a:r>
            <a:rPr lang="en-US" altLang="ko-KR" sz="1200" dirty="0"/>
            <a:t>)</a:t>
          </a:r>
          <a:endParaRPr lang="ko-KR" altLang="en-US" sz="1200" dirty="0"/>
        </a:p>
      </dgm:t>
    </dgm:pt>
    <dgm:pt modelId="{B0CED921-3F1D-48B6-9E1C-4CE686CFF7BA}" type="parTrans" cxnId="{D6846D0F-C70A-4275-B807-886A0E1B7896}">
      <dgm:prSet/>
      <dgm:spPr/>
      <dgm:t>
        <a:bodyPr/>
        <a:lstStyle/>
        <a:p>
          <a:pPr latinLnBrk="1"/>
          <a:endParaRPr lang="ko-KR" altLang="en-US"/>
        </a:p>
      </dgm:t>
    </dgm:pt>
    <dgm:pt modelId="{9CC39467-B107-4F1A-A7EA-4BEA42ABB637}" type="sibTrans" cxnId="{D6846D0F-C70A-4275-B807-886A0E1B7896}">
      <dgm:prSet/>
      <dgm:spPr/>
      <dgm:t>
        <a:bodyPr/>
        <a:lstStyle/>
        <a:p>
          <a:pPr latinLnBrk="1"/>
          <a:endParaRPr lang="ko-KR" altLang="en-US"/>
        </a:p>
      </dgm:t>
    </dgm:pt>
    <dgm:pt modelId="{1E2D3056-49AC-46DD-99EC-E187DC16E12A}">
      <dgm:prSet phldrT="[텍스트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실험 후</a:t>
          </a:r>
        </a:p>
      </dgm:t>
    </dgm:pt>
    <dgm:pt modelId="{EE440853-3A73-489F-9773-DF9D1E74D7DD}" type="parTrans" cxnId="{9737164E-EC6F-41FE-AE17-B5CD22785332}">
      <dgm:prSet/>
      <dgm:spPr/>
      <dgm:t>
        <a:bodyPr/>
        <a:lstStyle/>
        <a:p>
          <a:pPr latinLnBrk="1"/>
          <a:endParaRPr lang="ko-KR" altLang="en-US"/>
        </a:p>
      </dgm:t>
    </dgm:pt>
    <dgm:pt modelId="{8CB22328-9AF8-48A6-83A9-AC0F8095C30B}" type="sibTrans" cxnId="{9737164E-EC6F-41FE-AE17-B5CD22785332}">
      <dgm:prSet/>
      <dgm:spPr/>
      <dgm:t>
        <a:bodyPr/>
        <a:lstStyle/>
        <a:p>
          <a:pPr latinLnBrk="1"/>
          <a:endParaRPr lang="ko-KR" altLang="en-US"/>
        </a:p>
      </dgm:t>
    </dgm:pt>
    <dgm:pt modelId="{B7CFB2EA-6CF4-4439-A78C-27D310BD4FCD}">
      <dgm:prSet phldrT="[텍스트]"/>
      <dgm:spPr/>
      <dgm:t>
        <a:bodyPr/>
        <a:lstStyle/>
        <a:p>
          <a:pPr algn="l" latinLnBrk="1"/>
          <a:r>
            <a:rPr lang="ko-KR" altLang="en-US" dirty="0" err="1"/>
            <a:t>연속형변수</a:t>
          </a:r>
          <a:endParaRPr lang="ko-KR" altLang="en-US" dirty="0"/>
        </a:p>
      </dgm:t>
    </dgm:pt>
    <dgm:pt modelId="{E791E65F-BB7D-498B-B48B-10DC7237A112}" type="parTrans" cxnId="{0954E6EE-E87C-46E9-84AC-A8A82D31A763}">
      <dgm:prSet/>
      <dgm:spPr/>
      <dgm:t>
        <a:bodyPr/>
        <a:lstStyle/>
        <a:p>
          <a:pPr latinLnBrk="1"/>
          <a:endParaRPr lang="ko-KR" altLang="en-US"/>
        </a:p>
      </dgm:t>
    </dgm:pt>
    <dgm:pt modelId="{E1DC66BF-FDD3-458B-9ADC-9AC44F18AEDC}" type="sibTrans" cxnId="{0954E6EE-E87C-46E9-84AC-A8A82D31A763}">
      <dgm:prSet/>
      <dgm:spPr/>
      <dgm:t>
        <a:bodyPr/>
        <a:lstStyle/>
        <a:p>
          <a:pPr latinLnBrk="1"/>
          <a:endParaRPr lang="ko-KR" altLang="en-US"/>
        </a:p>
      </dgm:t>
    </dgm:pt>
    <dgm:pt modelId="{BC0F6C85-FC76-430C-BFE0-712765307F8D}" type="pres">
      <dgm:prSet presAssocID="{F1CA4D45-E150-4997-AF92-6D32D432C621}" presName="theList" presStyleCnt="0">
        <dgm:presLayoutVars>
          <dgm:dir/>
          <dgm:animLvl val="lvl"/>
          <dgm:resizeHandles val="exact"/>
        </dgm:presLayoutVars>
      </dgm:prSet>
      <dgm:spPr/>
    </dgm:pt>
    <dgm:pt modelId="{785E3CF0-6FC0-4D2F-A971-5590873116E6}" type="pres">
      <dgm:prSet presAssocID="{9DC649E3-F7FD-465F-95C1-173224286B55}" presName="compNode" presStyleCnt="0"/>
      <dgm:spPr/>
    </dgm:pt>
    <dgm:pt modelId="{2D8E9F51-D601-45EA-95CC-2FB226276DBE}" type="pres">
      <dgm:prSet presAssocID="{9DC649E3-F7FD-465F-95C1-173224286B55}" presName="noGeometry" presStyleCnt="0"/>
      <dgm:spPr/>
    </dgm:pt>
    <dgm:pt modelId="{46F317AD-3BFF-467C-89F1-D4E6C00A4A29}" type="pres">
      <dgm:prSet presAssocID="{9DC649E3-F7FD-465F-95C1-173224286B55}" presName="childTextVisible" presStyleLbl="bgAccFollowNode1" presStyleIdx="0" presStyleCnt="2" custScaleX="182413">
        <dgm:presLayoutVars>
          <dgm:bulletEnabled val="1"/>
        </dgm:presLayoutVars>
      </dgm:prSet>
      <dgm:spPr/>
    </dgm:pt>
    <dgm:pt modelId="{85A34C73-9E53-4342-B028-0B5C50E0330E}" type="pres">
      <dgm:prSet presAssocID="{9DC649E3-F7FD-465F-95C1-173224286B55}" presName="childTextHidden" presStyleLbl="bgAccFollowNode1" presStyleIdx="0" presStyleCnt="2"/>
      <dgm:spPr/>
    </dgm:pt>
    <dgm:pt modelId="{120843E5-A604-4B29-AEF8-74EFF267A467}" type="pres">
      <dgm:prSet presAssocID="{9DC649E3-F7FD-465F-95C1-173224286B55}" presName="parentText" presStyleLbl="node1" presStyleIdx="0" presStyleCnt="2" custScaleX="250045" custScaleY="174825" custLinFactX="-189991" custLinFactNeighborX="-200000" custLinFactNeighborY="41807">
        <dgm:presLayoutVars>
          <dgm:chMax val="1"/>
          <dgm:bulletEnabled val="1"/>
        </dgm:presLayoutVars>
      </dgm:prSet>
      <dgm:spPr/>
    </dgm:pt>
    <dgm:pt modelId="{D20146E5-A4DA-4086-A720-979ED8CCE6BC}" type="pres">
      <dgm:prSet presAssocID="{9DC649E3-F7FD-465F-95C1-173224286B55}" presName="aSpace" presStyleCnt="0"/>
      <dgm:spPr/>
    </dgm:pt>
    <dgm:pt modelId="{EED88037-A0DF-48F4-9721-47D337B983F6}" type="pres">
      <dgm:prSet presAssocID="{1E2D3056-49AC-46DD-99EC-E187DC16E12A}" presName="compNode" presStyleCnt="0"/>
      <dgm:spPr/>
    </dgm:pt>
    <dgm:pt modelId="{0AD0787A-109E-4CE3-800A-CE01EFE2476A}" type="pres">
      <dgm:prSet presAssocID="{1E2D3056-49AC-46DD-99EC-E187DC16E12A}" presName="noGeometry" presStyleCnt="0"/>
      <dgm:spPr/>
    </dgm:pt>
    <dgm:pt modelId="{2393D18C-F296-4AD0-AD28-E20E1F284D60}" type="pres">
      <dgm:prSet presAssocID="{1E2D3056-49AC-46DD-99EC-E187DC16E12A}" presName="childTextVisible" presStyleLbl="bgAccFollowNode1" presStyleIdx="1" presStyleCnt="2" custScaleX="119000" custLinFactNeighborX="74038" custLinFactNeighborY="1050">
        <dgm:presLayoutVars>
          <dgm:bulletEnabled val="1"/>
        </dgm:presLayoutVars>
      </dgm:prSet>
      <dgm:spPr/>
    </dgm:pt>
    <dgm:pt modelId="{38DDA05D-A739-44D7-8E92-0E1E9E64A89C}" type="pres">
      <dgm:prSet presAssocID="{1E2D3056-49AC-46DD-99EC-E187DC16E12A}" presName="childTextHidden" presStyleLbl="bgAccFollowNode1" presStyleIdx="1" presStyleCnt="2"/>
      <dgm:spPr/>
    </dgm:pt>
    <dgm:pt modelId="{6FB43B29-4845-4317-A01F-4178FD1A6909}" type="pres">
      <dgm:prSet presAssocID="{1E2D3056-49AC-46DD-99EC-E187DC16E12A}" presName="parentText" presStyleLbl="node1" presStyleIdx="1" presStyleCnt="2" custScaleX="179512" custLinFactNeighborX="67698" custLinFactNeighborY="-48138">
        <dgm:presLayoutVars>
          <dgm:chMax val="1"/>
          <dgm:bulletEnabled val="1"/>
        </dgm:presLayoutVars>
      </dgm:prSet>
      <dgm:spPr/>
    </dgm:pt>
  </dgm:ptLst>
  <dgm:cxnLst>
    <dgm:cxn modelId="{D6846D0F-C70A-4275-B807-886A0E1B7896}" srcId="{9DC649E3-F7FD-465F-95C1-173224286B55}" destId="{71B41B8E-DD70-409D-B51E-D56D10541200}" srcOrd="0" destOrd="0" parTransId="{B0CED921-3F1D-48B6-9E1C-4CE686CFF7BA}" sibTransId="{9CC39467-B107-4F1A-A7EA-4BEA42ABB637}"/>
    <dgm:cxn modelId="{E65DB212-A313-4851-BD3A-332A8F528690}" type="presOf" srcId="{71B41B8E-DD70-409D-B51E-D56D10541200}" destId="{46F317AD-3BFF-467C-89F1-D4E6C00A4A29}" srcOrd="0" destOrd="0" presId="urn:microsoft.com/office/officeart/2005/8/layout/hProcess6"/>
    <dgm:cxn modelId="{0BDA8466-E877-4E55-ABC8-AAFAB0EFD623}" type="presOf" srcId="{F1CA4D45-E150-4997-AF92-6D32D432C621}" destId="{BC0F6C85-FC76-430C-BFE0-712765307F8D}" srcOrd="0" destOrd="0" presId="urn:microsoft.com/office/officeart/2005/8/layout/hProcess6"/>
    <dgm:cxn modelId="{0223A64C-3EB5-4D9D-BA6E-E9550E3EB927}" type="presOf" srcId="{B7CFB2EA-6CF4-4439-A78C-27D310BD4FCD}" destId="{38DDA05D-A739-44D7-8E92-0E1E9E64A89C}" srcOrd="1" destOrd="0" presId="urn:microsoft.com/office/officeart/2005/8/layout/hProcess6"/>
    <dgm:cxn modelId="{9737164E-EC6F-41FE-AE17-B5CD22785332}" srcId="{F1CA4D45-E150-4997-AF92-6D32D432C621}" destId="{1E2D3056-49AC-46DD-99EC-E187DC16E12A}" srcOrd="1" destOrd="0" parTransId="{EE440853-3A73-489F-9773-DF9D1E74D7DD}" sibTransId="{8CB22328-9AF8-48A6-83A9-AC0F8095C30B}"/>
    <dgm:cxn modelId="{FEA13378-F4C4-4E2F-81F9-0992AD691FC9}" srcId="{F1CA4D45-E150-4997-AF92-6D32D432C621}" destId="{9DC649E3-F7FD-465F-95C1-173224286B55}" srcOrd="0" destOrd="0" parTransId="{DEB58768-2F45-4AB3-88CF-F428AB599B4E}" sibTransId="{2522562C-A9D2-46D5-890A-274375AB0E8C}"/>
    <dgm:cxn modelId="{F2C74659-09C4-4C34-8F25-FA3DCF5BE92D}" type="presOf" srcId="{B7CFB2EA-6CF4-4439-A78C-27D310BD4FCD}" destId="{2393D18C-F296-4AD0-AD28-E20E1F284D60}" srcOrd="0" destOrd="0" presId="urn:microsoft.com/office/officeart/2005/8/layout/hProcess6"/>
    <dgm:cxn modelId="{83E37B83-A55A-44AA-BF34-8373ED6F9556}" type="presOf" srcId="{71B41B8E-DD70-409D-B51E-D56D10541200}" destId="{85A34C73-9E53-4342-B028-0B5C50E0330E}" srcOrd="1" destOrd="0" presId="urn:microsoft.com/office/officeart/2005/8/layout/hProcess6"/>
    <dgm:cxn modelId="{B3D9DD9F-7BB3-45DE-831B-6653AB248542}" type="presOf" srcId="{9DC649E3-F7FD-465F-95C1-173224286B55}" destId="{120843E5-A604-4B29-AEF8-74EFF267A467}" srcOrd="0" destOrd="0" presId="urn:microsoft.com/office/officeart/2005/8/layout/hProcess6"/>
    <dgm:cxn modelId="{31F9D5C1-9D0C-4A77-85C8-28FA6ECA913D}" type="presOf" srcId="{1E2D3056-49AC-46DD-99EC-E187DC16E12A}" destId="{6FB43B29-4845-4317-A01F-4178FD1A6909}" srcOrd="0" destOrd="0" presId="urn:microsoft.com/office/officeart/2005/8/layout/hProcess6"/>
    <dgm:cxn modelId="{0954E6EE-E87C-46E9-84AC-A8A82D31A763}" srcId="{1E2D3056-49AC-46DD-99EC-E187DC16E12A}" destId="{B7CFB2EA-6CF4-4439-A78C-27D310BD4FCD}" srcOrd="0" destOrd="0" parTransId="{E791E65F-BB7D-498B-B48B-10DC7237A112}" sibTransId="{E1DC66BF-FDD3-458B-9ADC-9AC44F18AEDC}"/>
    <dgm:cxn modelId="{B77C3677-9D42-4558-BCF4-E603F1AE9324}" type="presParOf" srcId="{BC0F6C85-FC76-430C-BFE0-712765307F8D}" destId="{785E3CF0-6FC0-4D2F-A971-5590873116E6}" srcOrd="0" destOrd="0" presId="urn:microsoft.com/office/officeart/2005/8/layout/hProcess6"/>
    <dgm:cxn modelId="{06FE74F8-3A2E-47E4-AE4E-C006ADD3A871}" type="presParOf" srcId="{785E3CF0-6FC0-4D2F-A971-5590873116E6}" destId="{2D8E9F51-D601-45EA-95CC-2FB226276DBE}" srcOrd="0" destOrd="0" presId="urn:microsoft.com/office/officeart/2005/8/layout/hProcess6"/>
    <dgm:cxn modelId="{27FF0E48-FD44-424D-8B1D-968FCD8FD34D}" type="presParOf" srcId="{785E3CF0-6FC0-4D2F-A971-5590873116E6}" destId="{46F317AD-3BFF-467C-89F1-D4E6C00A4A29}" srcOrd="1" destOrd="0" presId="urn:microsoft.com/office/officeart/2005/8/layout/hProcess6"/>
    <dgm:cxn modelId="{2157CD70-734D-4DE8-9D70-F0ABD1E83F7C}" type="presParOf" srcId="{785E3CF0-6FC0-4D2F-A971-5590873116E6}" destId="{85A34C73-9E53-4342-B028-0B5C50E0330E}" srcOrd="2" destOrd="0" presId="urn:microsoft.com/office/officeart/2005/8/layout/hProcess6"/>
    <dgm:cxn modelId="{CA2E6A22-AB49-4E0D-84E0-3039F1855B99}" type="presParOf" srcId="{785E3CF0-6FC0-4D2F-A971-5590873116E6}" destId="{120843E5-A604-4B29-AEF8-74EFF267A467}" srcOrd="3" destOrd="0" presId="urn:microsoft.com/office/officeart/2005/8/layout/hProcess6"/>
    <dgm:cxn modelId="{32D4A878-B16D-4332-AC4C-FDA5830F256D}" type="presParOf" srcId="{BC0F6C85-FC76-430C-BFE0-712765307F8D}" destId="{D20146E5-A4DA-4086-A720-979ED8CCE6BC}" srcOrd="1" destOrd="0" presId="urn:microsoft.com/office/officeart/2005/8/layout/hProcess6"/>
    <dgm:cxn modelId="{30B7E1BB-C992-447F-9832-FCFF075EE93E}" type="presParOf" srcId="{BC0F6C85-FC76-430C-BFE0-712765307F8D}" destId="{EED88037-A0DF-48F4-9721-47D337B983F6}" srcOrd="2" destOrd="0" presId="urn:microsoft.com/office/officeart/2005/8/layout/hProcess6"/>
    <dgm:cxn modelId="{8A532E44-E962-4E0B-B414-5D8BB9505090}" type="presParOf" srcId="{EED88037-A0DF-48F4-9721-47D337B983F6}" destId="{0AD0787A-109E-4CE3-800A-CE01EFE2476A}" srcOrd="0" destOrd="0" presId="urn:microsoft.com/office/officeart/2005/8/layout/hProcess6"/>
    <dgm:cxn modelId="{883C8C11-98B1-4882-95FA-301955ECF09D}" type="presParOf" srcId="{EED88037-A0DF-48F4-9721-47D337B983F6}" destId="{2393D18C-F296-4AD0-AD28-E20E1F284D60}" srcOrd="1" destOrd="0" presId="urn:microsoft.com/office/officeart/2005/8/layout/hProcess6"/>
    <dgm:cxn modelId="{E85F89E2-BBFF-44F6-A543-DD63CD5294A3}" type="presParOf" srcId="{EED88037-A0DF-48F4-9721-47D337B983F6}" destId="{38DDA05D-A739-44D7-8E92-0E1E9E64A89C}" srcOrd="2" destOrd="0" presId="urn:microsoft.com/office/officeart/2005/8/layout/hProcess6"/>
    <dgm:cxn modelId="{7FCFB46F-0915-422E-AFAB-40A8323DEE13}" type="presParOf" srcId="{EED88037-A0DF-48F4-9721-47D337B983F6}" destId="{6FB43B29-4845-4317-A01F-4178FD1A690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29CC70-8025-452E-979A-55AF1253D86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99773F-F42F-493B-AC92-002E4193163E}">
      <dgm:prSet phldrT="[텍스트]"/>
      <dgm:spPr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pPr latinLnBrk="1"/>
          <a:r>
            <a:rPr lang="en-US" altLang="ko-KR" dirty="0"/>
            <a:t>A </a:t>
          </a:r>
          <a:r>
            <a:rPr lang="ko-KR" altLang="en-US" dirty="0"/>
            <a:t>집단</a:t>
          </a:r>
          <a:r>
            <a:rPr lang="en-US" altLang="ko-KR" dirty="0"/>
            <a:t>(</a:t>
          </a:r>
          <a:r>
            <a:rPr lang="ko-KR" altLang="en-US" dirty="0"/>
            <a:t>표본 </a:t>
          </a:r>
          <a:r>
            <a:rPr lang="en-US" altLang="ko-KR" dirty="0"/>
            <a:t>25)</a:t>
          </a:r>
          <a:endParaRPr lang="ko-KR" altLang="en-US" dirty="0"/>
        </a:p>
      </dgm:t>
    </dgm:pt>
    <dgm:pt modelId="{AC307583-E609-49AF-BAB8-47C32A1168CA}" type="parTrans" cxnId="{01371DE7-DC40-4E79-8C98-B5B33809D552}">
      <dgm:prSet/>
      <dgm:spPr/>
      <dgm:t>
        <a:bodyPr/>
        <a:lstStyle/>
        <a:p>
          <a:pPr latinLnBrk="1"/>
          <a:endParaRPr lang="ko-KR" altLang="en-US"/>
        </a:p>
      </dgm:t>
    </dgm:pt>
    <dgm:pt modelId="{FCC17F0B-B0DF-4850-8179-E6D46E559458}" type="sibTrans" cxnId="{01371DE7-DC40-4E79-8C98-B5B33809D552}">
      <dgm:prSet/>
      <dgm:spPr/>
      <dgm:t>
        <a:bodyPr/>
        <a:lstStyle/>
        <a:p>
          <a:pPr latinLnBrk="1"/>
          <a:endParaRPr lang="ko-KR" altLang="en-US"/>
        </a:p>
      </dgm:t>
    </dgm:pt>
    <dgm:pt modelId="{AAC9D110-A556-4B9D-AA6E-9BCE01D0A224}">
      <dgm:prSet phldrT="[텍스트]" custT="1"/>
      <dgm:spPr/>
      <dgm:t>
        <a:bodyPr/>
        <a:lstStyle/>
        <a:p>
          <a:pPr latinLnBrk="1"/>
          <a:r>
            <a:rPr lang="ko-KR" altLang="en-US" sz="1000" dirty="0"/>
            <a:t>평균 </a:t>
          </a:r>
          <a:r>
            <a:rPr lang="en-US" altLang="ko-KR" sz="1000" dirty="0"/>
            <a:t>(85)</a:t>
          </a:r>
          <a:endParaRPr lang="ko-KR" altLang="en-US" sz="1000" dirty="0"/>
        </a:p>
      </dgm:t>
    </dgm:pt>
    <dgm:pt modelId="{0F753AEF-70E6-4F6F-920D-E9EED59EBE3A}" type="parTrans" cxnId="{3223F582-DF9F-430B-AE6F-EA1903A84F5A}">
      <dgm:prSet/>
      <dgm:spPr/>
      <dgm:t>
        <a:bodyPr/>
        <a:lstStyle/>
        <a:p>
          <a:pPr latinLnBrk="1"/>
          <a:endParaRPr lang="ko-KR" altLang="en-US"/>
        </a:p>
      </dgm:t>
    </dgm:pt>
    <dgm:pt modelId="{9C20243C-7DEC-4966-94F9-4EC6C03F7F72}" type="sibTrans" cxnId="{3223F582-DF9F-430B-AE6F-EA1903A84F5A}">
      <dgm:prSet/>
      <dgm:spPr/>
      <dgm:t>
        <a:bodyPr/>
        <a:lstStyle/>
        <a:p>
          <a:pPr latinLnBrk="1"/>
          <a:endParaRPr lang="ko-KR" altLang="en-US"/>
        </a:p>
      </dgm:t>
    </dgm:pt>
    <dgm:pt modelId="{81A1C01D-E883-4FB9-97AD-9716FD037313}">
      <dgm:prSet phldrT="[텍스트]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B</a:t>
          </a:r>
          <a:r>
            <a:rPr lang="ko-KR" altLang="en-US" dirty="0">
              <a:solidFill>
                <a:schemeClr val="tx1"/>
              </a:solidFill>
            </a:rPr>
            <a:t>집단</a:t>
          </a:r>
          <a:r>
            <a:rPr lang="en-US" altLang="ko-KR" dirty="0">
              <a:solidFill>
                <a:schemeClr val="tx1"/>
              </a:solidFill>
            </a:rPr>
            <a:t>(</a:t>
          </a:r>
          <a:r>
            <a:rPr lang="ko-KR" altLang="en-US" dirty="0">
              <a:solidFill>
                <a:schemeClr val="tx1"/>
              </a:solidFill>
            </a:rPr>
            <a:t>표본 </a:t>
          </a:r>
          <a:r>
            <a:rPr lang="en-US" altLang="ko-KR" dirty="0">
              <a:solidFill>
                <a:schemeClr val="tx1"/>
              </a:solidFill>
            </a:rPr>
            <a:t>25)</a:t>
          </a:r>
          <a:endParaRPr lang="ko-KR" altLang="en-US" dirty="0">
            <a:solidFill>
              <a:schemeClr val="tx1"/>
            </a:solidFill>
          </a:endParaRPr>
        </a:p>
      </dgm:t>
    </dgm:pt>
    <dgm:pt modelId="{7BCFAC43-F7AC-45CB-A7EB-5CD07A015AC2}" type="parTrans" cxnId="{E5CF70C7-FF04-4E39-BA68-7BFC2230417A}">
      <dgm:prSet/>
      <dgm:spPr/>
      <dgm:t>
        <a:bodyPr/>
        <a:lstStyle/>
        <a:p>
          <a:pPr latinLnBrk="1"/>
          <a:endParaRPr lang="ko-KR" altLang="en-US"/>
        </a:p>
      </dgm:t>
    </dgm:pt>
    <dgm:pt modelId="{707C9B54-E18F-455B-A23E-0EA69C2065A8}" type="sibTrans" cxnId="{E5CF70C7-FF04-4E39-BA68-7BFC2230417A}">
      <dgm:prSet/>
      <dgm:spPr/>
      <dgm:t>
        <a:bodyPr/>
        <a:lstStyle/>
        <a:p>
          <a:pPr latinLnBrk="1"/>
          <a:endParaRPr lang="ko-KR" altLang="en-US"/>
        </a:p>
      </dgm:t>
    </dgm:pt>
    <dgm:pt modelId="{08364BA0-AF55-4AF5-AA3E-5136E1B3A21D}">
      <dgm:prSet phldrT="[텍스트]" custT="1"/>
      <dgm:spPr/>
      <dgm:t>
        <a:bodyPr/>
        <a:lstStyle/>
        <a:p>
          <a:pPr latinLnBrk="1"/>
          <a:r>
            <a:rPr lang="ko-KR" altLang="en-US" sz="1000" dirty="0"/>
            <a:t>평균</a:t>
          </a:r>
          <a:r>
            <a:rPr lang="en-US" altLang="ko-KR" sz="1000" dirty="0"/>
            <a:t>(84)</a:t>
          </a:r>
          <a:endParaRPr lang="ko-KR" altLang="en-US" sz="1000" dirty="0"/>
        </a:p>
      </dgm:t>
    </dgm:pt>
    <dgm:pt modelId="{6C56FA28-5A0C-4BC9-ACA4-C660149708AE}" type="parTrans" cxnId="{A8ED00C4-DC40-4884-B02F-FDF73927C1F9}">
      <dgm:prSet/>
      <dgm:spPr/>
      <dgm:t>
        <a:bodyPr/>
        <a:lstStyle/>
        <a:p>
          <a:pPr latinLnBrk="1"/>
          <a:endParaRPr lang="ko-KR" altLang="en-US"/>
        </a:p>
      </dgm:t>
    </dgm:pt>
    <dgm:pt modelId="{A23BBF10-F4B8-43AB-90EC-4DBDD568AB8F}" type="sibTrans" cxnId="{A8ED00C4-DC40-4884-B02F-FDF73927C1F9}">
      <dgm:prSet/>
      <dgm:spPr/>
      <dgm:t>
        <a:bodyPr/>
        <a:lstStyle/>
        <a:p>
          <a:pPr latinLnBrk="1"/>
          <a:endParaRPr lang="ko-KR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708FFC7-7D29-48DD-832F-7C1E21265948}">
          <dgm:prSet phldrT="[텍스트]" custT="1"/>
          <dgm:spPr/>
          <dgm:t>
            <a:bodyPr/>
            <a:lstStyle/>
            <a:p>
              <a:pPr latinLnBrk="1"/>
              <a:r>
                <a:rPr lang="ko-KR" altLang="en-US" sz="1000" dirty="0"/>
                <a:t>분산 </a:t>
              </a:r>
              <a:r>
                <a:rPr lang="en-US" altLang="ko-KR" sz="1000" dirty="0"/>
                <a:t>(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altLang="ko-KR" sz="10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2</m:t>
                      </m:r>
                    </m:e>
                    <m:sup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lang="en-US" altLang="ko-KR" sz="1000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ko-KR" altLang="en-US" sz="1000" dirty="0"/>
            </a:p>
          </dgm:t>
        </dgm:pt>
      </mc:Choice>
      <mc:Fallback xmlns="">
        <dgm:pt modelId="{8708FFC7-7D29-48DD-832F-7C1E21265948}">
          <dgm:prSet phldrT="[텍스트]" custT="1"/>
          <dgm:spPr/>
          <dgm:t>
            <a:bodyPr/>
            <a:lstStyle/>
            <a:p>
              <a:pPr latinLnBrk="1"/>
              <a:r>
                <a:rPr lang="ko-KR" altLang="en-US" sz="1000" dirty="0"/>
                <a:t>분산 </a:t>
              </a:r>
              <a:r>
                <a:rPr lang="en-US" altLang="ko-KR" sz="1000" dirty="0"/>
                <a:t>(</a:t>
              </a:r>
              <a:r>
                <a:rPr lang="en-US" altLang="ko-KR" sz="1000" b="0" i="0">
                  <a:latin typeface="Cambria Math" panose="02040503050406030204" pitchFamily="18" charset="0"/>
                </a:rPr>
                <a:t>2^2)</a:t>
              </a:r>
              <a:endParaRPr lang="ko-KR" altLang="en-US" sz="1000" dirty="0"/>
            </a:p>
          </dgm:t>
        </dgm:pt>
      </mc:Fallback>
    </mc:AlternateContent>
    <dgm:pt modelId="{7E7110A5-83F9-45E3-8E22-A0C89C38DFFB}" type="parTrans" cxnId="{F253E3D4-677E-4EFE-857C-632BB8E4BD20}">
      <dgm:prSet/>
      <dgm:spPr/>
      <dgm:t>
        <a:bodyPr/>
        <a:lstStyle/>
        <a:p>
          <a:pPr latinLnBrk="1"/>
          <a:endParaRPr lang="ko-KR" altLang="en-US"/>
        </a:p>
      </dgm:t>
    </dgm:pt>
    <dgm:pt modelId="{A1FCCA2B-8B53-495F-8FC8-534270DE627A}" type="sibTrans" cxnId="{F253E3D4-677E-4EFE-857C-632BB8E4BD20}">
      <dgm:prSet/>
      <dgm:spPr/>
      <dgm:t>
        <a:bodyPr/>
        <a:lstStyle/>
        <a:p>
          <a:pPr latinLnBrk="1"/>
          <a:endParaRPr lang="ko-KR" altLang="en-US"/>
        </a:p>
      </dgm:t>
    </dgm:pt>
    <dgm:pt modelId="{9DAF669D-D647-430C-893C-56FAC2CA4937}">
      <dgm:prSet phldrT="[텍스트]" custT="1"/>
      <dgm:spPr/>
      <dgm:t>
        <a:bodyPr/>
        <a:lstStyle/>
        <a:p>
          <a:pPr latinLnBrk="1"/>
          <a:r>
            <a:rPr lang="ko-KR" altLang="en-US" sz="1000" dirty="0"/>
            <a:t>분산</a:t>
          </a:r>
        </a:p>
      </dgm:t>
    </dgm:pt>
    <dgm:pt modelId="{7C8BAB35-C9DA-4F5D-8F91-0086998B68C6}" type="parTrans" cxnId="{2F432C6D-C882-499C-BFFA-7B3317632DDA}">
      <dgm:prSet/>
      <dgm:spPr/>
      <dgm:t>
        <a:bodyPr/>
        <a:lstStyle/>
        <a:p>
          <a:pPr latinLnBrk="1"/>
          <a:endParaRPr lang="ko-KR" altLang="en-US"/>
        </a:p>
      </dgm:t>
    </dgm:pt>
    <dgm:pt modelId="{7EEFDA7D-E67C-43D5-8DF0-3D098CDC89F8}" type="sibTrans" cxnId="{2F432C6D-C882-499C-BFFA-7B3317632DDA}">
      <dgm:prSet/>
      <dgm:spPr/>
      <dgm:t>
        <a:bodyPr/>
        <a:lstStyle/>
        <a:p>
          <a:pPr latinLnBrk="1"/>
          <a:endParaRPr lang="ko-KR" altLang="en-US"/>
        </a:p>
      </dgm:t>
    </dgm:pt>
    <dgm:pt modelId="{F3074A16-1507-4638-A6CF-CB6A3EDAA4D1}" type="pres">
      <dgm:prSet presAssocID="{1929CC70-8025-452E-979A-55AF1253D866}" presName="linearFlow" presStyleCnt="0">
        <dgm:presLayoutVars>
          <dgm:dir/>
          <dgm:animLvl val="lvl"/>
          <dgm:resizeHandles val="exact"/>
        </dgm:presLayoutVars>
      </dgm:prSet>
      <dgm:spPr/>
    </dgm:pt>
    <dgm:pt modelId="{14BFBAC4-9576-4534-A755-6135B6960C22}" type="pres">
      <dgm:prSet presAssocID="{8E99773F-F42F-493B-AC92-002E4193163E}" presName="composite" presStyleCnt="0"/>
      <dgm:spPr/>
    </dgm:pt>
    <dgm:pt modelId="{91EE5C66-EC3F-4E30-B63E-A7C41F3B5B48}" type="pres">
      <dgm:prSet presAssocID="{8E99773F-F42F-493B-AC92-002E4193163E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261F9B85-19A9-4786-AA4A-3B8C968DFA33}" type="pres">
      <dgm:prSet presAssocID="{8E99773F-F42F-493B-AC92-002E4193163E}" presName="parSh" presStyleLbl="node1" presStyleIdx="0" presStyleCnt="2"/>
      <dgm:spPr/>
    </dgm:pt>
    <dgm:pt modelId="{CF6F4BFA-E154-46E6-A74D-8FD9FA341F2D}" type="pres">
      <dgm:prSet presAssocID="{8E99773F-F42F-493B-AC92-002E4193163E}" presName="desTx" presStyleLbl="fgAcc1" presStyleIdx="0" presStyleCnt="2">
        <dgm:presLayoutVars>
          <dgm:bulletEnabled val="1"/>
        </dgm:presLayoutVars>
      </dgm:prSet>
      <dgm:spPr/>
    </dgm:pt>
    <dgm:pt modelId="{550BDA1D-8981-49F5-AAAF-DBD2F3D1BBC4}" type="pres">
      <dgm:prSet presAssocID="{FCC17F0B-B0DF-4850-8179-E6D46E559458}" presName="sibTrans" presStyleLbl="sibTrans2D1" presStyleIdx="0" presStyleCnt="1"/>
      <dgm:spPr/>
    </dgm:pt>
    <dgm:pt modelId="{1512B2AC-C4F3-41F4-8CD6-74122B727EAB}" type="pres">
      <dgm:prSet presAssocID="{FCC17F0B-B0DF-4850-8179-E6D46E559458}" presName="connTx" presStyleLbl="sibTrans2D1" presStyleIdx="0" presStyleCnt="1"/>
      <dgm:spPr/>
    </dgm:pt>
    <dgm:pt modelId="{56F6CF24-F9FE-4DA3-9F81-59AF621FF9F9}" type="pres">
      <dgm:prSet presAssocID="{81A1C01D-E883-4FB9-97AD-9716FD037313}" presName="composite" presStyleCnt="0"/>
      <dgm:spPr/>
    </dgm:pt>
    <dgm:pt modelId="{2D40E516-B69A-479F-A45E-819B68D2268F}" type="pres">
      <dgm:prSet presAssocID="{81A1C01D-E883-4FB9-97AD-9716FD037313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3DE7CD0-5D50-4D5B-A191-9A7A1DCCDB63}" type="pres">
      <dgm:prSet presAssocID="{81A1C01D-E883-4FB9-97AD-9716FD037313}" presName="parSh" presStyleLbl="node1" presStyleIdx="1" presStyleCnt="2"/>
      <dgm:spPr/>
    </dgm:pt>
    <dgm:pt modelId="{1B57ADC9-F73A-4212-8EA1-71267AF5898E}" type="pres">
      <dgm:prSet presAssocID="{81A1C01D-E883-4FB9-97AD-9716FD037313}" presName="desTx" presStyleLbl="fgAcc1" presStyleIdx="1" presStyleCnt="2">
        <dgm:presLayoutVars>
          <dgm:bulletEnabled val="1"/>
        </dgm:presLayoutVars>
      </dgm:prSet>
      <dgm:spPr/>
    </dgm:pt>
  </dgm:ptLst>
  <dgm:cxnLst>
    <dgm:cxn modelId="{239F6B10-B35F-4AFF-AA6A-6E3075FB0D96}" type="presOf" srcId="{81A1C01D-E883-4FB9-97AD-9716FD037313}" destId="{C3DE7CD0-5D50-4D5B-A191-9A7A1DCCDB63}" srcOrd="1" destOrd="0" presId="urn:microsoft.com/office/officeart/2005/8/layout/process3"/>
    <dgm:cxn modelId="{DF029B23-C0F6-4725-A4A3-30D119373AA0}" type="presOf" srcId="{FCC17F0B-B0DF-4850-8179-E6D46E559458}" destId="{550BDA1D-8981-49F5-AAAF-DBD2F3D1BBC4}" srcOrd="0" destOrd="0" presId="urn:microsoft.com/office/officeart/2005/8/layout/process3"/>
    <dgm:cxn modelId="{AE307764-E956-4BBE-B30A-6D59DDE7EF9D}" type="presOf" srcId="{8E99773F-F42F-493B-AC92-002E4193163E}" destId="{261F9B85-19A9-4786-AA4A-3B8C968DFA33}" srcOrd="1" destOrd="0" presId="urn:microsoft.com/office/officeart/2005/8/layout/process3"/>
    <dgm:cxn modelId="{E11C076D-7AA2-4266-870F-FC213AE47EB0}" type="presOf" srcId="{1929CC70-8025-452E-979A-55AF1253D866}" destId="{F3074A16-1507-4638-A6CF-CB6A3EDAA4D1}" srcOrd="0" destOrd="0" presId="urn:microsoft.com/office/officeart/2005/8/layout/process3"/>
    <dgm:cxn modelId="{2F432C6D-C882-499C-BFFA-7B3317632DDA}" srcId="{81A1C01D-E883-4FB9-97AD-9716FD037313}" destId="{9DAF669D-D647-430C-893C-56FAC2CA4937}" srcOrd="1" destOrd="0" parTransId="{7C8BAB35-C9DA-4F5D-8F91-0086998B68C6}" sibTransId="{7EEFDA7D-E67C-43D5-8DF0-3D098CDC89F8}"/>
    <dgm:cxn modelId="{DEC6905A-7EB9-49E0-ACEA-29516C83A603}" type="presOf" srcId="{FCC17F0B-B0DF-4850-8179-E6D46E559458}" destId="{1512B2AC-C4F3-41F4-8CD6-74122B727EAB}" srcOrd="1" destOrd="0" presId="urn:microsoft.com/office/officeart/2005/8/layout/process3"/>
    <dgm:cxn modelId="{AD4F977D-C441-46FB-A9ED-6B6EA9179C1D}" type="presOf" srcId="{08364BA0-AF55-4AF5-AA3E-5136E1B3A21D}" destId="{1B57ADC9-F73A-4212-8EA1-71267AF5898E}" srcOrd="0" destOrd="0" presId="urn:microsoft.com/office/officeart/2005/8/layout/process3"/>
    <dgm:cxn modelId="{3223F582-DF9F-430B-AE6F-EA1903A84F5A}" srcId="{8E99773F-F42F-493B-AC92-002E4193163E}" destId="{AAC9D110-A556-4B9D-AA6E-9BCE01D0A224}" srcOrd="0" destOrd="0" parTransId="{0F753AEF-70E6-4F6F-920D-E9EED59EBE3A}" sibTransId="{9C20243C-7DEC-4966-94F9-4EC6C03F7F72}"/>
    <dgm:cxn modelId="{10DC1B85-E5C1-46A5-B465-FC4ADEA3C31F}" type="presOf" srcId="{8708FFC7-7D29-48DD-832F-7C1E21265948}" destId="{CF6F4BFA-E154-46E6-A74D-8FD9FA341F2D}" srcOrd="0" destOrd="1" presId="urn:microsoft.com/office/officeart/2005/8/layout/process3"/>
    <dgm:cxn modelId="{AEC3E7B4-D4C7-46B4-A2C7-2B385F367F2F}" type="presOf" srcId="{AAC9D110-A556-4B9D-AA6E-9BCE01D0A224}" destId="{CF6F4BFA-E154-46E6-A74D-8FD9FA341F2D}" srcOrd="0" destOrd="0" presId="urn:microsoft.com/office/officeart/2005/8/layout/process3"/>
    <dgm:cxn modelId="{A8ED00C4-DC40-4884-B02F-FDF73927C1F9}" srcId="{81A1C01D-E883-4FB9-97AD-9716FD037313}" destId="{08364BA0-AF55-4AF5-AA3E-5136E1B3A21D}" srcOrd="0" destOrd="0" parTransId="{6C56FA28-5A0C-4BC9-ACA4-C660149708AE}" sibTransId="{A23BBF10-F4B8-43AB-90EC-4DBDD568AB8F}"/>
    <dgm:cxn modelId="{E5CF70C7-FF04-4E39-BA68-7BFC2230417A}" srcId="{1929CC70-8025-452E-979A-55AF1253D866}" destId="{81A1C01D-E883-4FB9-97AD-9716FD037313}" srcOrd="1" destOrd="0" parTransId="{7BCFAC43-F7AC-45CB-A7EB-5CD07A015AC2}" sibTransId="{707C9B54-E18F-455B-A23E-0EA69C2065A8}"/>
    <dgm:cxn modelId="{F253E3D4-677E-4EFE-857C-632BB8E4BD20}" srcId="{8E99773F-F42F-493B-AC92-002E4193163E}" destId="{8708FFC7-7D29-48DD-832F-7C1E21265948}" srcOrd="1" destOrd="0" parTransId="{7E7110A5-83F9-45E3-8E22-A0C89C38DFFB}" sibTransId="{A1FCCA2B-8B53-495F-8FC8-534270DE627A}"/>
    <dgm:cxn modelId="{465928DF-F978-46BE-88DD-146C97D20B69}" type="presOf" srcId="{9DAF669D-D647-430C-893C-56FAC2CA4937}" destId="{1B57ADC9-F73A-4212-8EA1-71267AF5898E}" srcOrd="0" destOrd="1" presId="urn:microsoft.com/office/officeart/2005/8/layout/process3"/>
    <dgm:cxn modelId="{0D4D19E7-1944-4D7E-A429-1D07B4B01C8C}" type="presOf" srcId="{8E99773F-F42F-493B-AC92-002E4193163E}" destId="{91EE5C66-EC3F-4E30-B63E-A7C41F3B5B48}" srcOrd="0" destOrd="0" presId="urn:microsoft.com/office/officeart/2005/8/layout/process3"/>
    <dgm:cxn modelId="{01371DE7-DC40-4E79-8C98-B5B33809D552}" srcId="{1929CC70-8025-452E-979A-55AF1253D866}" destId="{8E99773F-F42F-493B-AC92-002E4193163E}" srcOrd="0" destOrd="0" parTransId="{AC307583-E609-49AF-BAB8-47C32A1168CA}" sibTransId="{FCC17F0B-B0DF-4850-8179-E6D46E559458}"/>
    <dgm:cxn modelId="{43892AF1-72EC-4333-B381-CEF31A39A963}" type="presOf" srcId="{81A1C01D-E883-4FB9-97AD-9716FD037313}" destId="{2D40E516-B69A-479F-A45E-819B68D2268F}" srcOrd="0" destOrd="0" presId="urn:microsoft.com/office/officeart/2005/8/layout/process3"/>
    <dgm:cxn modelId="{D0BD3853-5532-46B8-84DF-D3981C6BEB33}" type="presParOf" srcId="{F3074A16-1507-4638-A6CF-CB6A3EDAA4D1}" destId="{14BFBAC4-9576-4534-A755-6135B6960C22}" srcOrd="0" destOrd="0" presId="urn:microsoft.com/office/officeart/2005/8/layout/process3"/>
    <dgm:cxn modelId="{220B44F6-86EB-402F-964A-5FD0E3ADCD80}" type="presParOf" srcId="{14BFBAC4-9576-4534-A755-6135B6960C22}" destId="{91EE5C66-EC3F-4E30-B63E-A7C41F3B5B48}" srcOrd="0" destOrd="0" presId="urn:microsoft.com/office/officeart/2005/8/layout/process3"/>
    <dgm:cxn modelId="{E243F0A4-CB1E-441B-A239-AA974934E2FA}" type="presParOf" srcId="{14BFBAC4-9576-4534-A755-6135B6960C22}" destId="{261F9B85-19A9-4786-AA4A-3B8C968DFA33}" srcOrd="1" destOrd="0" presId="urn:microsoft.com/office/officeart/2005/8/layout/process3"/>
    <dgm:cxn modelId="{4CF3B699-5352-46CD-B84D-C5F15118F9CB}" type="presParOf" srcId="{14BFBAC4-9576-4534-A755-6135B6960C22}" destId="{CF6F4BFA-E154-46E6-A74D-8FD9FA341F2D}" srcOrd="2" destOrd="0" presId="urn:microsoft.com/office/officeart/2005/8/layout/process3"/>
    <dgm:cxn modelId="{6692F1DC-82DC-446D-89C0-D1303E4D3016}" type="presParOf" srcId="{F3074A16-1507-4638-A6CF-CB6A3EDAA4D1}" destId="{550BDA1D-8981-49F5-AAAF-DBD2F3D1BBC4}" srcOrd="1" destOrd="0" presId="urn:microsoft.com/office/officeart/2005/8/layout/process3"/>
    <dgm:cxn modelId="{1BABDFE2-11ED-4131-9253-3B94FCB2324A}" type="presParOf" srcId="{550BDA1D-8981-49F5-AAAF-DBD2F3D1BBC4}" destId="{1512B2AC-C4F3-41F4-8CD6-74122B727EAB}" srcOrd="0" destOrd="0" presId="urn:microsoft.com/office/officeart/2005/8/layout/process3"/>
    <dgm:cxn modelId="{4AF4AB98-83F4-4240-8F48-1DBAFC911A04}" type="presParOf" srcId="{F3074A16-1507-4638-A6CF-CB6A3EDAA4D1}" destId="{56F6CF24-F9FE-4DA3-9F81-59AF621FF9F9}" srcOrd="2" destOrd="0" presId="urn:microsoft.com/office/officeart/2005/8/layout/process3"/>
    <dgm:cxn modelId="{E859C74B-F5A9-4AB1-9E24-E891295450D6}" type="presParOf" srcId="{56F6CF24-F9FE-4DA3-9F81-59AF621FF9F9}" destId="{2D40E516-B69A-479F-A45E-819B68D2268F}" srcOrd="0" destOrd="0" presId="urn:microsoft.com/office/officeart/2005/8/layout/process3"/>
    <dgm:cxn modelId="{2D78DD26-F85B-410C-81BA-4F05DBB35B2F}" type="presParOf" srcId="{56F6CF24-F9FE-4DA3-9F81-59AF621FF9F9}" destId="{C3DE7CD0-5D50-4D5B-A191-9A7A1DCCDB63}" srcOrd="1" destOrd="0" presId="urn:microsoft.com/office/officeart/2005/8/layout/process3"/>
    <dgm:cxn modelId="{4A3F5C7D-133C-44EB-BA7E-F2954EE918F3}" type="presParOf" srcId="{56F6CF24-F9FE-4DA3-9F81-59AF621FF9F9}" destId="{1B57ADC9-F73A-4212-8EA1-71267AF5898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29CC70-8025-452E-979A-55AF1253D86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99773F-F42F-493B-AC92-002E4193163E}">
      <dgm:prSet phldrT="[텍스트]"/>
      <dgm:spPr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pPr latinLnBrk="1"/>
          <a:r>
            <a:rPr lang="en-US" altLang="ko-KR" dirty="0"/>
            <a:t>A </a:t>
          </a:r>
          <a:r>
            <a:rPr lang="ko-KR" altLang="en-US" dirty="0"/>
            <a:t>집단</a:t>
          </a:r>
          <a:r>
            <a:rPr lang="en-US" altLang="ko-KR" dirty="0"/>
            <a:t>(</a:t>
          </a:r>
          <a:r>
            <a:rPr lang="ko-KR" altLang="en-US" dirty="0"/>
            <a:t>표본 </a:t>
          </a:r>
          <a:r>
            <a:rPr lang="en-US" altLang="ko-KR" dirty="0"/>
            <a:t>25)</a:t>
          </a:r>
          <a:endParaRPr lang="ko-KR" altLang="en-US" dirty="0"/>
        </a:p>
      </dgm:t>
    </dgm:pt>
    <dgm:pt modelId="{AC307583-E609-49AF-BAB8-47C32A1168CA}" type="parTrans" cxnId="{01371DE7-DC40-4E79-8C98-B5B33809D552}">
      <dgm:prSet/>
      <dgm:spPr/>
      <dgm:t>
        <a:bodyPr/>
        <a:lstStyle/>
        <a:p>
          <a:pPr latinLnBrk="1"/>
          <a:endParaRPr lang="ko-KR" altLang="en-US"/>
        </a:p>
      </dgm:t>
    </dgm:pt>
    <dgm:pt modelId="{FCC17F0B-B0DF-4850-8179-E6D46E559458}" type="sibTrans" cxnId="{01371DE7-DC40-4E79-8C98-B5B33809D552}">
      <dgm:prSet/>
      <dgm:spPr/>
      <dgm:t>
        <a:bodyPr/>
        <a:lstStyle/>
        <a:p>
          <a:pPr latinLnBrk="1"/>
          <a:endParaRPr lang="ko-KR" altLang="en-US"/>
        </a:p>
      </dgm:t>
    </dgm:pt>
    <dgm:pt modelId="{AAC9D110-A556-4B9D-AA6E-9BCE01D0A224}">
      <dgm:prSet phldrT="[텍스트]" custT="1"/>
      <dgm:spPr>
        <a:blipFill>
          <a:blip xmlns:r="http://schemas.openxmlformats.org/officeDocument/2006/relationships" r:embed="rId1"/>
          <a:stretch>
            <a:fillRect b="-952"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0F753AEF-70E6-4F6F-920D-E9EED59EBE3A}" type="parTrans" cxnId="{3223F582-DF9F-430B-AE6F-EA1903A84F5A}">
      <dgm:prSet/>
      <dgm:spPr/>
      <dgm:t>
        <a:bodyPr/>
        <a:lstStyle/>
        <a:p>
          <a:pPr latinLnBrk="1"/>
          <a:endParaRPr lang="ko-KR" altLang="en-US"/>
        </a:p>
      </dgm:t>
    </dgm:pt>
    <dgm:pt modelId="{9C20243C-7DEC-4966-94F9-4EC6C03F7F72}" type="sibTrans" cxnId="{3223F582-DF9F-430B-AE6F-EA1903A84F5A}">
      <dgm:prSet/>
      <dgm:spPr/>
      <dgm:t>
        <a:bodyPr/>
        <a:lstStyle/>
        <a:p>
          <a:pPr latinLnBrk="1"/>
          <a:endParaRPr lang="ko-KR" altLang="en-US"/>
        </a:p>
      </dgm:t>
    </dgm:pt>
    <dgm:pt modelId="{81A1C01D-E883-4FB9-97AD-9716FD037313}">
      <dgm:prSet phldrT="[텍스트]"/>
      <dgm:spPr>
        <a:solidFill>
          <a:schemeClr val="accent6">
            <a:lumMod val="20000"/>
            <a:lumOff val="8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dirty="0">
              <a:solidFill>
                <a:schemeClr val="tx1"/>
              </a:solidFill>
            </a:rPr>
            <a:t>B</a:t>
          </a:r>
          <a:r>
            <a:rPr lang="ko-KR" altLang="en-US" dirty="0">
              <a:solidFill>
                <a:schemeClr val="tx1"/>
              </a:solidFill>
            </a:rPr>
            <a:t>집단</a:t>
          </a:r>
          <a:r>
            <a:rPr lang="en-US" altLang="ko-KR" dirty="0">
              <a:solidFill>
                <a:schemeClr val="tx1"/>
              </a:solidFill>
            </a:rPr>
            <a:t>(</a:t>
          </a:r>
          <a:r>
            <a:rPr lang="ko-KR" altLang="en-US" dirty="0">
              <a:solidFill>
                <a:schemeClr val="tx1"/>
              </a:solidFill>
            </a:rPr>
            <a:t>표본 </a:t>
          </a:r>
          <a:r>
            <a:rPr lang="en-US" altLang="ko-KR" dirty="0">
              <a:solidFill>
                <a:schemeClr val="tx1"/>
              </a:solidFill>
            </a:rPr>
            <a:t>25)</a:t>
          </a:r>
          <a:endParaRPr lang="ko-KR" altLang="en-US" dirty="0">
            <a:solidFill>
              <a:schemeClr val="tx1"/>
            </a:solidFill>
          </a:endParaRPr>
        </a:p>
      </dgm:t>
    </dgm:pt>
    <dgm:pt modelId="{7BCFAC43-F7AC-45CB-A7EB-5CD07A015AC2}" type="parTrans" cxnId="{E5CF70C7-FF04-4E39-BA68-7BFC2230417A}">
      <dgm:prSet/>
      <dgm:spPr/>
      <dgm:t>
        <a:bodyPr/>
        <a:lstStyle/>
        <a:p>
          <a:pPr latinLnBrk="1"/>
          <a:endParaRPr lang="ko-KR" altLang="en-US"/>
        </a:p>
      </dgm:t>
    </dgm:pt>
    <dgm:pt modelId="{707C9B54-E18F-455B-A23E-0EA69C2065A8}" type="sibTrans" cxnId="{E5CF70C7-FF04-4E39-BA68-7BFC2230417A}">
      <dgm:prSet/>
      <dgm:spPr/>
      <dgm:t>
        <a:bodyPr/>
        <a:lstStyle/>
        <a:p>
          <a:pPr latinLnBrk="1"/>
          <a:endParaRPr lang="ko-KR" altLang="en-US"/>
        </a:p>
      </dgm:t>
    </dgm:pt>
    <dgm:pt modelId="{08364BA0-AF55-4AF5-AA3E-5136E1B3A21D}">
      <dgm:prSet phldrT="[텍스트]" custT="1"/>
      <dgm:spPr/>
      <dgm:t>
        <a:bodyPr/>
        <a:lstStyle/>
        <a:p>
          <a:pPr latinLnBrk="1"/>
          <a:r>
            <a:rPr lang="ko-KR" altLang="en-US" sz="1000" dirty="0"/>
            <a:t>평균</a:t>
          </a:r>
          <a:r>
            <a:rPr lang="en-US" altLang="ko-KR" sz="1000" dirty="0"/>
            <a:t>(84)</a:t>
          </a:r>
          <a:endParaRPr lang="ko-KR" altLang="en-US" sz="1000" dirty="0"/>
        </a:p>
      </dgm:t>
    </dgm:pt>
    <dgm:pt modelId="{6C56FA28-5A0C-4BC9-ACA4-C660149708AE}" type="parTrans" cxnId="{A8ED00C4-DC40-4884-B02F-FDF73927C1F9}">
      <dgm:prSet/>
      <dgm:spPr/>
      <dgm:t>
        <a:bodyPr/>
        <a:lstStyle/>
        <a:p>
          <a:pPr latinLnBrk="1"/>
          <a:endParaRPr lang="ko-KR" altLang="en-US"/>
        </a:p>
      </dgm:t>
    </dgm:pt>
    <dgm:pt modelId="{A23BBF10-F4B8-43AB-90EC-4DBDD568AB8F}" type="sibTrans" cxnId="{A8ED00C4-DC40-4884-B02F-FDF73927C1F9}">
      <dgm:prSet/>
      <dgm:spPr/>
      <dgm:t>
        <a:bodyPr/>
        <a:lstStyle/>
        <a:p>
          <a:pPr latinLnBrk="1"/>
          <a:endParaRPr lang="ko-KR" altLang="en-US"/>
        </a:p>
      </dgm:t>
    </dgm:pt>
    <dgm:pt modelId="{8708FFC7-7D29-48DD-832F-7C1E21265948}">
      <dgm:prSet phldrT="[텍스트]" custT="1"/>
      <dgm:spPr/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7E7110A5-83F9-45E3-8E22-A0C89C38DFFB}" type="parTrans" cxnId="{F253E3D4-677E-4EFE-857C-632BB8E4BD20}">
      <dgm:prSet/>
      <dgm:spPr/>
      <dgm:t>
        <a:bodyPr/>
        <a:lstStyle/>
        <a:p>
          <a:pPr latinLnBrk="1"/>
          <a:endParaRPr lang="ko-KR" altLang="en-US"/>
        </a:p>
      </dgm:t>
    </dgm:pt>
    <dgm:pt modelId="{A1FCCA2B-8B53-495F-8FC8-534270DE627A}" type="sibTrans" cxnId="{F253E3D4-677E-4EFE-857C-632BB8E4BD20}">
      <dgm:prSet/>
      <dgm:spPr/>
      <dgm:t>
        <a:bodyPr/>
        <a:lstStyle/>
        <a:p>
          <a:pPr latinLnBrk="1"/>
          <a:endParaRPr lang="ko-KR" altLang="en-US"/>
        </a:p>
      </dgm:t>
    </dgm:pt>
    <dgm:pt modelId="{9DAF669D-D647-430C-893C-56FAC2CA4937}">
      <dgm:prSet phldrT="[텍스트]" custT="1"/>
      <dgm:spPr/>
      <dgm:t>
        <a:bodyPr/>
        <a:lstStyle/>
        <a:p>
          <a:pPr latinLnBrk="1"/>
          <a:r>
            <a:rPr lang="ko-KR" altLang="en-US" sz="1000" dirty="0"/>
            <a:t>분산</a:t>
          </a:r>
        </a:p>
      </dgm:t>
    </dgm:pt>
    <dgm:pt modelId="{7C8BAB35-C9DA-4F5D-8F91-0086998B68C6}" type="parTrans" cxnId="{2F432C6D-C882-499C-BFFA-7B3317632DDA}">
      <dgm:prSet/>
      <dgm:spPr/>
      <dgm:t>
        <a:bodyPr/>
        <a:lstStyle/>
        <a:p>
          <a:pPr latinLnBrk="1"/>
          <a:endParaRPr lang="ko-KR" altLang="en-US"/>
        </a:p>
      </dgm:t>
    </dgm:pt>
    <dgm:pt modelId="{7EEFDA7D-E67C-43D5-8DF0-3D098CDC89F8}" type="sibTrans" cxnId="{2F432C6D-C882-499C-BFFA-7B3317632DDA}">
      <dgm:prSet/>
      <dgm:spPr/>
      <dgm:t>
        <a:bodyPr/>
        <a:lstStyle/>
        <a:p>
          <a:pPr latinLnBrk="1"/>
          <a:endParaRPr lang="ko-KR" altLang="en-US"/>
        </a:p>
      </dgm:t>
    </dgm:pt>
    <dgm:pt modelId="{F3074A16-1507-4638-A6CF-CB6A3EDAA4D1}" type="pres">
      <dgm:prSet presAssocID="{1929CC70-8025-452E-979A-55AF1253D866}" presName="linearFlow" presStyleCnt="0">
        <dgm:presLayoutVars>
          <dgm:dir/>
          <dgm:animLvl val="lvl"/>
          <dgm:resizeHandles val="exact"/>
        </dgm:presLayoutVars>
      </dgm:prSet>
      <dgm:spPr/>
    </dgm:pt>
    <dgm:pt modelId="{14BFBAC4-9576-4534-A755-6135B6960C22}" type="pres">
      <dgm:prSet presAssocID="{8E99773F-F42F-493B-AC92-002E4193163E}" presName="composite" presStyleCnt="0"/>
      <dgm:spPr/>
    </dgm:pt>
    <dgm:pt modelId="{91EE5C66-EC3F-4E30-B63E-A7C41F3B5B48}" type="pres">
      <dgm:prSet presAssocID="{8E99773F-F42F-493B-AC92-002E4193163E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261F9B85-19A9-4786-AA4A-3B8C968DFA33}" type="pres">
      <dgm:prSet presAssocID="{8E99773F-F42F-493B-AC92-002E4193163E}" presName="parSh" presStyleLbl="node1" presStyleIdx="0" presStyleCnt="2"/>
      <dgm:spPr/>
    </dgm:pt>
    <dgm:pt modelId="{CF6F4BFA-E154-46E6-A74D-8FD9FA341F2D}" type="pres">
      <dgm:prSet presAssocID="{8E99773F-F42F-493B-AC92-002E4193163E}" presName="desTx" presStyleLbl="fgAcc1" presStyleIdx="0" presStyleCnt="2">
        <dgm:presLayoutVars>
          <dgm:bulletEnabled val="1"/>
        </dgm:presLayoutVars>
      </dgm:prSet>
      <dgm:spPr/>
    </dgm:pt>
    <dgm:pt modelId="{550BDA1D-8981-49F5-AAAF-DBD2F3D1BBC4}" type="pres">
      <dgm:prSet presAssocID="{FCC17F0B-B0DF-4850-8179-E6D46E559458}" presName="sibTrans" presStyleLbl="sibTrans2D1" presStyleIdx="0" presStyleCnt="1"/>
      <dgm:spPr/>
    </dgm:pt>
    <dgm:pt modelId="{1512B2AC-C4F3-41F4-8CD6-74122B727EAB}" type="pres">
      <dgm:prSet presAssocID="{FCC17F0B-B0DF-4850-8179-E6D46E559458}" presName="connTx" presStyleLbl="sibTrans2D1" presStyleIdx="0" presStyleCnt="1"/>
      <dgm:spPr/>
    </dgm:pt>
    <dgm:pt modelId="{56F6CF24-F9FE-4DA3-9F81-59AF621FF9F9}" type="pres">
      <dgm:prSet presAssocID="{81A1C01D-E883-4FB9-97AD-9716FD037313}" presName="composite" presStyleCnt="0"/>
      <dgm:spPr/>
    </dgm:pt>
    <dgm:pt modelId="{2D40E516-B69A-479F-A45E-819B68D2268F}" type="pres">
      <dgm:prSet presAssocID="{81A1C01D-E883-4FB9-97AD-9716FD037313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3DE7CD0-5D50-4D5B-A191-9A7A1DCCDB63}" type="pres">
      <dgm:prSet presAssocID="{81A1C01D-E883-4FB9-97AD-9716FD037313}" presName="parSh" presStyleLbl="node1" presStyleIdx="1" presStyleCnt="2"/>
      <dgm:spPr/>
    </dgm:pt>
    <dgm:pt modelId="{1B57ADC9-F73A-4212-8EA1-71267AF5898E}" type="pres">
      <dgm:prSet presAssocID="{81A1C01D-E883-4FB9-97AD-9716FD037313}" presName="desTx" presStyleLbl="fgAcc1" presStyleIdx="1" presStyleCnt="2">
        <dgm:presLayoutVars>
          <dgm:bulletEnabled val="1"/>
        </dgm:presLayoutVars>
      </dgm:prSet>
      <dgm:spPr/>
    </dgm:pt>
  </dgm:ptLst>
  <dgm:cxnLst>
    <dgm:cxn modelId="{239F6B10-B35F-4AFF-AA6A-6E3075FB0D96}" type="presOf" srcId="{81A1C01D-E883-4FB9-97AD-9716FD037313}" destId="{C3DE7CD0-5D50-4D5B-A191-9A7A1DCCDB63}" srcOrd="1" destOrd="0" presId="urn:microsoft.com/office/officeart/2005/8/layout/process3"/>
    <dgm:cxn modelId="{DF029B23-C0F6-4725-A4A3-30D119373AA0}" type="presOf" srcId="{FCC17F0B-B0DF-4850-8179-E6D46E559458}" destId="{550BDA1D-8981-49F5-AAAF-DBD2F3D1BBC4}" srcOrd="0" destOrd="0" presId="urn:microsoft.com/office/officeart/2005/8/layout/process3"/>
    <dgm:cxn modelId="{AE307764-E956-4BBE-B30A-6D59DDE7EF9D}" type="presOf" srcId="{8E99773F-F42F-493B-AC92-002E4193163E}" destId="{261F9B85-19A9-4786-AA4A-3B8C968DFA33}" srcOrd="1" destOrd="0" presId="urn:microsoft.com/office/officeart/2005/8/layout/process3"/>
    <dgm:cxn modelId="{E11C076D-7AA2-4266-870F-FC213AE47EB0}" type="presOf" srcId="{1929CC70-8025-452E-979A-55AF1253D866}" destId="{F3074A16-1507-4638-A6CF-CB6A3EDAA4D1}" srcOrd="0" destOrd="0" presId="urn:microsoft.com/office/officeart/2005/8/layout/process3"/>
    <dgm:cxn modelId="{2F432C6D-C882-499C-BFFA-7B3317632DDA}" srcId="{81A1C01D-E883-4FB9-97AD-9716FD037313}" destId="{9DAF669D-D647-430C-893C-56FAC2CA4937}" srcOrd="1" destOrd="0" parTransId="{7C8BAB35-C9DA-4F5D-8F91-0086998B68C6}" sibTransId="{7EEFDA7D-E67C-43D5-8DF0-3D098CDC89F8}"/>
    <dgm:cxn modelId="{DEC6905A-7EB9-49E0-ACEA-29516C83A603}" type="presOf" srcId="{FCC17F0B-B0DF-4850-8179-E6D46E559458}" destId="{1512B2AC-C4F3-41F4-8CD6-74122B727EAB}" srcOrd="1" destOrd="0" presId="urn:microsoft.com/office/officeart/2005/8/layout/process3"/>
    <dgm:cxn modelId="{AD4F977D-C441-46FB-A9ED-6B6EA9179C1D}" type="presOf" srcId="{08364BA0-AF55-4AF5-AA3E-5136E1B3A21D}" destId="{1B57ADC9-F73A-4212-8EA1-71267AF5898E}" srcOrd="0" destOrd="0" presId="urn:microsoft.com/office/officeart/2005/8/layout/process3"/>
    <dgm:cxn modelId="{3223F582-DF9F-430B-AE6F-EA1903A84F5A}" srcId="{8E99773F-F42F-493B-AC92-002E4193163E}" destId="{AAC9D110-A556-4B9D-AA6E-9BCE01D0A224}" srcOrd="0" destOrd="0" parTransId="{0F753AEF-70E6-4F6F-920D-E9EED59EBE3A}" sibTransId="{9C20243C-7DEC-4966-94F9-4EC6C03F7F72}"/>
    <dgm:cxn modelId="{10DC1B85-E5C1-46A5-B465-FC4ADEA3C31F}" type="presOf" srcId="{8708FFC7-7D29-48DD-832F-7C1E21265948}" destId="{CF6F4BFA-E154-46E6-A74D-8FD9FA341F2D}" srcOrd="0" destOrd="1" presId="urn:microsoft.com/office/officeart/2005/8/layout/process3"/>
    <dgm:cxn modelId="{AEC3E7B4-D4C7-46B4-A2C7-2B385F367F2F}" type="presOf" srcId="{AAC9D110-A556-4B9D-AA6E-9BCE01D0A224}" destId="{CF6F4BFA-E154-46E6-A74D-8FD9FA341F2D}" srcOrd="0" destOrd="0" presId="urn:microsoft.com/office/officeart/2005/8/layout/process3"/>
    <dgm:cxn modelId="{A8ED00C4-DC40-4884-B02F-FDF73927C1F9}" srcId="{81A1C01D-E883-4FB9-97AD-9716FD037313}" destId="{08364BA0-AF55-4AF5-AA3E-5136E1B3A21D}" srcOrd="0" destOrd="0" parTransId="{6C56FA28-5A0C-4BC9-ACA4-C660149708AE}" sibTransId="{A23BBF10-F4B8-43AB-90EC-4DBDD568AB8F}"/>
    <dgm:cxn modelId="{E5CF70C7-FF04-4E39-BA68-7BFC2230417A}" srcId="{1929CC70-8025-452E-979A-55AF1253D866}" destId="{81A1C01D-E883-4FB9-97AD-9716FD037313}" srcOrd="1" destOrd="0" parTransId="{7BCFAC43-F7AC-45CB-A7EB-5CD07A015AC2}" sibTransId="{707C9B54-E18F-455B-A23E-0EA69C2065A8}"/>
    <dgm:cxn modelId="{F253E3D4-677E-4EFE-857C-632BB8E4BD20}" srcId="{8E99773F-F42F-493B-AC92-002E4193163E}" destId="{8708FFC7-7D29-48DD-832F-7C1E21265948}" srcOrd="1" destOrd="0" parTransId="{7E7110A5-83F9-45E3-8E22-A0C89C38DFFB}" sibTransId="{A1FCCA2B-8B53-495F-8FC8-534270DE627A}"/>
    <dgm:cxn modelId="{465928DF-F978-46BE-88DD-146C97D20B69}" type="presOf" srcId="{9DAF669D-D647-430C-893C-56FAC2CA4937}" destId="{1B57ADC9-F73A-4212-8EA1-71267AF5898E}" srcOrd="0" destOrd="1" presId="urn:microsoft.com/office/officeart/2005/8/layout/process3"/>
    <dgm:cxn modelId="{0D4D19E7-1944-4D7E-A429-1D07B4B01C8C}" type="presOf" srcId="{8E99773F-F42F-493B-AC92-002E4193163E}" destId="{91EE5C66-EC3F-4E30-B63E-A7C41F3B5B48}" srcOrd="0" destOrd="0" presId="urn:microsoft.com/office/officeart/2005/8/layout/process3"/>
    <dgm:cxn modelId="{01371DE7-DC40-4E79-8C98-B5B33809D552}" srcId="{1929CC70-8025-452E-979A-55AF1253D866}" destId="{8E99773F-F42F-493B-AC92-002E4193163E}" srcOrd="0" destOrd="0" parTransId="{AC307583-E609-49AF-BAB8-47C32A1168CA}" sibTransId="{FCC17F0B-B0DF-4850-8179-E6D46E559458}"/>
    <dgm:cxn modelId="{43892AF1-72EC-4333-B381-CEF31A39A963}" type="presOf" srcId="{81A1C01D-E883-4FB9-97AD-9716FD037313}" destId="{2D40E516-B69A-479F-A45E-819B68D2268F}" srcOrd="0" destOrd="0" presId="urn:microsoft.com/office/officeart/2005/8/layout/process3"/>
    <dgm:cxn modelId="{D0BD3853-5532-46B8-84DF-D3981C6BEB33}" type="presParOf" srcId="{F3074A16-1507-4638-A6CF-CB6A3EDAA4D1}" destId="{14BFBAC4-9576-4534-A755-6135B6960C22}" srcOrd="0" destOrd="0" presId="urn:microsoft.com/office/officeart/2005/8/layout/process3"/>
    <dgm:cxn modelId="{220B44F6-86EB-402F-964A-5FD0E3ADCD80}" type="presParOf" srcId="{14BFBAC4-9576-4534-A755-6135B6960C22}" destId="{91EE5C66-EC3F-4E30-B63E-A7C41F3B5B48}" srcOrd="0" destOrd="0" presId="urn:microsoft.com/office/officeart/2005/8/layout/process3"/>
    <dgm:cxn modelId="{E243F0A4-CB1E-441B-A239-AA974934E2FA}" type="presParOf" srcId="{14BFBAC4-9576-4534-A755-6135B6960C22}" destId="{261F9B85-19A9-4786-AA4A-3B8C968DFA33}" srcOrd="1" destOrd="0" presId="urn:microsoft.com/office/officeart/2005/8/layout/process3"/>
    <dgm:cxn modelId="{4CF3B699-5352-46CD-B84D-C5F15118F9CB}" type="presParOf" srcId="{14BFBAC4-9576-4534-A755-6135B6960C22}" destId="{CF6F4BFA-E154-46E6-A74D-8FD9FA341F2D}" srcOrd="2" destOrd="0" presId="urn:microsoft.com/office/officeart/2005/8/layout/process3"/>
    <dgm:cxn modelId="{6692F1DC-82DC-446D-89C0-D1303E4D3016}" type="presParOf" srcId="{F3074A16-1507-4638-A6CF-CB6A3EDAA4D1}" destId="{550BDA1D-8981-49F5-AAAF-DBD2F3D1BBC4}" srcOrd="1" destOrd="0" presId="urn:microsoft.com/office/officeart/2005/8/layout/process3"/>
    <dgm:cxn modelId="{1BABDFE2-11ED-4131-9253-3B94FCB2324A}" type="presParOf" srcId="{550BDA1D-8981-49F5-AAAF-DBD2F3D1BBC4}" destId="{1512B2AC-C4F3-41F4-8CD6-74122B727EAB}" srcOrd="0" destOrd="0" presId="urn:microsoft.com/office/officeart/2005/8/layout/process3"/>
    <dgm:cxn modelId="{4AF4AB98-83F4-4240-8F48-1DBAFC911A04}" type="presParOf" srcId="{F3074A16-1507-4638-A6CF-CB6A3EDAA4D1}" destId="{56F6CF24-F9FE-4DA3-9F81-59AF621FF9F9}" srcOrd="2" destOrd="0" presId="urn:microsoft.com/office/officeart/2005/8/layout/process3"/>
    <dgm:cxn modelId="{E859C74B-F5A9-4AB1-9E24-E891295450D6}" type="presParOf" srcId="{56F6CF24-F9FE-4DA3-9F81-59AF621FF9F9}" destId="{2D40E516-B69A-479F-A45E-819B68D2268F}" srcOrd="0" destOrd="0" presId="urn:microsoft.com/office/officeart/2005/8/layout/process3"/>
    <dgm:cxn modelId="{2D78DD26-F85B-410C-81BA-4F05DBB35B2F}" type="presParOf" srcId="{56F6CF24-F9FE-4DA3-9F81-59AF621FF9F9}" destId="{C3DE7CD0-5D50-4D5B-A191-9A7A1DCCDB63}" srcOrd="1" destOrd="0" presId="urn:microsoft.com/office/officeart/2005/8/layout/process3"/>
    <dgm:cxn modelId="{4A3F5C7D-133C-44EB-BA7E-F2954EE918F3}" type="presParOf" srcId="{56F6CF24-F9FE-4DA3-9F81-59AF621FF9F9}" destId="{1B57ADC9-F73A-4212-8EA1-71267AF5898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E1B39-264D-4F41-B7EC-32289AF87214}">
      <dsp:nvSpPr>
        <dsp:cNvPr id="0" name=""/>
        <dsp:cNvSpPr/>
      </dsp:nvSpPr>
      <dsp:spPr>
        <a:xfrm rot="2584871">
          <a:off x="2113446" y="1158580"/>
          <a:ext cx="202021" cy="29091"/>
        </a:xfrm>
        <a:custGeom>
          <a:avLst/>
          <a:gdLst/>
          <a:ahLst/>
          <a:cxnLst/>
          <a:rect l="0" t="0" r="0" b="0"/>
          <a:pathLst>
            <a:path>
              <a:moveTo>
                <a:pt x="0" y="14545"/>
              </a:moveTo>
              <a:lnTo>
                <a:pt x="202021" y="145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58889-806F-4C25-8657-2FBC864B77C8}">
      <dsp:nvSpPr>
        <dsp:cNvPr id="0" name=""/>
        <dsp:cNvSpPr/>
      </dsp:nvSpPr>
      <dsp:spPr>
        <a:xfrm rot="21521905">
          <a:off x="2140621" y="803181"/>
          <a:ext cx="455937" cy="29091"/>
        </a:xfrm>
        <a:custGeom>
          <a:avLst/>
          <a:gdLst/>
          <a:ahLst/>
          <a:cxnLst/>
          <a:rect l="0" t="0" r="0" b="0"/>
          <a:pathLst>
            <a:path>
              <a:moveTo>
                <a:pt x="0" y="14545"/>
              </a:moveTo>
              <a:lnTo>
                <a:pt x="455937" y="145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30EEA-D1E5-4FF2-96F5-D634B664F64A}">
      <dsp:nvSpPr>
        <dsp:cNvPr id="0" name=""/>
        <dsp:cNvSpPr/>
      </dsp:nvSpPr>
      <dsp:spPr>
        <a:xfrm rot="18953617">
          <a:off x="2118499" y="475706"/>
          <a:ext cx="157335" cy="29091"/>
        </a:xfrm>
        <a:custGeom>
          <a:avLst/>
          <a:gdLst/>
          <a:ahLst/>
          <a:cxnLst/>
          <a:rect l="0" t="0" r="0" b="0"/>
          <a:pathLst>
            <a:path>
              <a:moveTo>
                <a:pt x="0" y="14545"/>
              </a:moveTo>
              <a:lnTo>
                <a:pt x="157335" y="145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17C91-D083-4AD6-9235-BED5874E1F41}">
      <dsp:nvSpPr>
        <dsp:cNvPr id="0" name=""/>
        <dsp:cNvSpPr/>
      </dsp:nvSpPr>
      <dsp:spPr>
        <a:xfrm>
          <a:off x="1427675" y="410162"/>
          <a:ext cx="838828" cy="8388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CD5C8-71F4-42F8-B93E-7783D95F16D8}">
      <dsp:nvSpPr>
        <dsp:cNvPr id="0" name=""/>
        <dsp:cNvSpPr/>
      </dsp:nvSpPr>
      <dsp:spPr>
        <a:xfrm>
          <a:off x="2062603" y="149"/>
          <a:ext cx="795932" cy="469582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solidFill>
                <a:schemeClr val="tx1"/>
              </a:solidFill>
            </a:rPr>
            <a:t>표본</a:t>
          </a:r>
          <a:endParaRPr lang="en-US" altLang="ko-KR" sz="1000" kern="1200" dirty="0">
            <a:solidFill>
              <a:schemeClr val="tx1"/>
            </a:solidFill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>
              <a:solidFill>
                <a:schemeClr val="tx1"/>
              </a:solidFill>
            </a:rPr>
            <a:t>X1</a:t>
          </a:r>
          <a:endParaRPr lang="ko-KR" altLang="en-US" sz="1000" kern="1200" dirty="0">
            <a:solidFill>
              <a:schemeClr val="tx1"/>
            </a:solidFill>
          </a:endParaRPr>
        </a:p>
      </dsp:txBody>
      <dsp:txXfrm>
        <a:off x="2179165" y="68918"/>
        <a:ext cx="562808" cy="332044"/>
      </dsp:txXfrm>
    </dsp:sp>
    <dsp:sp modelId="{A00A4CEA-AB8C-4E97-8F6E-FE1FD3E5E38F}">
      <dsp:nvSpPr>
        <dsp:cNvPr id="0" name=""/>
        <dsp:cNvSpPr/>
      </dsp:nvSpPr>
      <dsp:spPr>
        <a:xfrm>
          <a:off x="2497556" y="149"/>
          <a:ext cx="1193899" cy="469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800" kern="1200" dirty="0"/>
            <a:t>             표본평균</a:t>
          </a:r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800" kern="1200" dirty="0"/>
            <a:t>                 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ko-KR" altLang="ko-KR" sz="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altLang="ko-KR" sz="800" i="1" kern="1200">
                      <a:latin typeface="Cambria Math" panose="02040503050406030204" pitchFamily="18" charset="0"/>
                    </a:rPr>
                    <m:t>𝑋</m:t>
                  </m:r>
                </m:e>
              </m:acc>
            </m:oMath>
          </a14:m>
          <a:endParaRPr lang="ko-KR" altLang="en-US" sz="800" kern="1200" dirty="0"/>
        </a:p>
      </dsp:txBody>
      <dsp:txXfrm>
        <a:off x="2497556" y="149"/>
        <a:ext cx="1193899" cy="469582"/>
      </dsp:txXfrm>
    </dsp:sp>
    <dsp:sp modelId="{60C311CC-80D2-4E5F-9AEF-71382C8E0522}">
      <dsp:nvSpPr>
        <dsp:cNvPr id="0" name=""/>
        <dsp:cNvSpPr/>
      </dsp:nvSpPr>
      <dsp:spPr>
        <a:xfrm>
          <a:off x="2596242" y="617983"/>
          <a:ext cx="654536" cy="374271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</a:rPr>
            <a:t>표본</a:t>
          </a:r>
          <a:endParaRPr lang="en-US" altLang="ko-KR" sz="1000" b="1" kern="1200" dirty="0">
            <a:solidFill>
              <a:schemeClr val="tx1"/>
            </a:solidFill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tx1"/>
              </a:solidFill>
            </a:rPr>
            <a:t>X2</a:t>
          </a:r>
          <a:endParaRPr lang="ko-KR" altLang="en-US" sz="1000" b="1" kern="1200" dirty="0">
            <a:solidFill>
              <a:schemeClr val="tx1"/>
            </a:solidFill>
          </a:endParaRPr>
        </a:p>
      </dsp:txBody>
      <dsp:txXfrm>
        <a:off x="2692097" y="672794"/>
        <a:ext cx="462826" cy="264649"/>
      </dsp:txXfrm>
    </dsp:sp>
    <dsp:sp modelId="{BF661BE4-78D5-4DAC-98FB-48141F821C3A}">
      <dsp:nvSpPr>
        <dsp:cNvPr id="0" name=""/>
        <dsp:cNvSpPr/>
      </dsp:nvSpPr>
      <dsp:spPr>
        <a:xfrm>
          <a:off x="3066544" y="665639"/>
          <a:ext cx="981805" cy="374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800" kern="1200" dirty="0"/>
            <a:t>        </a:t>
          </a:r>
          <a:r>
            <a:rPr lang="ko-KR" altLang="en-US" sz="800" kern="1200" dirty="0"/>
            <a:t>표본평균</a:t>
          </a:r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800" kern="1200" dirty="0"/>
            <a:t>           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ko-KR" altLang="ko-KR" sz="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altLang="ko-KR" sz="800" i="1" kern="1200">
                      <a:latin typeface="Cambria Math" panose="02040503050406030204" pitchFamily="18" charset="0"/>
                    </a:rPr>
                    <m:t>𝑋</m:t>
                  </m:r>
                </m:e>
              </m:acc>
            </m:oMath>
          </a14:m>
          <a:endParaRPr lang="ko-KR" altLang="en-US" sz="800" kern="1200" dirty="0"/>
        </a:p>
      </dsp:txBody>
      <dsp:txXfrm>
        <a:off x="3066544" y="665639"/>
        <a:ext cx="981805" cy="374271"/>
      </dsp:txXfrm>
    </dsp:sp>
    <dsp:sp modelId="{4E146A2E-365B-4BDD-9E7D-7A812E38B90E}">
      <dsp:nvSpPr>
        <dsp:cNvPr id="0" name=""/>
        <dsp:cNvSpPr/>
      </dsp:nvSpPr>
      <dsp:spPr>
        <a:xfrm>
          <a:off x="2174505" y="1189421"/>
          <a:ext cx="616890" cy="46958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solidFill>
                <a:schemeClr val="tx1"/>
              </a:solidFill>
            </a:rPr>
            <a:t>표본</a:t>
          </a:r>
          <a:endParaRPr lang="en-US" altLang="ko-KR" sz="1000" b="1" kern="1200" dirty="0">
            <a:solidFill>
              <a:schemeClr val="tx1"/>
            </a:solidFill>
          </a:endParaRPr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tx1"/>
              </a:solidFill>
            </a:rPr>
            <a:t>X3</a:t>
          </a:r>
          <a:endParaRPr lang="ko-KR" altLang="en-US" sz="1000" b="1" kern="1200" dirty="0">
            <a:solidFill>
              <a:schemeClr val="tx1"/>
            </a:solidFill>
          </a:endParaRPr>
        </a:p>
      </dsp:txBody>
      <dsp:txXfrm>
        <a:off x="2264846" y="1258190"/>
        <a:ext cx="436208" cy="332044"/>
      </dsp:txXfrm>
    </dsp:sp>
    <dsp:sp modelId="{94CB521F-A98F-4DB2-A21C-190A9FC38940}">
      <dsp:nvSpPr>
        <dsp:cNvPr id="0" name=""/>
        <dsp:cNvSpPr/>
      </dsp:nvSpPr>
      <dsp:spPr>
        <a:xfrm>
          <a:off x="2654219" y="1189421"/>
          <a:ext cx="925335" cy="469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800" kern="1200" dirty="0"/>
            <a:t>     표본평균</a:t>
          </a:r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800" kern="1200" dirty="0"/>
            <a:t>     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ko-KR" altLang="ko-KR" sz="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altLang="ko-KR" sz="800" i="1" kern="1200">
                      <a:latin typeface="Cambria Math" panose="02040503050406030204" pitchFamily="18" charset="0"/>
                    </a:rPr>
                    <m:t>𝑋</m:t>
                  </m:r>
                </m:e>
              </m:acc>
            </m:oMath>
          </a14:m>
          <a:endParaRPr lang="ko-KR" altLang="en-US" sz="800" kern="1200" dirty="0"/>
        </a:p>
      </dsp:txBody>
      <dsp:txXfrm>
        <a:off x="2654219" y="1189421"/>
        <a:ext cx="925335" cy="4695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7D58D-5BD5-4B65-9D47-BAEC83C5C21C}">
      <dsp:nvSpPr>
        <dsp:cNvPr id="0" name=""/>
        <dsp:cNvSpPr/>
      </dsp:nvSpPr>
      <dsp:spPr>
        <a:xfrm>
          <a:off x="29313" y="1"/>
          <a:ext cx="1239266" cy="743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표본공간</a:t>
          </a:r>
        </a:p>
      </dsp:txBody>
      <dsp:txXfrm>
        <a:off x="51091" y="21779"/>
        <a:ext cx="1195710" cy="700003"/>
      </dsp:txXfrm>
    </dsp:sp>
    <dsp:sp modelId="{D539B536-71CC-4668-AEB3-FA19BCFC1BA6}">
      <dsp:nvSpPr>
        <dsp:cNvPr id="0" name=""/>
        <dsp:cNvSpPr/>
      </dsp:nvSpPr>
      <dsp:spPr>
        <a:xfrm rot="48779">
          <a:off x="1386201" y="230343"/>
          <a:ext cx="249411" cy="307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386205" y="291280"/>
        <a:ext cx="174588" cy="184402"/>
      </dsp:txXfrm>
    </dsp:sp>
    <dsp:sp modelId="{40957C6C-0725-489C-BE7F-BFC393A336AF}">
      <dsp:nvSpPr>
        <dsp:cNvPr id="0" name=""/>
        <dsp:cNvSpPr/>
      </dsp:nvSpPr>
      <dsp:spPr>
        <a:xfrm>
          <a:off x="1739118" y="24264"/>
          <a:ext cx="1239266" cy="743559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확률변수</a:t>
          </a:r>
        </a:p>
      </dsp:txBody>
      <dsp:txXfrm>
        <a:off x="1760896" y="46042"/>
        <a:ext cx="1195710" cy="700003"/>
      </dsp:txXfrm>
    </dsp:sp>
    <dsp:sp modelId="{85F10B45-8B98-4389-AC97-DAFA69D63440}">
      <dsp:nvSpPr>
        <dsp:cNvPr id="0" name=""/>
        <dsp:cNvSpPr/>
      </dsp:nvSpPr>
      <dsp:spPr>
        <a:xfrm>
          <a:off x="3102311" y="242374"/>
          <a:ext cx="262724" cy="307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3102311" y="303842"/>
        <a:ext cx="183907" cy="184402"/>
      </dsp:txXfrm>
    </dsp:sp>
    <dsp:sp modelId="{C74D6D7F-5313-4711-9563-665BD8948B3C}">
      <dsp:nvSpPr>
        <dsp:cNvPr id="0" name=""/>
        <dsp:cNvSpPr/>
      </dsp:nvSpPr>
      <dsp:spPr>
        <a:xfrm>
          <a:off x="3474091" y="24264"/>
          <a:ext cx="1239266" cy="743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확률분포</a:t>
          </a:r>
        </a:p>
      </dsp:txBody>
      <dsp:txXfrm>
        <a:off x="3495869" y="46042"/>
        <a:ext cx="1195710" cy="700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17AD-3BFF-467C-89F1-D4E6C00A4A29}">
      <dsp:nvSpPr>
        <dsp:cNvPr id="0" name=""/>
        <dsp:cNvSpPr/>
      </dsp:nvSpPr>
      <dsp:spPr>
        <a:xfrm>
          <a:off x="2012230" y="0"/>
          <a:ext cx="1541259" cy="73857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조사대상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(</a:t>
          </a:r>
          <a:r>
            <a:rPr lang="ko-KR" altLang="en-US" sz="1200" kern="1200" dirty="0"/>
            <a:t>명목변수</a:t>
          </a:r>
          <a:r>
            <a:rPr lang="en-US" altLang="ko-KR" sz="1200" kern="1200" dirty="0"/>
            <a:t>)</a:t>
          </a:r>
          <a:endParaRPr lang="ko-KR" altLang="en-US" sz="1200" kern="1200" dirty="0"/>
        </a:p>
      </dsp:txBody>
      <dsp:txXfrm>
        <a:off x="2397545" y="110786"/>
        <a:ext cx="897443" cy="517002"/>
      </dsp:txXfrm>
    </dsp:sp>
    <dsp:sp modelId="{120843E5-A604-4B29-AEF8-74EFF267A467}">
      <dsp:nvSpPr>
        <dsp:cNvPr id="0" name=""/>
        <dsp:cNvSpPr/>
      </dsp:nvSpPr>
      <dsp:spPr>
        <a:xfrm>
          <a:off x="927124" y="0"/>
          <a:ext cx="1056350" cy="7385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집단</a:t>
          </a:r>
        </a:p>
      </dsp:txBody>
      <dsp:txXfrm>
        <a:off x="1081823" y="108162"/>
        <a:ext cx="746952" cy="522249"/>
      </dsp:txXfrm>
    </dsp:sp>
    <dsp:sp modelId="{2393D18C-F296-4AD0-AD28-E20E1F284D60}">
      <dsp:nvSpPr>
        <dsp:cNvPr id="0" name=""/>
        <dsp:cNvSpPr/>
      </dsp:nvSpPr>
      <dsp:spPr>
        <a:xfrm>
          <a:off x="4406603" y="0"/>
          <a:ext cx="1005465" cy="73857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 err="1"/>
            <a:t>연속형변수</a:t>
          </a:r>
          <a:endParaRPr lang="ko-KR" altLang="en-US" sz="1100" kern="1200" dirty="0"/>
        </a:p>
      </dsp:txBody>
      <dsp:txXfrm>
        <a:off x="4657969" y="110786"/>
        <a:ext cx="495597" cy="517002"/>
      </dsp:txXfrm>
    </dsp:sp>
    <dsp:sp modelId="{6FB43B29-4845-4317-A01F-4178FD1A6909}">
      <dsp:nvSpPr>
        <dsp:cNvPr id="0" name=""/>
        <dsp:cNvSpPr/>
      </dsp:nvSpPr>
      <dsp:spPr>
        <a:xfrm>
          <a:off x="3971131" y="0"/>
          <a:ext cx="767288" cy="4224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통계량</a:t>
          </a:r>
        </a:p>
      </dsp:txBody>
      <dsp:txXfrm>
        <a:off x="4083498" y="61868"/>
        <a:ext cx="542554" cy="2987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17AD-3BFF-467C-89F1-D4E6C00A4A29}">
      <dsp:nvSpPr>
        <dsp:cNvPr id="0" name=""/>
        <dsp:cNvSpPr/>
      </dsp:nvSpPr>
      <dsp:spPr>
        <a:xfrm>
          <a:off x="2028942" y="0"/>
          <a:ext cx="1541259" cy="73857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조사대상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(</a:t>
          </a:r>
          <a:r>
            <a:rPr lang="ko-KR" altLang="en-US" sz="1200" kern="1200" dirty="0"/>
            <a:t>명목변수</a:t>
          </a:r>
          <a:r>
            <a:rPr lang="en-US" altLang="ko-KR" sz="1200" kern="1200" dirty="0"/>
            <a:t>)</a:t>
          </a:r>
          <a:endParaRPr lang="ko-KR" altLang="en-US" sz="1200" kern="1200" dirty="0"/>
        </a:p>
      </dsp:txBody>
      <dsp:txXfrm>
        <a:off x="2414257" y="110786"/>
        <a:ext cx="897443" cy="517002"/>
      </dsp:txXfrm>
    </dsp:sp>
    <dsp:sp modelId="{120843E5-A604-4B29-AEF8-74EFF267A467}">
      <dsp:nvSpPr>
        <dsp:cNvPr id="0" name=""/>
        <dsp:cNvSpPr/>
      </dsp:nvSpPr>
      <dsp:spPr>
        <a:xfrm>
          <a:off x="201359" y="0"/>
          <a:ext cx="1056350" cy="738573"/>
        </a:xfrm>
        <a:prstGeom prst="ellipse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tx1"/>
              </a:solidFill>
            </a:rPr>
            <a:t>X</a:t>
          </a:r>
          <a:r>
            <a:rPr lang="ko-KR" altLang="en-US" sz="1200" b="1" kern="1200" dirty="0">
              <a:solidFill>
                <a:schemeClr val="tx1"/>
              </a:solidFill>
            </a:rPr>
            <a:t>집단</a:t>
          </a:r>
        </a:p>
      </dsp:txBody>
      <dsp:txXfrm>
        <a:off x="356058" y="108162"/>
        <a:ext cx="746952" cy="522249"/>
      </dsp:txXfrm>
    </dsp:sp>
    <dsp:sp modelId="{2393D18C-F296-4AD0-AD28-E20E1F284D60}">
      <dsp:nvSpPr>
        <dsp:cNvPr id="0" name=""/>
        <dsp:cNvSpPr/>
      </dsp:nvSpPr>
      <dsp:spPr>
        <a:xfrm>
          <a:off x="4611930" y="0"/>
          <a:ext cx="1005465" cy="73857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 err="1"/>
            <a:t>연속형변수</a:t>
          </a:r>
          <a:endParaRPr lang="ko-KR" altLang="en-US" sz="1100" kern="1200" dirty="0"/>
        </a:p>
      </dsp:txBody>
      <dsp:txXfrm>
        <a:off x="4863297" y="110786"/>
        <a:ext cx="495597" cy="517002"/>
      </dsp:txXfrm>
    </dsp:sp>
    <dsp:sp modelId="{6FB43B29-4845-4317-A01F-4178FD1A6909}">
      <dsp:nvSpPr>
        <dsp:cNvPr id="0" name=""/>
        <dsp:cNvSpPr/>
      </dsp:nvSpPr>
      <dsp:spPr>
        <a:xfrm>
          <a:off x="3973443" y="0"/>
          <a:ext cx="758374" cy="422464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>
              <a:solidFill>
                <a:schemeClr val="tx1"/>
              </a:solidFill>
            </a:rPr>
            <a:t>Y</a:t>
          </a:r>
          <a:r>
            <a:rPr lang="ko-KR" altLang="en-US" sz="1100" kern="1200" dirty="0">
              <a:solidFill>
                <a:schemeClr val="tx1"/>
              </a:solidFill>
            </a:rPr>
            <a:t>통계량</a:t>
          </a:r>
        </a:p>
      </dsp:txBody>
      <dsp:txXfrm>
        <a:off x="4084504" y="61868"/>
        <a:ext cx="536252" cy="2987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17AD-3BFF-467C-89F1-D4E6C00A4A29}">
      <dsp:nvSpPr>
        <dsp:cNvPr id="0" name=""/>
        <dsp:cNvSpPr/>
      </dsp:nvSpPr>
      <dsp:spPr>
        <a:xfrm>
          <a:off x="2028942" y="0"/>
          <a:ext cx="1541259" cy="73857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조사대상</a:t>
          </a:r>
          <a:endParaRPr lang="en-US" altLang="ko-KR" sz="1200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(</a:t>
          </a:r>
          <a:r>
            <a:rPr lang="ko-KR" altLang="en-US" sz="1200" kern="1200" dirty="0"/>
            <a:t>명목변수</a:t>
          </a:r>
          <a:r>
            <a:rPr lang="en-US" altLang="ko-KR" sz="1200" kern="1200" dirty="0"/>
            <a:t>)</a:t>
          </a:r>
          <a:endParaRPr lang="ko-KR" altLang="en-US" sz="1200" kern="1200" dirty="0"/>
        </a:p>
      </dsp:txBody>
      <dsp:txXfrm>
        <a:off x="2414257" y="110786"/>
        <a:ext cx="897443" cy="517002"/>
      </dsp:txXfrm>
    </dsp:sp>
    <dsp:sp modelId="{120843E5-A604-4B29-AEF8-74EFF267A467}">
      <dsp:nvSpPr>
        <dsp:cNvPr id="0" name=""/>
        <dsp:cNvSpPr/>
      </dsp:nvSpPr>
      <dsp:spPr>
        <a:xfrm>
          <a:off x="201359" y="0"/>
          <a:ext cx="1056350" cy="738573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tx1"/>
              </a:solidFill>
            </a:rPr>
            <a:t>X</a:t>
          </a:r>
          <a:r>
            <a:rPr lang="ko-KR" altLang="en-US" sz="1200" b="1" kern="1200" dirty="0">
              <a:solidFill>
                <a:schemeClr val="tx1"/>
              </a:solidFill>
            </a:rPr>
            <a:t>집단</a:t>
          </a:r>
          <a:endParaRPr lang="en-US" altLang="ko-KR" sz="1200" b="1" kern="1200" dirty="0">
            <a:solidFill>
              <a:schemeClr val="tx1"/>
            </a:solidFill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 err="1">
              <a:solidFill>
                <a:schemeClr val="tx1"/>
              </a:solidFill>
            </a:rPr>
            <a:t>실험전</a:t>
          </a:r>
          <a:endParaRPr lang="ko-KR" altLang="en-US" sz="1200" b="1" kern="1200" dirty="0">
            <a:solidFill>
              <a:schemeClr val="tx1"/>
            </a:solidFill>
          </a:endParaRPr>
        </a:p>
      </dsp:txBody>
      <dsp:txXfrm>
        <a:off x="356058" y="108162"/>
        <a:ext cx="746952" cy="522249"/>
      </dsp:txXfrm>
    </dsp:sp>
    <dsp:sp modelId="{2393D18C-F296-4AD0-AD28-E20E1F284D60}">
      <dsp:nvSpPr>
        <dsp:cNvPr id="0" name=""/>
        <dsp:cNvSpPr/>
      </dsp:nvSpPr>
      <dsp:spPr>
        <a:xfrm>
          <a:off x="4611930" y="0"/>
          <a:ext cx="1005465" cy="73857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 err="1"/>
            <a:t>연속형변수</a:t>
          </a:r>
          <a:endParaRPr lang="ko-KR" altLang="en-US" sz="1100" kern="1200" dirty="0"/>
        </a:p>
      </dsp:txBody>
      <dsp:txXfrm>
        <a:off x="4863297" y="110786"/>
        <a:ext cx="495597" cy="517002"/>
      </dsp:txXfrm>
    </dsp:sp>
    <dsp:sp modelId="{6FB43B29-4845-4317-A01F-4178FD1A6909}">
      <dsp:nvSpPr>
        <dsp:cNvPr id="0" name=""/>
        <dsp:cNvSpPr/>
      </dsp:nvSpPr>
      <dsp:spPr>
        <a:xfrm>
          <a:off x="3973443" y="0"/>
          <a:ext cx="758374" cy="422464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solidFill>
                <a:schemeClr val="tx1"/>
              </a:solidFill>
            </a:rPr>
            <a:t>실험 후</a:t>
          </a:r>
        </a:p>
      </dsp:txBody>
      <dsp:txXfrm>
        <a:off x="4084504" y="61868"/>
        <a:ext cx="536252" cy="2987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F9B85-19A9-4786-AA4A-3B8C968DFA33}">
      <dsp:nvSpPr>
        <dsp:cNvPr id="0" name=""/>
        <dsp:cNvSpPr/>
      </dsp:nvSpPr>
      <dsp:spPr>
        <a:xfrm>
          <a:off x="1639" y="4740"/>
          <a:ext cx="1407638" cy="376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A </a:t>
          </a:r>
          <a:r>
            <a:rPr lang="ko-KR" altLang="en-US" sz="800" kern="1200" dirty="0"/>
            <a:t>집단</a:t>
          </a:r>
          <a:r>
            <a:rPr lang="en-US" altLang="ko-KR" sz="800" kern="1200" dirty="0"/>
            <a:t>(</a:t>
          </a:r>
          <a:r>
            <a:rPr lang="ko-KR" altLang="en-US" sz="800" kern="1200" dirty="0"/>
            <a:t>표본 </a:t>
          </a:r>
          <a:r>
            <a:rPr lang="en-US" altLang="ko-KR" sz="800" kern="1200" dirty="0"/>
            <a:t>25)</a:t>
          </a:r>
          <a:endParaRPr lang="ko-KR" altLang="en-US" sz="800" kern="1200" dirty="0"/>
        </a:p>
      </dsp:txBody>
      <dsp:txXfrm>
        <a:off x="1639" y="4740"/>
        <a:ext cx="1407638" cy="251190"/>
      </dsp:txXfrm>
    </dsp:sp>
    <dsp:sp modelId="{CF6F4BFA-E154-46E6-A74D-8FD9FA341F2D}">
      <dsp:nvSpPr>
        <dsp:cNvPr id="0" name=""/>
        <dsp:cNvSpPr/>
      </dsp:nvSpPr>
      <dsp:spPr>
        <a:xfrm>
          <a:off x="289951" y="255931"/>
          <a:ext cx="1407638" cy="619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평균 </a:t>
          </a:r>
          <a:r>
            <a:rPr lang="en-US" altLang="ko-KR" sz="1000" kern="1200" dirty="0"/>
            <a:t>(85)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분산 </a:t>
          </a:r>
          <a:r>
            <a:rPr lang="en-US" altLang="ko-KR" sz="1000" kern="1200" dirty="0"/>
            <a:t>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altLang="ko-KR" sz="1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ko-KR" sz="1000" b="0" i="1" kern="1200" smtClean="0">
                      <a:latin typeface="Cambria Math" panose="02040503050406030204" pitchFamily="18" charset="0"/>
                    </a:rPr>
                    <m:t>2</m:t>
                  </m:r>
                </m:e>
                <m:sup>
                  <m:r>
                    <a:rPr lang="en-US" altLang="ko-KR" sz="1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a:rPr lang="en-US" altLang="ko-KR" sz="10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ko-KR" altLang="en-US" sz="1000" kern="1200" dirty="0"/>
        </a:p>
      </dsp:txBody>
      <dsp:txXfrm>
        <a:off x="308087" y="274067"/>
        <a:ext cx="1371366" cy="582928"/>
      </dsp:txXfrm>
    </dsp:sp>
    <dsp:sp modelId="{550BDA1D-8981-49F5-AAAF-DBD2F3D1BBC4}">
      <dsp:nvSpPr>
        <dsp:cNvPr id="0" name=""/>
        <dsp:cNvSpPr/>
      </dsp:nvSpPr>
      <dsp:spPr>
        <a:xfrm>
          <a:off x="1622671" y="-44894"/>
          <a:ext cx="452393" cy="350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622671" y="25198"/>
        <a:ext cx="347255" cy="210277"/>
      </dsp:txXfrm>
    </dsp:sp>
    <dsp:sp modelId="{C3DE7CD0-5D50-4D5B-A191-9A7A1DCCDB63}">
      <dsp:nvSpPr>
        <dsp:cNvPr id="0" name=""/>
        <dsp:cNvSpPr/>
      </dsp:nvSpPr>
      <dsp:spPr>
        <a:xfrm>
          <a:off x="2262850" y="4740"/>
          <a:ext cx="1407638" cy="376786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>
              <a:solidFill>
                <a:schemeClr val="tx1"/>
              </a:solidFill>
            </a:rPr>
            <a:t>B</a:t>
          </a:r>
          <a:r>
            <a:rPr lang="ko-KR" altLang="en-US" sz="800" kern="1200" dirty="0">
              <a:solidFill>
                <a:schemeClr val="tx1"/>
              </a:solidFill>
            </a:rPr>
            <a:t>집단</a:t>
          </a:r>
          <a:r>
            <a:rPr lang="en-US" altLang="ko-KR" sz="800" kern="1200" dirty="0">
              <a:solidFill>
                <a:schemeClr val="tx1"/>
              </a:solidFill>
            </a:rPr>
            <a:t>(</a:t>
          </a:r>
          <a:r>
            <a:rPr lang="ko-KR" altLang="en-US" sz="800" kern="1200" dirty="0">
              <a:solidFill>
                <a:schemeClr val="tx1"/>
              </a:solidFill>
            </a:rPr>
            <a:t>표본 </a:t>
          </a:r>
          <a:r>
            <a:rPr lang="en-US" altLang="ko-KR" sz="800" kern="1200" dirty="0">
              <a:solidFill>
                <a:schemeClr val="tx1"/>
              </a:solidFill>
            </a:rPr>
            <a:t>25)</a:t>
          </a:r>
          <a:endParaRPr lang="ko-KR" altLang="en-US" sz="800" kern="1200" dirty="0">
            <a:solidFill>
              <a:schemeClr val="tx1"/>
            </a:solidFill>
          </a:endParaRPr>
        </a:p>
      </dsp:txBody>
      <dsp:txXfrm>
        <a:off x="2262850" y="4740"/>
        <a:ext cx="1407638" cy="251190"/>
      </dsp:txXfrm>
    </dsp:sp>
    <dsp:sp modelId="{1B57ADC9-F73A-4212-8EA1-71267AF5898E}">
      <dsp:nvSpPr>
        <dsp:cNvPr id="0" name=""/>
        <dsp:cNvSpPr/>
      </dsp:nvSpPr>
      <dsp:spPr>
        <a:xfrm>
          <a:off x="2551161" y="255931"/>
          <a:ext cx="1407638" cy="619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평균</a:t>
          </a:r>
          <a:r>
            <a:rPr lang="en-US" altLang="ko-KR" sz="1000" kern="1200" dirty="0"/>
            <a:t>(84)</a:t>
          </a:r>
          <a:endParaRPr lang="ko-KR" altLang="en-US" sz="1000" kern="1200" dirty="0"/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분산</a:t>
          </a:r>
        </a:p>
      </dsp:txBody>
      <dsp:txXfrm>
        <a:off x="2569297" y="274067"/>
        <a:ext cx="1371366" cy="582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60800" y="0"/>
            <a:ext cx="2952750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A47BA-7AA8-45B0-8776-5891A49C040E}" type="datetimeFigureOut">
              <a:rPr lang="ko-KR" altLang="en-US" smtClean="0"/>
              <a:pPr/>
              <a:t>2022-04-23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3482"/>
            <a:ext cx="295275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60800" y="9433482"/>
            <a:ext cx="295275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99BCA-9938-4650-9F68-CD19825694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3226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60335" y="0"/>
            <a:ext cx="2953226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F7E2B-0A36-4AB8-8B08-E9FD9D6B2D32}" type="datetimeFigureOut">
              <a:rPr lang="ko-KR" altLang="en-US" smtClean="0"/>
              <a:pPr/>
              <a:t>2022-04-23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5513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514" y="4717416"/>
            <a:ext cx="545211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53226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60335" y="9433106"/>
            <a:ext cx="2953226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94DF-C239-4064-A71B-4D12A7829C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F49F5-41DD-4E01-B8B7-4904F1CF56E4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D74C-866D-4D9A-B225-4E8272380DCD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ECB7E-6575-4548-9ACA-4130E66FDEF1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61F8-1979-4CF6-8DE5-A2DE3D749A27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">
            <a:extLst>
              <a:ext uri="{FF2B5EF4-FFF2-40B4-BE49-F238E27FC236}">
                <a16:creationId xmlns:a16="http://schemas.microsoft.com/office/drawing/2014/main" id="{A865C018-D4E4-4345-A28C-F6495726366C}"/>
              </a:ext>
            </a:extLst>
          </p:cNvPr>
          <p:cNvSpPr/>
          <p:nvPr userDrawn="1"/>
        </p:nvSpPr>
        <p:spPr>
          <a:xfrm>
            <a:off x="179390" y="260354"/>
            <a:ext cx="8785225" cy="6318249"/>
          </a:xfrm>
          <a:prstGeom prst="roundRect">
            <a:avLst>
              <a:gd name="adj" fmla="val 615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5EDC5A-2DC6-495A-9723-59348F435D19}"/>
              </a:ext>
            </a:extLst>
          </p:cNvPr>
          <p:cNvCxnSpPr/>
          <p:nvPr userDrawn="1"/>
        </p:nvCxnSpPr>
        <p:spPr>
          <a:xfrm>
            <a:off x="1404940" y="1183217"/>
            <a:ext cx="5038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214A7742-CCBE-4E41-99D2-22E6590E5454}"/>
              </a:ext>
            </a:extLst>
          </p:cNvPr>
          <p:cNvSpPr/>
          <p:nvPr userDrawn="1"/>
        </p:nvSpPr>
        <p:spPr>
          <a:xfrm rot="10800000" flipH="1">
            <a:off x="2844801" y="1183218"/>
            <a:ext cx="2159000" cy="179916"/>
          </a:xfrm>
          <a:prstGeom prst="triangl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548581" y="605969"/>
            <a:ext cx="4752528" cy="41751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75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6759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2910" y="1714488"/>
            <a:ext cx="7901014" cy="45259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96AE-E477-490F-8048-FB091E855A8B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8231-2200-48B9-9A08-D14717487E3C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BA341-0D1D-4917-A360-B2E214300B51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9921-7952-463B-931A-736A80D0C0BD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A850-A2C9-41CE-AEE0-329240B35FE5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D26F-BD9F-4E9F-A00A-84CBF59BD62C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4B98-ADED-41BA-A29F-86408CE04372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753F6-6DDF-4AEB-A42D-24B45A2AAC4E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00100" y="274638"/>
            <a:ext cx="7143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CBFB6-683D-4FF7-B2B9-4978948D97BF}" type="datetime1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7BB65-F969-4654-BF30-45C70C1BE11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B2%A0%ED%95%99%EC%9E%90" TargetMode="External"/><Relationship Id="rId3" Type="http://schemas.openxmlformats.org/officeDocument/2006/relationships/image" Target="../media/image150.png"/><Relationship Id="rId7" Type="http://schemas.openxmlformats.org/officeDocument/2006/relationships/hyperlink" Target="https://ko.wikipedia.org/wiki/%EC%9E%89%EA%B8%80%EB%9E%9C%EB%93%9C_%EC%99%95%EA%B5%AD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1704%EB%85%84" TargetMode="External"/><Relationship Id="rId5" Type="http://schemas.openxmlformats.org/officeDocument/2006/relationships/hyperlink" Target="https://ko.wikipedia.org/wiki/1632%EB%85%84" TargetMode="External"/><Relationship Id="rId10" Type="http://schemas.openxmlformats.org/officeDocument/2006/relationships/hyperlink" Target="https://mathshistory.st-andrews.ac.uk/Biographies/Galton/" TargetMode="External"/><Relationship Id="rId4" Type="http://schemas.openxmlformats.org/officeDocument/2006/relationships/image" Target="../media/image151.png"/><Relationship Id="rId9" Type="http://schemas.openxmlformats.org/officeDocument/2006/relationships/image" Target="../media/image15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B%9C%EB%A9%94%EC%98%B9_%EB%93%9C%EB%8B%88_%ED%91%B8%EC%95%84%EC%86%A1" TargetMode="Externa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D%B4%ED%95%AD_%EB%B6%84%ED%8F%AC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B2%A0%ED%95%99%EC%9E%90" TargetMode="External"/><Relationship Id="rId3" Type="http://schemas.openxmlformats.org/officeDocument/2006/relationships/image" Target="../media/image150.png"/><Relationship Id="rId7" Type="http://schemas.openxmlformats.org/officeDocument/2006/relationships/hyperlink" Target="https://ko.wikipedia.org/wiki/%EC%9E%89%EA%B8%80%EB%9E%9C%EB%93%9C_%EC%99%95%EA%B5%AD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1704%EB%85%84" TargetMode="External"/><Relationship Id="rId5" Type="http://schemas.openxmlformats.org/officeDocument/2006/relationships/hyperlink" Target="https://ko.wikipedia.org/wiki/1632%EB%85%84" TargetMode="External"/><Relationship Id="rId10" Type="http://schemas.openxmlformats.org/officeDocument/2006/relationships/hyperlink" Target="https://mathshistory.st-andrews.ac.uk/Biographies/Galton/" TargetMode="External"/><Relationship Id="rId4" Type="http://schemas.openxmlformats.org/officeDocument/2006/relationships/image" Target="../media/image151.png"/><Relationship Id="rId9" Type="http://schemas.openxmlformats.org/officeDocument/2006/relationships/image" Target="../media/image15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0.png"/><Relationship Id="rId4" Type="http://schemas.openxmlformats.org/officeDocument/2006/relationships/image" Target="../media/image145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3" Type="http://schemas.openxmlformats.org/officeDocument/2006/relationships/image" Target="../media/image1510.png"/><Relationship Id="rId7" Type="http://schemas.openxmlformats.org/officeDocument/2006/relationships/image" Target="../media/image1530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0.png"/><Relationship Id="rId5" Type="http://schemas.openxmlformats.org/officeDocument/2006/relationships/image" Target="../media/image1420.png"/><Relationship Id="rId10" Type="http://schemas.openxmlformats.org/officeDocument/2006/relationships/image" Target="../media/image1550.png"/><Relationship Id="rId4" Type="http://schemas.openxmlformats.org/officeDocument/2006/relationships/image" Target="../media/image100.png"/><Relationship Id="rId9" Type="http://schemas.openxmlformats.org/officeDocument/2006/relationships/image" Target="../media/image16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1.png"/><Relationship Id="rId2" Type="http://schemas.openxmlformats.org/officeDocument/2006/relationships/image" Target="../media/image15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3.png"/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0.png"/><Relationship Id="rId4" Type="http://schemas.openxmlformats.org/officeDocument/2006/relationships/image" Target="../media/image1600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7" Type="http://schemas.openxmlformats.org/officeDocument/2006/relationships/image" Target="../media/image184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0.png"/><Relationship Id="rId5" Type="http://schemas.openxmlformats.org/officeDocument/2006/relationships/image" Target="../media/image183.png"/><Relationship Id="rId4" Type="http://schemas.openxmlformats.org/officeDocument/2006/relationships/image" Target="../media/image18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1.png"/><Relationship Id="rId3" Type="http://schemas.openxmlformats.org/officeDocument/2006/relationships/hyperlink" Target="https://ko.m.wikipedia.org/wiki/%EA%B7%80%EB%AC%B4%EA%B0%80%EC%84%A4" TargetMode="External"/><Relationship Id="rId7" Type="http://schemas.openxmlformats.org/officeDocument/2006/relationships/hyperlink" Target="https://ko.m.wikipedia.org/wiki/%EC%9D%B4%EA%B1%B4_%ED%94%BC%EC%96%B4%EC%8A%A8" TargetMode="External"/><Relationship Id="rId2" Type="http://schemas.openxmlformats.org/officeDocument/2006/relationships/hyperlink" Target="https://ko.m.wikipedia.org/wiki/%EB%8C%80%EB%A6%BD%EA%B0%80%EC%84%A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m.wikipedia.org/wiki/%EC%98%88%EB%A5%B4%EC%A7%80_%EB%84%A4%EC%9D%B4%EB%A7%8C" TargetMode="External"/><Relationship Id="rId5" Type="http://schemas.openxmlformats.org/officeDocument/2006/relationships/hyperlink" Target="https://ko.m.wikipedia.org/wiki/%EC%9C%A0%EB%8B%88%EB%B2%84%EC%8B%9C%ED%8B%B0_%EC%B9%BC%EB%A6%AC%EC%A7%80_%EB%9F%B0%EB%8D%98" TargetMode="External"/><Relationship Id="rId4" Type="http://schemas.openxmlformats.org/officeDocument/2006/relationships/hyperlink" Target="https://ko.m.wikipedia.org/wiki/2%EC%A2%85_%EC%98%A4%EB%A5%98" TargetMode="Externa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2" Type="http://schemas.openxmlformats.org/officeDocument/2006/relationships/image" Target="../media/image19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1.png"/><Relationship Id="rId5" Type="http://schemas.openxmlformats.org/officeDocument/2006/relationships/image" Target="../media/image1940.png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.m.wikipedia.org/wiki/%EB%8C%80%EB%A6%BD%EA%B0%80%EC%84%A4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98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image" Target="../media/image19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22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0.png"/><Relationship Id="rId5" Type="http://schemas.openxmlformats.org/officeDocument/2006/relationships/image" Target="../media/image2050.png"/><Relationship Id="rId4" Type="http://schemas.openxmlformats.org/officeDocument/2006/relationships/image" Target="../media/image204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1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1.png"/><Relationship Id="rId4" Type="http://schemas.openxmlformats.org/officeDocument/2006/relationships/image" Target="../media/image212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0.png"/><Relationship Id="rId5" Type="http://schemas.openxmlformats.org/officeDocument/2006/relationships/image" Target="../media/image2150.png"/><Relationship Id="rId4" Type="http://schemas.openxmlformats.org/officeDocument/2006/relationships/image" Target="../media/image214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0.png"/><Relationship Id="rId4" Type="http://schemas.openxmlformats.org/officeDocument/2006/relationships/image" Target="../media/image2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0.png"/><Relationship Id="rId4" Type="http://schemas.openxmlformats.org/officeDocument/2006/relationships/image" Target="../media/image164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5" Type="http://schemas.openxmlformats.org/officeDocument/2006/relationships/image" Target="../media/image16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2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240.png"/><Relationship Id="rId4" Type="http://schemas.openxmlformats.org/officeDocument/2006/relationships/image" Target="../media/image19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26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13" Type="http://schemas.openxmlformats.org/officeDocument/2006/relationships/image" Target="../media/image199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9.xml"/><Relationship Id="rId12" Type="http://schemas.openxmlformats.org/officeDocument/2006/relationships/image" Target="../media/image23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openxmlformats.org/officeDocument/2006/relationships/image" Target="../media/image2280.png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0.xml"/><Relationship Id="rId14" Type="http://schemas.openxmlformats.org/officeDocument/2006/relationships/image" Target="../media/image232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0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0.png"/><Relationship Id="rId4" Type="http://schemas.openxmlformats.org/officeDocument/2006/relationships/image" Target="../media/image246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minitab.com/blog/adventures-in-statistics-2/understanding-hypothesis-tests-significance-levels-alpha-and-p-values-in-statistics" TargetMode="Externa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log.minitab.com/ko/adventures-in-statistics-2/what-is-the-f-test-of-overall-significance-in-regression-analysis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0.png"/><Relationship Id="rId2" Type="http://schemas.openxmlformats.org/officeDocument/2006/relationships/image" Target="../media/image2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07.png"/><Relationship Id="rId7" Type="http://schemas.openxmlformats.org/officeDocument/2006/relationships/image" Target="../media/image263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0.png"/><Relationship Id="rId2" Type="http://schemas.openxmlformats.org/officeDocument/2006/relationships/image" Target="../media/image2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0.png"/><Relationship Id="rId4" Type="http://schemas.openxmlformats.org/officeDocument/2006/relationships/image" Target="../media/image265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0.png"/><Relationship Id="rId5" Type="http://schemas.openxmlformats.org/officeDocument/2006/relationships/image" Target="../media/image211.png"/><Relationship Id="rId4" Type="http://schemas.openxmlformats.org/officeDocument/2006/relationships/image" Target="../media/image26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namu.wiki/w/%EC%A4%91%EC%95%99%EA%B0%9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810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3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A%A8%EC%A7%91%EB%8B%A8" TargetMode="External"/><Relationship Id="rId2" Type="http://schemas.openxmlformats.org/officeDocument/2006/relationships/hyperlink" Target="https://ko.wikipedia.org/wiki/%ED%91%9C%EC%A4%80%ED%8E%B8%EC%B0%A8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44.png"/><Relationship Id="rId2" Type="http://schemas.openxmlformats.org/officeDocument/2006/relationships/hyperlink" Target="https://ko.wikipedia.org/wiki/%EC%A1%B0%EA%B1%B4%EB%B6%80_%ED%99%95%EB%A5%A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tword.co.kr/test/view/view.php?m_temp1=1644&amp;id=589" TargetMode="External"/><Relationship Id="rId5" Type="http://schemas.openxmlformats.org/officeDocument/2006/relationships/hyperlink" Target="http://www.ktword.co.kr/test/view/view.php?m_temp1=3731&amp;id=1000" TargetMode="External"/><Relationship Id="rId4" Type="http://schemas.openxmlformats.org/officeDocument/2006/relationships/image" Target="../media/image43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2%AC%EC%A0%84_%ED%99%95%EB%A5%A0" TargetMode="External"/><Relationship Id="rId2" Type="http://schemas.openxmlformats.org/officeDocument/2006/relationships/hyperlink" Target="https://ko.wikipedia.org/wiki/%ED%99%95%EB%A5%A0_%EB%B3%80%EC%88%9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.wikipedia.org/wiki/%EC%82%AC%ED%9B%84_%ED%99%95%EB%A5%A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hyperlink" Target="https://ko.wikipedia.org/wiki/4%EC%9B%94_30%EC%9D%BC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ko.wikipedia.org/wiki/1777%EB%85%84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ko.wikipedia.org/wiki/%EB%8F%85%EC%9D%BC" TargetMode="External"/><Relationship Id="rId5" Type="http://schemas.openxmlformats.org/officeDocument/2006/relationships/hyperlink" Target="https://ko.wikipedia.org/wiki/2%EC%9B%94_23%EC%9D%BC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s://ko.wikipedia.org/wiki/1855%EB%85%84" TargetMode="External"/><Relationship Id="rId9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Number_theory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word.co.kr/test/view/view.php?m_temp1=1647&amp;id=589" TargetMode="External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tword.co.kr/test/view/view.php?m_temp1=1656&amp;id=850" TargetMode="External"/><Relationship Id="rId4" Type="http://schemas.openxmlformats.org/officeDocument/2006/relationships/hyperlink" Target="http://www.ktword.co.kr/test/view/view.php?m_temp1=1995&amp;id=1143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F%ED%85%8C%EC%8A%A4%ED%8A%B8" TargetMode="External"/><Relationship Id="rId7" Type="http://schemas.openxmlformats.org/officeDocument/2006/relationships/image" Target="../media/image139.png"/><Relationship Id="rId2" Type="http://schemas.openxmlformats.org/officeDocument/2006/relationships/hyperlink" Target="https://ko.wikipedia.org/wiki/%EC%97%B0%EC%86%8D_%ED%99%95%EB%A5%A0_%EB%B6%84%ED%8F%AC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hyperlink" Target="https://ko.wikipedia.org/wiki/%EB%B6%84%EC%82%B0%EB%B6%84%EC%84%9D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0.png"/><Relationship Id="rId5" Type="http://schemas.openxmlformats.org/officeDocument/2006/relationships/image" Target="../media/image1400.png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3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0%95%EA%B7%9C%EB%B6%84%ED%8F%AC" TargetMode="External"/><Relationship Id="rId2" Type="http://schemas.openxmlformats.org/officeDocument/2006/relationships/hyperlink" Target="https://ko.wikipedia.org/wiki/%EC%9D%B4%ED%95%AD%EB%B6%84%ED%8F%AC" TargetMode="Externa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ko.wikipedia.org/wiki/%EC%95%BC%EC%BD%94%ED%94%84_%EB%B2%A0%EB%A5%B4%EB%88%84%EC%9D%B4" TargetMode="Externa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0.png"/><Relationship Id="rId4" Type="http://schemas.openxmlformats.org/officeDocument/2006/relationships/image" Target="../media/image14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0.png"/><Relationship Id="rId4" Type="http://schemas.openxmlformats.org/officeDocument/2006/relationships/image" Target="../media/image15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8703B65-B417-4468-8B63-95A3FE647448}"/>
              </a:ext>
            </a:extLst>
          </p:cNvPr>
          <p:cNvSpPr/>
          <p:nvPr/>
        </p:nvSpPr>
        <p:spPr>
          <a:xfrm>
            <a:off x="539552" y="671436"/>
            <a:ext cx="4182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PBL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기반 </a:t>
            </a:r>
            <a:r>
              <a:rPr lang="ko-KR" altLang="en-US" sz="2000" dirty="0" err="1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금융빅데이터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+mn-ea"/>
                <a:cs typeface="Times New Roman" pitchFamily="18" charset="0"/>
              </a:rPr>
              <a:t> 분석가 과정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BAC3FB6-6703-4867-93BE-D9F95D505FD8}"/>
              </a:ext>
            </a:extLst>
          </p:cNvPr>
          <p:cNvSpPr txBox="1">
            <a:spLocks/>
          </p:cNvSpPr>
          <p:nvPr/>
        </p:nvSpPr>
        <p:spPr bwMode="auto">
          <a:xfrm>
            <a:off x="539552" y="1124744"/>
            <a:ext cx="8424936" cy="3024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0066"/>
                </a:solidFill>
                <a:latin typeface="휴먼엑스포" pitchFamily="18" charset="-127"/>
                <a:ea typeface="휴먼엑스포" pitchFamily="18" charset="-127"/>
              </a:defRPr>
            </a:lvl9pPr>
          </a:lstStyle>
          <a:p>
            <a:br>
              <a:rPr lang="en-US" altLang="ko-KR" sz="4000" kern="0" dirty="0">
                <a:latin typeface="+mn-ea"/>
                <a:ea typeface="+mn-ea"/>
                <a:cs typeface="Times New Roman" pitchFamily="18" charset="0"/>
              </a:rPr>
            </a:br>
            <a:r>
              <a:rPr lang="ko-KR" altLang="en-US" dirty="0">
                <a:latin typeface="+mn-ea"/>
                <a:ea typeface="+mn-ea"/>
              </a:rPr>
              <a:t>부실예측모형연구</a:t>
            </a:r>
            <a:r>
              <a:rPr lang="en-US" altLang="ko-KR" dirty="0">
                <a:latin typeface="+mn-ea"/>
                <a:ea typeface="+mn-ea"/>
              </a:rPr>
              <a:t>2</a:t>
            </a:r>
          </a:p>
          <a:p>
            <a:r>
              <a:rPr lang="en-US" altLang="ko-KR" sz="3100" kern="0" dirty="0">
                <a:latin typeface="+mn-ea"/>
                <a:ea typeface="+mn-ea"/>
              </a:rPr>
              <a:t>(</a:t>
            </a:r>
            <a:r>
              <a:rPr lang="ko-KR" altLang="en-US" sz="3100" kern="0" dirty="0">
                <a:latin typeface="+mn-ea"/>
                <a:ea typeface="+mn-ea"/>
              </a:rPr>
              <a:t>통계분석</a:t>
            </a:r>
            <a:r>
              <a:rPr lang="en-US" altLang="ko-KR" sz="3100" kern="0" dirty="0">
                <a:latin typeface="+mn-ea"/>
                <a:ea typeface="+mn-ea"/>
              </a:rPr>
              <a:t>.</a:t>
            </a:r>
            <a:r>
              <a:rPr lang="ko-KR" altLang="en-US" sz="3100" kern="0" dirty="0" err="1">
                <a:latin typeface="+mn-ea"/>
                <a:ea typeface="+mn-ea"/>
              </a:rPr>
              <a:t>금융머신러닝</a:t>
            </a:r>
            <a:r>
              <a:rPr lang="en-US" altLang="ko-KR" sz="3100" kern="0" dirty="0">
                <a:latin typeface="+mn-ea"/>
                <a:ea typeface="+mn-ea"/>
              </a:rPr>
              <a:t>)</a:t>
            </a:r>
            <a:br>
              <a:rPr lang="en-US" altLang="ko-KR" sz="3900" kern="0" dirty="0">
                <a:latin typeface="+mn-ea"/>
                <a:ea typeface="+mn-ea"/>
                <a:cs typeface="Times New Roman" pitchFamily="18" charset="0"/>
              </a:rPr>
            </a:br>
            <a:br>
              <a:rPr lang="ko-KR" altLang="en-US" kern="0" dirty="0">
                <a:latin typeface="+mn-ea"/>
                <a:ea typeface="+mn-ea"/>
              </a:rPr>
            </a:br>
            <a:br>
              <a:rPr lang="en-US" altLang="ko-KR" sz="2400" kern="0" dirty="0">
                <a:latin typeface="+mn-ea"/>
                <a:ea typeface="+mn-ea"/>
                <a:cs typeface="Times New Roman" pitchFamily="18" charset="0"/>
              </a:rPr>
            </a:br>
            <a:endParaRPr lang="ko-KR" altLang="en-US" sz="2400" kern="0" dirty="0">
              <a:latin typeface="+mn-ea"/>
              <a:ea typeface="+mn-ea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F844CBB-38CA-4DF7-8232-8D405D3C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083F2D-8533-417B-954F-272045C67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E0724-EEAA-4168-87BF-44D5C1036D04}"/>
              </a:ext>
            </a:extLst>
          </p:cNvPr>
          <p:cNvSpPr txBox="1"/>
          <p:nvPr/>
        </p:nvSpPr>
        <p:spPr>
          <a:xfrm>
            <a:off x="683568" y="4532927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통계입문 </a:t>
            </a:r>
            <a:r>
              <a:rPr lang="en-US" altLang="ko-KR" dirty="0"/>
              <a:t>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통계분석 </a:t>
            </a:r>
            <a:r>
              <a:rPr lang="en-US" altLang="ko-KR" dirty="0"/>
              <a:t>re (</a:t>
            </a:r>
            <a:r>
              <a:rPr lang="ko-KR" altLang="en-US" dirty="0"/>
              <a:t>부실모형분석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머신러닝</a:t>
            </a:r>
            <a:r>
              <a:rPr lang="en-US" altLang="ko-KR" dirty="0"/>
              <a:t>(</a:t>
            </a:r>
            <a:r>
              <a:rPr lang="ko-KR" altLang="en-US" dirty="0"/>
              <a:t>부실모형분석 위주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성과평가</a:t>
            </a:r>
            <a:r>
              <a:rPr lang="en-US" altLang="ko-KR" dirty="0"/>
              <a:t>(</a:t>
            </a:r>
            <a:r>
              <a:rPr lang="ko-KR" altLang="en-US" dirty="0"/>
              <a:t>검증방법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C2A5FF6-DE81-4046-95A5-A6180C88E254}"/>
              </a:ext>
            </a:extLst>
          </p:cNvPr>
          <p:cNvSpPr txBox="1"/>
          <p:nvPr/>
        </p:nvSpPr>
        <p:spPr>
          <a:xfrm>
            <a:off x="0" y="726233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algn="ctr">
              <a:spcBef>
                <a:spcPct val="0"/>
              </a:spcBef>
              <a:defRPr/>
            </a:pPr>
            <a:endParaRPr lang="ko-KR" altLang="en-US" sz="4400">
              <a:latin typeface="+mj-lt"/>
              <a:ea typeface="+mj-ea"/>
              <a:cs typeface="+mj-cs"/>
            </a:endParaRPr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D43A0692-2554-4FCB-9B4D-8C82732810D5}"/>
              </a:ext>
            </a:extLst>
          </p:cNvPr>
          <p:cNvSpPr txBox="1">
            <a:spLocks/>
          </p:cNvSpPr>
          <p:nvPr/>
        </p:nvSpPr>
        <p:spPr>
          <a:xfrm>
            <a:off x="345282" y="1916927"/>
            <a:ext cx="3888432" cy="457497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숫자들의 크기 차이가 계산되지 않는 척도</a:t>
            </a:r>
          </a:p>
          <a:p>
            <a:pPr marL="457200" lvl="1" indent="0">
              <a:buNone/>
            </a:pPr>
            <a:r>
              <a:rPr lang="ko-KR" altLang="en-US" sz="1000" dirty="0">
                <a:latin typeface="+mj-ea"/>
                <a:ea typeface="+mj-ea"/>
              </a:rPr>
              <a:t>수학적 연산 결과는 의미가 없기 때문에 연산의 개념을 적용할 수 없음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dirty="0">
                <a:highlight>
                  <a:srgbClr val="00FFFF"/>
                </a:highlight>
                <a:latin typeface="+mj-ea"/>
                <a:ea typeface="+mj-ea"/>
              </a:rPr>
              <a:t>명목척도</a:t>
            </a:r>
            <a:r>
              <a:rPr lang="en-US" altLang="ko-KR" sz="1000" dirty="0">
                <a:highlight>
                  <a:srgbClr val="00FFFF"/>
                </a:highlight>
                <a:latin typeface="+mj-ea"/>
                <a:ea typeface="+mj-ea"/>
              </a:rPr>
              <a:t>(Nominal Scale)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dirty="0">
                <a:latin typeface="+mj-ea"/>
                <a:ea typeface="+mj-ea"/>
              </a:rPr>
              <a:t>측정 대상이 어느 집단에 속하는지 분류할 때 사용</a:t>
            </a:r>
            <a:endParaRPr lang="en-US" altLang="ko-KR" sz="10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단순히 측정 대상의 특성을 분류하거나 확인하기 위한 목적으로 숫자를 부여 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사례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성별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남자</a:t>
            </a:r>
            <a:r>
              <a:rPr lang="en-US" altLang="ko-KR" sz="1000" dirty="0">
                <a:latin typeface="+mj-ea"/>
                <a:ea typeface="+mj-ea"/>
              </a:rPr>
              <a:t>=1, </a:t>
            </a:r>
            <a:r>
              <a:rPr lang="ko-KR" altLang="en-US" sz="1000" dirty="0">
                <a:latin typeface="+mj-ea"/>
                <a:ea typeface="+mj-ea"/>
              </a:rPr>
              <a:t>여자</a:t>
            </a:r>
            <a:r>
              <a:rPr lang="en-US" altLang="ko-KR" sz="1000" dirty="0">
                <a:latin typeface="+mj-ea"/>
                <a:ea typeface="+mj-ea"/>
              </a:rPr>
              <a:t>=2)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혈액형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출생지역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자동차 브랜드명</a:t>
            </a:r>
          </a:p>
          <a:p>
            <a:pPr marL="457200" lvl="1" indent="0">
              <a:buNone/>
            </a:pPr>
            <a:endParaRPr lang="en-US" altLang="ko-KR" sz="1000" dirty="0">
              <a:highlight>
                <a:srgbClr val="00FFFF"/>
              </a:highlight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sz="1000" dirty="0">
                <a:highlight>
                  <a:srgbClr val="00FFFF"/>
                </a:highlight>
                <a:latin typeface="+mj-ea"/>
                <a:ea typeface="+mj-ea"/>
              </a:rPr>
              <a:t>순서척도</a:t>
            </a:r>
            <a:r>
              <a:rPr lang="en-US" altLang="ko-KR" sz="1000" dirty="0">
                <a:highlight>
                  <a:srgbClr val="00FFFF"/>
                </a:highlight>
                <a:latin typeface="+mj-ea"/>
                <a:ea typeface="+mj-ea"/>
              </a:rPr>
              <a:t>/</a:t>
            </a:r>
            <a:r>
              <a:rPr lang="ko-KR" altLang="en-US" sz="1000" dirty="0">
                <a:highlight>
                  <a:srgbClr val="00FFFF"/>
                </a:highlight>
                <a:latin typeface="+mj-ea"/>
                <a:ea typeface="+mj-ea"/>
              </a:rPr>
              <a:t>서열척도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FFFF"/>
                </a:highlight>
                <a:latin typeface="+mj-ea"/>
                <a:ea typeface="+mj-ea"/>
              </a:rPr>
              <a:t>(Ordinal Scale)</a:t>
            </a:r>
          </a:p>
          <a:p>
            <a:pPr marL="457200" lvl="1" indent="0">
              <a:buNone/>
            </a:pPr>
            <a:r>
              <a:rPr lang="ko-KR" altLang="en-US" sz="1000" dirty="0">
                <a:latin typeface="+mj-ea"/>
                <a:ea typeface="+mj-ea"/>
              </a:rPr>
              <a:t>측정 대상의 서열관계를 관측하는 척도</a:t>
            </a:r>
            <a:endParaRPr lang="en-US" altLang="ko-KR" sz="1000" dirty="0">
              <a:latin typeface="+mj-ea"/>
              <a:ea typeface="+mj-ea"/>
            </a:endParaRPr>
          </a:p>
          <a:p>
            <a:pPr marL="457200" lvl="1" indent="0">
              <a:buNone/>
            </a:pP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대소 또는 높고 낮음 등의 순위만 제공할 뿐 양적인 비교는 할 수 없다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457200" lvl="1" indent="0">
              <a:buNone/>
            </a:pP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(</a:t>
            </a:r>
            <a:r>
              <a:rPr lang="ko-KR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사례</a:t>
            </a:r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만족도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상</a:t>
            </a:r>
            <a:r>
              <a:rPr lang="en-US" altLang="ko-KR" sz="1000" dirty="0">
                <a:latin typeface="+mj-ea"/>
                <a:ea typeface="+mj-ea"/>
              </a:rPr>
              <a:t>=1, </a:t>
            </a:r>
            <a:r>
              <a:rPr lang="ko-KR" altLang="en-US" sz="1000" dirty="0">
                <a:latin typeface="+mj-ea"/>
                <a:ea typeface="+mj-ea"/>
              </a:rPr>
              <a:t>중</a:t>
            </a:r>
            <a:r>
              <a:rPr lang="en-US" altLang="ko-KR" sz="1000" dirty="0">
                <a:latin typeface="+mj-ea"/>
                <a:ea typeface="+mj-ea"/>
              </a:rPr>
              <a:t>=2, </a:t>
            </a:r>
            <a:r>
              <a:rPr lang="ko-KR" altLang="en-US" sz="1000" dirty="0">
                <a:latin typeface="+mj-ea"/>
                <a:ea typeface="+mj-ea"/>
              </a:rPr>
              <a:t>하</a:t>
            </a:r>
            <a:r>
              <a:rPr lang="en-US" altLang="ko-KR" sz="1000" dirty="0">
                <a:latin typeface="+mj-ea"/>
                <a:ea typeface="+mj-ea"/>
              </a:rPr>
              <a:t>=3),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선호도</a:t>
            </a:r>
            <a:r>
              <a:rPr lang="en-US" altLang="ko-KR" sz="1000" dirty="0">
                <a:latin typeface="+mj-ea"/>
                <a:ea typeface="+mj-ea"/>
              </a:rPr>
              <a:t>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학년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신용등급</a:t>
            </a:r>
            <a:endParaRPr lang="en-US" altLang="ko-KR" sz="10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내신등급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7A807C-65B7-4472-90A8-21EB3AE8D2C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통계 자료 구분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9D571B-7C66-4EBE-9089-C4715DE9551B}"/>
              </a:ext>
            </a:extLst>
          </p:cNvPr>
          <p:cNvSpPr/>
          <p:nvPr/>
        </p:nvSpPr>
        <p:spPr>
          <a:xfrm>
            <a:off x="337960" y="1572007"/>
            <a:ext cx="356510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질적 척도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en-US" altLang="ko-KR" sz="1200" dirty="0" err="1">
                <a:highlight>
                  <a:srgbClr val="FFFF00"/>
                </a:highlight>
              </a:rPr>
              <a:t>qualitatiave</a:t>
            </a:r>
            <a:r>
              <a:rPr lang="en-US" altLang="ko-KR" sz="1200" dirty="0">
                <a:highlight>
                  <a:srgbClr val="FFFF00"/>
                </a:highlight>
              </a:rPr>
              <a:t>) /</a:t>
            </a:r>
            <a:r>
              <a:rPr lang="ko-KR" altLang="en-US" sz="1200" dirty="0"/>
              <a:t>범주형</a:t>
            </a:r>
            <a:r>
              <a:rPr lang="en-US" altLang="ko-KR" sz="1200" dirty="0"/>
              <a:t>(categorical) </a:t>
            </a:r>
            <a:r>
              <a:rPr lang="ko-KR" altLang="en-US" sz="1200" dirty="0"/>
              <a:t>자료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0F475C-1F79-41A0-912C-04A23DB8DA84}"/>
              </a:ext>
            </a:extLst>
          </p:cNvPr>
          <p:cNvSpPr/>
          <p:nvPr/>
        </p:nvSpPr>
        <p:spPr>
          <a:xfrm>
            <a:off x="4355976" y="1932164"/>
            <a:ext cx="4572000" cy="336239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100" dirty="0" err="1"/>
              <a:t>수치형자료</a:t>
            </a:r>
            <a:r>
              <a:rPr lang="en-US" altLang="ko-KR" sz="1100" dirty="0"/>
              <a:t>. </a:t>
            </a:r>
            <a:r>
              <a:rPr lang="ko-KR" altLang="en-US" sz="1100" dirty="0"/>
              <a:t>숫자들의 크기 차이를 계산할 수 있는 척도</a:t>
            </a:r>
          </a:p>
          <a:p>
            <a:pPr lvl="1">
              <a:lnSpc>
                <a:spcPct val="150000"/>
              </a:lnSpc>
            </a:pPr>
            <a:r>
              <a:rPr lang="ko-KR" altLang="en-US" sz="1100" dirty="0">
                <a:highlight>
                  <a:srgbClr val="00FFFF"/>
                </a:highlight>
              </a:rPr>
              <a:t>구간척도</a:t>
            </a:r>
            <a:r>
              <a:rPr lang="en-US" altLang="ko-KR" sz="1100" dirty="0">
                <a:highlight>
                  <a:srgbClr val="00FFFF"/>
                </a:highlight>
              </a:rPr>
              <a:t>/</a:t>
            </a:r>
            <a:r>
              <a:rPr lang="ko-KR" altLang="en-US" sz="1100" dirty="0" err="1">
                <a:highlight>
                  <a:srgbClr val="00FFFF"/>
                </a:highlight>
              </a:rPr>
              <a:t>등간척도</a:t>
            </a:r>
            <a:r>
              <a:rPr lang="en-US" altLang="ko-KR" sz="1100" dirty="0">
                <a:highlight>
                  <a:srgbClr val="00FFFF"/>
                </a:highlight>
              </a:rPr>
              <a:t>(interval scale)</a:t>
            </a:r>
            <a:endParaRPr lang="ko-KR" altLang="en-US" sz="1100" dirty="0">
              <a:highlight>
                <a:srgbClr val="00FFFF"/>
              </a:highlight>
            </a:endParaRPr>
          </a:p>
          <a:p>
            <a:pPr lvl="2">
              <a:lnSpc>
                <a:spcPct val="150000"/>
              </a:lnSpc>
            </a:pPr>
            <a:r>
              <a:rPr lang="ko-KR" altLang="en-US" sz="1100" dirty="0"/>
              <a:t>측정 대상이 갖고 있는 속성의 양을 측정하는 것으로 구간 사이의 간격이 의미가 있는 자료</a:t>
            </a:r>
            <a:endParaRPr lang="en-US" altLang="ko-KR" sz="1100" dirty="0"/>
          </a:p>
          <a:p>
            <a:pPr lvl="2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순위를 부여하되 순위 사이의 간격이 동일하여 양적인 비교가 가능</a:t>
            </a:r>
            <a:endParaRPr lang="ko-KR" altLang="en-US" sz="1100" dirty="0"/>
          </a:p>
          <a:p>
            <a:pPr lvl="2"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사례</a:t>
            </a:r>
            <a:r>
              <a:rPr lang="en-US" altLang="ko-KR" sz="1100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sz="1100" dirty="0"/>
              <a:t>온도</a:t>
            </a:r>
            <a:r>
              <a:rPr lang="en-US" altLang="ko-KR" sz="1100" dirty="0"/>
              <a:t>, </a:t>
            </a:r>
            <a:r>
              <a:rPr lang="ko-KR" altLang="en-US" sz="1100" dirty="0"/>
              <a:t>지수</a:t>
            </a:r>
          </a:p>
          <a:p>
            <a:pPr lvl="1">
              <a:lnSpc>
                <a:spcPct val="150000"/>
              </a:lnSpc>
            </a:pPr>
            <a:r>
              <a:rPr lang="ko-KR" altLang="en-US" sz="1100" dirty="0">
                <a:highlight>
                  <a:srgbClr val="00FFFF"/>
                </a:highlight>
              </a:rPr>
              <a:t>비율척도</a:t>
            </a:r>
          </a:p>
          <a:p>
            <a:pPr lvl="2">
              <a:lnSpc>
                <a:spcPct val="150000"/>
              </a:lnSpc>
            </a:pPr>
            <a:r>
              <a:rPr lang="ko-KR" altLang="en-US" sz="1100" dirty="0"/>
              <a:t>간격에 대한 비율이 의미를 가지는 자료</a:t>
            </a:r>
            <a:r>
              <a:rPr lang="en-US" altLang="ko-KR" sz="1100" dirty="0"/>
              <a:t>, </a:t>
            </a:r>
            <a:r>
              <a:rPr lang="ko-KR" altLang="en-US" sz="1100" dirty="0"/>
              <a:t>절대적 기준인 </a:t>
            </a:r>
            <a:r>
              <a:rPr lang="en-US" altLang="ko-KR" sz="1100" dirty="0"/>
              <a:t>0</a:t>
            </a:r>
            <a:r>
              <a:rPr lang="ko-KR" altLang="en-US" sz="1100" dirty="0"/>
              <a:t>이 존재하고 사칙연산이 가능하며 제일 많은 정보를 가지는 척도</a:t>
            </a:r>
          </a:p>
          <a:p>
            <a:pPr lvl="2"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사례</a:t>
            </a:r>
            <a:r>
              <a:rPr lang="en-US" altLang="ko-KR" sz="1100" dirty="0"/>
              <a:t>) </a:t>
            </a:r>
            <a:r>
              <a:rPr lang="ko-KR" altLang="en-US" sz="1100" dirty="0"/>
              <a:t>무게</a:t>
            </a:r>
            <a:r>
              <a:rPr lang="en-US" altLang="ko-KR" sz="1100" dirty="0"/>
              <a:t>, </a:t>
            </a:r>
            <a:r>
              <a:rPr lang="ko-KR" altLang="en-US" sz="1100" dirty="0"/>
              <a:t>나이</a:t>
            </a:r>
            <a:r>
              <a:rPr lang="en-US" altLang="ko-KR" sz="1100" dirty="0"/>
              <a:t>, </a:t>
            </a:r>
            <a:r>
              <a:rPr lang="ko-KR" altLang="en-US" sz="1100" dirty="0"/>
              <a:t>시간</a:t>
            </a:r>
            <a:r>
              <a:rPr lang="en-US" altLang="ko-KR" sz="1100" dirty="0"/>
              <a:t>, </a:t>
            </a:r>
            <a:r>
              <a:rPr lang="ko-KR" altLang="en-US" sz="1100" dirty="0"/>
              <a:t>거리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A9C0DC-A4E1-413D-B2BB-093751BA87EA}"/>
              </a:ext>
            </a:extLst>
          </p:cNvPr>
          <p:cNvSpPr/>
          <p:nvPr/>
        </p:nvSpPr>
        <p:spPr>
          <a:xfrm>
            <a:off x="4355976" y="1623050"/>
            <a:ext cx="309832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양적 척도</a:t>
            </a:r>
            <a:r>
              <a:rPr lang="en-US" altLang="ko-KR" sz="1200" dirty="0">
                <a:highlight>
                  <a:srgbClr val="FFFF00"/>
                </a:highlight>
              </a:rPr>
              <a:t>/ </a:t>
            </a:r>
            <a:r>
              <a:rPr lang="ko-KR" altLang="en-US" sz="1200" dirty="0">
                <a:highlight>
                  <a:srgbClr val="FFFF00"/>
                </a:highlight>
              </a:rPr>
              <a:t>수치형 </a:t>
            </a:r>
            <a:r>
              <a:rPr lang="en-US" altLang="ko-KR" sz="1200" dirty="0">
                <a:highlight>
                  <a:srgbClr val="FFFF00"/>
                </a:highlight>
              </a:rPr>
              <a:t>(numerical</a:t>
            </a:r>
            <a:r>
              <a:rPr lang="en-US" altLang="ko-KR" sz="1200" dirty="0"/>
              <a:t>)</a:t>
            </a:r>
            <a:r>
              <a:rPr lang="ko-KR" altLang="en-US" sz="1200" dirty="0"/>
              <a:t>자료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33EDBC-5285-4AC5-A62F-0E35D64A9D63}"/>
              </a:ext>
            </a:extLst>
          </p:cNvPr>
          <p:cNvSpPr/>
          <p:nvPr/>
        </p:nvSpPr>
        <p:spPr>
          <a:xfrm>
            <a:off x="1691680" y="1078984"/>
            <a:ext cx="465202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질적 척도</a:t>
            </a:r>
            <a:r>
              <a:rPr lang="en-US" altLang="ko-KR" sz="1200" dirty="0"/>
              <a:t>(</a:t>
            </a:r>
            <a:r>
              <a:rPr lang="en-US" altLang="ko-KR" sz="1200" dirty="0" err="1"/>
              <a:t>qualitatiave</a:t>
            </a:r>
            <a:r>
              <a:rPr lang="en-US" altLang="ko-KR" sz="1200" dirty="0"/>
              <a:t>) (</a:t>
            </a:r>
            <a:r>
              <a:rPr lang="ko-KR" altLang="en-US" sz="1200" dirty="0"/>
              <a:t>범주형</a:t>
            </a:r>
            <a:r>
              <a:rPr lang="en-US" altLang="ko-KR" sz="1200" dirty="0"/>
              <a:t>)    vs  </a:t>
            </a:r>
            <a:r>
              <a:rPr lang="ko-KR" altLang="en-US" sz="1200" dirty="0"/>
              <a:t>양적 자료</a:t>
            </a:r>
            <a:r>
              <a:rPr lang="en-US" altLang="ko-KR" sz="1200" dirty="0"/>
              <a:t>(</a:t>
            </a:r>
            <a:r>
              <a:rPr lang="ko-KR" altLang="en-US" sz="1200" dirty="0"/>
              <a:t>수치형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C3F40-FFF1-4277-8506-FA3DC45C9E6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233100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8A78807-ECA8-41DB-B7A1-3F6B2019FD9F}"/>
              </a:ext>
            </a:extLst>
          </p:cNvPr>
          <p:cNvSpPr txBox="1">
            <a:spLocks/>
          </p:cNvSpPr>
          <p:nvPr/>
        </p:nvSpPr>
        <p:spPr>
          <a:xfrm>
            <a:off x="3082885" y="245592"/>
            <a:ext cx="3348372" cy="309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/>
              <a:t>***</a:t>
            </a:r>
            <a:r>
              <a:rPr lang="ko-KR" altLang="en-US" sz="1800"/>
              <a:t>쉬어가기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F1FFD73-3C0B-4C61-8172-5106AF414ED0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AD978-BFFF-48DE-B9DB-950A2852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C9618-C642-4F10-B301-BDCE9A8E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100</a:t>
            </a:fld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DF6E254-09B9-49CF-A930-4D32E1F5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34" y="2651467"/>
            <a:ext cx="1376294" cy="125546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D5E343-6782-4FAD-A3CF-8CA45DD746DD}"/>
              </a:ext>
            </a:extLst>
          </p:cNvPr>
          <p:cNvSpPr/>
          <p:nvPr/>
        </p:nvSpPr>
        <p:spPr>
          <a:xfrm>
            <a:off x="2019170" y="3164853"/>
            <a:ext cx="2210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202122"/>
                </a:solidFill>
                <a:latin typeface="Arial" panose="020B0604020202020204" pitchFamily="34" charset="0"/>
              </a:rPr>
              <a:t>Francis Galton (1822~1911)</a:t>
            </a:r>
          </a:p>
          <a:p>
            <a:r>
              <a:rPr lang="ko-KR" altLang="en-US" sz="1000" i="1" dirty="0">
                <a:solidFill>
                  <a:srgbClr val="202122"/>
                </a:solidFill>
                <a:latin typeface="Arial" panose="020B0604020202020204" pitchFamily="34" charset="0"/>
              </a:rPr>
              <a:t>찰스</a:t>
            </a:r>
            <a:r>
              <a:rPr lang="en-US" altLang="ko-KR" sz="100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000" i="1" dirty="0">
                <a:solidFill>
                  <a:srgbClr val="202122"/>
                </a:solidFill>
                <a:latin typeface="Arial" panose="020B0604020202020204" pitchFamily="34" charset="0"/>
              </a:rPr>
              <a:t>다윈</a:t>
            </a:r>
            <a:endParaRPr lang="ko-KR" altLang="en-US" sz="1000" i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551BB-AA0B-4F9B-ACF8-E5285BB9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97" y="4140797"/>
            <a:ext cx="3147015" cy="1255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F8DC2D-FBA5-4178-BA49-126234533F79}"/>
              </a:ext>
            </a:extLst>
          </p:cNvPr>
          <p:cNvSpPr txBox="1"/>
          <p:nvPr/>
        </p:nvSpPr>
        <p:spPr>
          <a:xfrm>
            <a:off x="517817" y="5497211"/>
            <a:ext cx="4024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Karl Pearson (1857~1936)</a:t>
            </a:r>
          </a:p>
          <a:p>
            <a:r>
              <a:rPr lang="ko-KR" altLang="en-US" sz="1000" dirty="0"/>
              <a:t>현대 수리통계학의 창시자 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피어슨상관계수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카이제곱</a:t>
            </a:r>
            <a:r>
              <a:rPr lang="ko-KR" altLang="en-US" sz="1000" dirty="0"/>
              <a:t> 검정</a:t>
            </a:r>
            <a:endParaRPr lang="en-US" altLang="ko-KR" sz="1000" dirty="0"/>
          </a:p>
          <a:p>
            <a:r>
              <a:rPr lang="en-US" altLang="ko-KR" sz="1000" dirty="0"/>
              <a:t>The Grammar of Science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7C0A90-4C04-4DB6-BB5C-6DC908F2B20F}"/>
              </a:ext>
            </a:extLst>
          </p:cNvPr>
          <p:cNvSpPr txBox="1"/>
          <p:nvPr/>
        </p:nvSpPr>
        <p:spPr>
          <a:xfrm>
            <a:off x="3891656" y="4571451"/>
            <a:ext cx="2661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Sir Ronald Aylmer Fisher,  Fisher (1890~1962) </a:t>
            </a:r>
          </a:p>
          <a:p>
            <a:r>
              <a:rPr lang="ko-KR" altLang="en-US" sz="1000" dirty="0"/>
              <a:t>통계학 기초 정립</a:t>
            </a:r>
            <a:endParaRPr lang="en-US" altLang="ko-KR" sz="1000" dirty="0"/>
          </a:p>
          <a:p>
            <a:r>
              <a:rPr lang="en-US" altLang="ko-KR" sz="1000" dirty="0"/>
              <a:t>-F</a:t>
            </a:r>
            <a:r>
              <a:rPr lang="ko-KR" altLang="en-US" sz="1000" dirty="0"/>
              <a:t>분포</a:t>
            </a:r>
            <a:r>
              <a:rPr lang="en-US" altLang="ko-KR" sz="1000" dirty="0"/>
              <a:t>, ANOVA , </a:t>
            </a:r>
            <a:r>
              <a:rPr lang="ko-KR" altLang="en-US" sz="1000" dirty="0" err="1"/>
              <a:t>귀무가설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42DE7A-5CB8-402F-BE14-DD697B865D84}"/>
              </a:ext>
            </a:extLst>
          </p:cNvPr>
          <p:cNvSpPr/>
          <p:nvPr/>
        </p:nvSpPr>
        <p:spPr>
          <a:xfrm>
            <a:off x="1890662" y="1187296"/>
            <a:ext cx="67961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202122"/>
                </a:solidFill>
                <a:latin typeface="Arial" panose="020B0604020202020204" pitchFamily="34" charset="0"/>
              </a:rPr>
              <a:t>경험론</a:t>
            </a:r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(empiricism)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이란 철학에서 </a:t>
            </a:r>
            <a:r>
              <a:rPr lang="ko-KR" altLang="en-US" sz="1000" b="1" i="1" dirty="0">
                <a:latin typeface="Arial" panose="020B0604020202020204" pitchFamily="34" charset="0"/>
              </a:rPr>
              <a:t>감각의 경험을 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통해 얻은 </a:t>
            </a:r>
            <a:r>
              <a:rPr lang="ko-KR" altLang="en-US" sz="1000" dirty="0" err="1">
                <a:solidFill>
                  <a:srgbClr val="202122"/>
                </a:solidFill>
                <a:latin typeface="Arial" panose="020B0604020202020204" pitchFamily="34" charset="0"/>
              </a:rPr>
              <a:t>증거들로부터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 비롯된 지식을 강조하는 이론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621243-2785-4270-B6B3-3E81D337AF0E}"/>
              </a:ext>
            </a:extLst>
          </p:cNvPr>
          <p:cNvSpPr/>
          <p:nvPr/>
        </p:nvSpPr>
        <p:spPr>
          <a:xfrm>
            <a:off x="481590" y="221395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 dirty="0">
                <a:solidFill>
                  <a:srgbClr val="202122"/>
                </a:solidFill>
                <a:latin typeface="Arial" panose="020B0604020202020204" pitchFamily="34" charset="0"/>
              </a:rPr>
              <a:t>Francis Bacon, 1st Viscount of Saint Alban, 1561~1626)</a:t>
            </a:r>
            <a:endParaRPr lang="ko-KR" altLang="en-US" sz="1000" i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12A1EC-0DD1-451E-A360-EBBE6E3F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30" y="1044693"/>
            <a:ext cx="1282097" cy="10991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883467-456B-4022-A7B5-973311174609}"/>
              </a:ext>
            </a:extLst>
          </p:cNvPr>
          <p:cNvSpPr/>
          <p:nvPr/>
        </p:nvSpPr>
        <p:spPr>
          <a:xfrm>
            <a:off x="5724128" y="2020769"/>
            <a:ext cx="228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latin typeface="Arial" panose="020B0604020202020204" pitchFamily="34" charset="0"/>
              </a:rPr>
              <a:t>John Locke(</a:t>
            </a:r>
            <a:r>
              <a:rPr lang="en-US" altLang="ko-KR" sz="1000" i="1" dirty="0">
                <a:latin typeface="Arial" panose="020B0604020202020204" pitchFamily="34" charset="0"/>
                <a:hlinkClick r:id="rId5" tooltip="1632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1632~</a:t>
            </a:r>
            <a:r>
              <a:rPr lang="en-US" altLang="ko-KR" sz="1000" i="1" dirty="0">
                <a:latin typeface="Arial" panose="020B0604020202020204" pitchFamily="34" charset="0"/>
              </a:rPr>
              <a:t> </a:t>
            </a:r>
            <a:r>
              <a:rPr lang="en-US" altLang="ko-KR" sz="1000" i="1" dirty="0">
                <a:latin typeface="Arial" panose="020B0604020202020204" pitchFamily="34" charset="0"/>
                <a:hlinkClick r:id="rId6" tooltip="1704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1704)</a:t>
            </a:r>
            <a:endParaRPr lang="en-US" altLang="ko-KR" sz="1000" i="1" dirty="0">
              <a:latin typeface="Arial" panose="020B0604020202020204" pitchFamily="34" charset="0"/>
            </a:endParaRPr>
          </a:p>
          <a:p>
            <a:r>
              <a:rPr lang="ko-KR" altLang="en-US" sz="1000" i="1" dirty="0">
                <a:latin typeface="Arial" panose="020B0604020202020204" pitchFamily="34" charset="0"/>
              </a:rPr>
              <a:t> </a:t>
            </a:r>
            <a:r>
              <a:rPr lang="ko-KR" altLang="en-US" sz="1000" i="1" dirty="0">
                <a:latin typeface="Arial" panose="020B0604020202020204" pitchFamily="34" charset="0"/>
                <a:hlinkClick r:id="rId7" tooltip="잉글랜드 왕국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잉글랜드 왕국</a:t>
            </a:r>
            <a:r>
              <a:rPr lang="ko-KR" altLang="en-US" sz="1000" i="1" dirty="0">
                <a:latin typeface="Arial" panose="020B0604020202020204" pitchFamily="34" charset="0"/>
              </a:rPr>
              <a:t>의 </a:t>
            </a:r>
            <a:r>
              <a:rPr lang="ko-KR" altLang="en-US" sz="1000" i="1" dirty="0">
                <a:latin typeface="Arial" panose="020B0604020202020204" pitchFamily="34" charset="0"/>
                <a:hlinkClick r:id="rId8" tooltip="철학자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철학자</a:t>
            </a:r>
            <a:r>
              <a:rPr lang="en-US" altLang="ko-KR" sz="1000" i="1" dirty="0">
                <a:latin typeface="Arial" panose="020B0604020202020204" pitchFamily="34" charset="0"/>
              </a:rPr>
              <a:t>·</a:t>
            </a:r>
            <a:r>
              <a:rPr lang="ko-KR" altLang="en-US" sz="1000" i="1" dirty="0">
                <a:latin typeface="Arial" panose="020B0604020202020204" pitchFamily="34" charset="0"/>
              </a:rPr>
              <a:t>정치사상가</a:t>
            </a:r>
            <a:endParaRPr lang="ko-KR" altLang="en-US" sz="1000" i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DC2A5F-0DDF-4DC3-B2BD-612278331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834" y="1494185"/>
            <a:ext cx="1376294" cy="10991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D2F833-5F90-4C5C-B374-22D8E0CE2983}"/>
              </a:ext>
            </a:extLst>
          </p:cNvPr>
          <p:cNvSpPr/>
          <p:nvPr/>
        </p:nvSpPr>
        <p:spPr>
          <a:xfrm>
            <a:off x="2617287" y="5901732"/>
            <a:ext cx="53428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https://ko.wikipedia.org/wiki/%EC%B9%BC_%ED%94%BC%EC%96%B4%EC%8A%A8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791465-7C94-4B15-ACB3-7E9DC67CED0D}"/>
              </a:ext>
            </a:extLst>
          </p:cNvPr>
          <p:cNvSpPr/>
          <p:nvPr/>
        </p:nvSpPr>
        <p:spPr>
          <a:xfrm>
            <a:off x="3604796" y="29199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https://ko.wikipedia.org/wiki/%ED%94%84%EB%9E%9C%EC%8B%9C%EC%8A%A4_%EA%B3%A8%ED%84%B4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746662-009C-418D-A4D7-3373EAA7107D}"/>
              </a:ext>
            </a:extLst>
          </p:cNvPr>
          <p:cNvSpPr/>
          <p:nvPr/>
        </p:nvSpPr>
        <p:spPr>
          <a:xfrm>
            <a:off x="3939103" y="511348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https://ko.wikipedia.org/wiki/%EB%A1%9C%EB%84%90%EB%93%9C_%ED%94%BC%EC%85%94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D3C33A-A94A-47E0-B2D3-5ACC42E8FA42}"/>
              </a:ext>
            </a:extLst>
          </p:cNvPr>
          <p:cNvSpPr/>
          <p:nvPr/>
        </p:nvSpPr>
        <p:spPr>
          <a:xfrm>
            <a:off x="541785" y="605485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i="1" dirty="0">
                <a:solidFill>
                  <a:srgbClr val="1A1A1A"/>
                </a:solidFill>
                <a:latin typeface="Times New Roman" panose="02020603050405020304" pitchFamily="18" charset="0"/>
              </a:rPr>
              <a:t>Pearson then offered to have his staff at the </a:t>
            </a:r>
            <a:r>
              <a:rPr lang="en-US" altLang="ko-KR" sz="1200" i="1" dirty="0">
                <a:solidFill>
                  <a:srgbClr val="0000EE"/>
                </a:solidFill>
                <a:latin typeface="Times New Roman" panose="02020603050405020304" pitchFamily="18" charset="0"/>
                <a:hlinkClick r:id="rId10"/>
              </a:rPr>
              <a:t>Galton</a:t>
            </a:r>
            <a:r>
              <a:rPr lang="en-US" altLang="ko-KR" sz="1200" i="1" dirty="0">
                <a:solidFill>
                  <a:srgbClr val="1A1A1A"/>
                </a:solidFill>
                <a:latin typeface="Times New Roman" panose="02020603050405020304" pitchFamily="18" charset="0"/>
              </a:rPr>
              <a:t> Laboratories 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5023490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8A78807-ECA8-41DB-B7A1-3F6B2019FD9F}"/>
              </a:ext>
            </a:extLst>
          </p:cNvPr>
          <p:cNvSpPr txBox="1">
            <a:spLocks/>
          </p:cNvSpPr>
          <p:nvPr/>
        </p:nvSpPr>
        <p:spPr>
          <a:xfrm>
            <a:off x="3082885" y="245592"/>
            <a:ext cx="3348372" cy="309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/>
              <a:t>*</a:t>
            </a:r>
            <a:r>
              <a:rPr lang="ko-KR" altLang="en-US" sz="1800" dirty="0"/>
              <a:t>생각해보기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F1FFD73-3C0B-4C61-8172-5106AF414ED0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AD978-BFFF-48DE-B9DB-950A2852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C9618-C642-4F10-B301-BDCE9A8E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43F7F-4C0A-498C-AB44-C4EA5AF30227}"/>
              </a:ext>
            </a:extLst>
          </p:cNvPr>
          <p:cNvSpPr txBox="1"/>
          <p:nvPr/>
        </p:nvSpPr>
        <p:spPr>
          <a:xfrm>
            <a:off x="964741" y="1141289"/>
            <a:ext cx="2376264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통계학 가정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en-US" altLang="ko-KR" sz="1200" dirty="0"/>
              <a:t>Data</a:t>
            </a:r>
            <a:r>
              <a:rPr lang="ko-KR" altLang="en-US" sz="1200" dirty="0"/>
              <a:t>에 대한 가정</a:t>
            </a:r>
            <a:endParaRPr lang="en-US" altLang="ko-KR" sz="1200" dirty="0"/>
          </a:p>
          <a:p>
            <a:pPr marL="342900" indent="-342900">
              <a:buAutoNum type="arabicPeriod"/>
            </a:pPr>
            <a:r>
              <a:rPr lang="en-US" altLang="ko-KR" sz="1200" dirty="0"/>
              <a:t>Model</a:t>
            </a:r>
            <a:r>
              <a:rPr lang="ko-KR" altLang="en-US" sz="1200" dirty="0"/>
              <a:t>에 대한 가정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4338E-7023-4107-B8EA-478CF87303DC}"/>
              </a:ext>
            </a:extLst>
          </p:cNvPr>
          <p:cNvSpPr txBox="1"/>
          <p:nvPr/>
        </p:nvSpPr>
        <p:spPr>
          <a:xfrm>
            <a:off x="960651" y="2348880"/>
            <a:ext cx="3611349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과학의 통계학으로 필요 충분</a:t>
            </a:r>
            <a:endParaRPr lang="en-US" altLang="ko-KR" sz="1600" b="1" dirty="0"/>
          </a:p>
          <a:p>
            <a:r>
              <a:rPr lang="en-US" altLang="ko-KR" sz="1200" dirty="0"/>
              <a:t>1. </a:t>
            </a:r>
            <a:r>
              <a:rPr lang="ko-KR" altLang="en-US" sz="1200" dirty="0"/>
              <a:t>질 좋은 </a:t>
            </a:r>
            <a:r>
              <a:rPr lang="en-US" altLang="ko-KR" sz="1200" dirty="0"/>
              <a:t>Data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모델의</a:t>
            </a:r>
            <a:r>
              <a:rPr lang="en-US" altLang="ko-KR" sz="1200" dirty="0"/>
              <a:t> </a:t>
            </a:r>
            <a:r>
              <a:rPr lang="ko-KR" altLang="en-US" sz="1200" dirty="0"/>
              <a:t>적절성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자료 구조 이해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현실을 제대로 반영한 모형 사용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결론의 정확성 향상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통계학적 결론은 과학적 근거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6B842-2C23-4356-B112-F2455A3DD08C}"/>
              </a:ext>
            </a:extLst>
          </p:cNvPr>
          <p:cNvSpPr txBox="1"/>
          <p:nvPr/>
        </p:nvSpPr>
        <p:spPr>
          <a:xfrm>
            <a:off x="960651" y="4440872"/>
            <a:ext cx="6081601" cy="892552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공학으로써의</a:t>
            </a:r>
            <a:r>
              <a:rPr lang="ko-KR" altLang="en-US" sz="1600" b="1" dirty="0"/>
              <a:t> 통계학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인간중심</a:t>
            </a:r>
            <a:r>
              <a:rPr lang="en-US" altLang="ko-KR" sz="1600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/>
              <a:t>Machine learning (</a:t>
            </a:r>
            <a:r>
              <a:rPr lang="ko-KR" altLang="en-US" sz="1200" dirty="0"/>
              <a:t>기계중심</a:t>
            </a:r>
            <a:r>
              <a:rPr lang="en-US" altLang="ko-KR" sz="1200" dirty="0"/>
              <a:t>)</a:t>
            </a:r>
            <a:r>
              <a:rPr lang="ko-KR" altLang="en-US" sz="1200" dirty="0"/>
              <a:t>과의 경쟁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M.L </a:t>
            </a:r>
            <a:r>
              <a:rPr lang="ko-KR" altLang="en-US" sz="1200" dirty="0"/>
              <a:t>에서 </a:t>
            </a:r>
            <a:r>
              <a:rPr lang="en-US" altLang="ko-KR" sz="1200" dirty="0"/>
              <a:t>data</a:t>
            </a:r>
            <a:r>
              <a:rPr lang="ko-KR" altLang="en-US" sz="1200" dirty="0"/>
              <a:t>의 편견문제 </a:t>
            </a:r>
            <a:r>
              <a:rPr lang="en-US" altLang="ko-KR" sz="1200" dirty="0"/>
              <a:t>vs </a:t>
            </a:r>
            <a:r>
              <a:rPr lang="ko-KR" altLang="en-US" sz="1200" dirty="0"/>
              <a:t>통계학의 대표성</a:t>
            </a:r>
            <a:r>
              <a:rPr lang="en-US" altLang="ko-KR" sz="1200" dirty="0"/>
              <a:t>, </a:t>
            </a:r>
            <a:r>
              <a:rPr lang="ko-KR" altLang="en-US" sz="1200" dirty="0"/>
              <a:t>측정문제와 연관</a:t>
            </a: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en-US" altLang="ko-KR" sz="1200" dirty="0"/>
              <a:t>Data </a:t>
            </a:r>
            <a:r>
              <a:rPr lang="ko-KR" altLang="en-US" sz="1200" dirty="0"/>
              <a:t>편견을 </a:t>
            </a:r>
            <a:r>
              <a:rPr lang="ko-KR" altLang="en-US" sz="1200" dirty="0" err="1"/>
              <a:t>보정할때</a:t>
            </a:r>
            <a:r>
              <a:rPr lang="ko-KR" altLang="en-US" sz="1200" dirty="0"/>
              <a:t> 인간의 개입문제</a:t>
            </a:r>
            <a:r>
              <a:rPr lang="en-US" altLang="ko-KR" sz="1200" dirty="0"/>
              <a:t>(</a:t>
            </a:r>
            <a:r>
              <a:rPr lang="ko-KR" altLang="en-US" sz="1200" dirty="0"/>
              <a:t>통계학적 접근법 사용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704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DE5237-A377-48E3-A9A2-18C3E034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E673B-6507-4CCF-9D6F-EA2E48CA9D60}"/>
              </a:ext>
            </a:extLst>
          </p:cNvPr>
          <p:cNvSpPr/>
          <p:nvPr/>
        </p:nvSpPr>
        <p:spPr>
          <a:xfrm>
            <a:off x="311585" y="964930"/>
            <a:ext cx="3301911" cy="300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350" b="1" dirty="0"/>
              <a:t>3) </a:t>
            </a:r>
            <a:r>
              <a:rPr lang="ko-KR" altLang="en-US" sz="1350" b="1" dirty="0" err="1"/>
              <a:t>포아송</a:t>
            </a:r>
            <a:r>
              <a:rPr lang="ko-KR" altLang="en-US" sz="1350" b="1" dirty="0"/>
              <a:t> 분포 </a:t>
            </a:r>
            <a:r>
              <a:rPr lang="en-US" altLang="ko-KR" sz="1350" b="1" dirty="0"/>
              <a:t>( </a:t>
            </a:r>
            <a:r>
              <a:rPr lang="en-US" altLang="ko-KR" sz="1350" b="1" dirty="0" err="1"/>
              <a:t>poisson</a:t>
            </a:r>
            <a:r>
              <a:rPr lang="en-US" altLang="ko-KR" sz="1350" b="1" dirty="0"/>
              <a:t> distribution )</a:t>
            </a:r>
            <a:endParaRPr lang="en-US" altLang="ko-KR" sz="1350" b="1" dirty="0">
              <a:solidFill>
                <a:srgbClr val="000000"/>
              </a:solidFill>
              <a:latin typeface="AppleSDGothicNeo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F5120CC-7DA3-425C-925F-545957042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27" y="2090407"/>
            <a:ext cx="8453145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latinLnBrk="0"/>
            <a:r>
              <a:rPr lang="ko-KR" altLang="en-US" sz="1350" b="1" dirty="0">
                <a:solidFill>
                  <a:srgbClr val="FF0000"/>
                </a:solidFill>
              </a:rPr>
              <a:t>한쪽으로 치우치는 이항분포</a:t>
            </a:r>
            <a:endParaRPr lang="en-US" altLang="ko-KR" sz="135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AppleSDGothicNeo"/>
              </a:rPr>
              <a:t>특정한 사건이 발생할 가능성이 매우 드문 경우의 확률분포 </a:t>
            </a:r>
            <a:r>
              <a:rPr lang="en-US" altLang="ko-KR" sz="1000" dirty="0"/>
              <a:t>: </a:t>
            </a:r>
            <a:r>
              <a:rPr lang="ko-KR" altLang="en-US" sz="1000" dirty="0"/>
              <a:t>고정된 시간 또는 공간에서 사건이 발생하는 횟수가 일정할 때 사건 발생에 대한 확률 분포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어떤 시간이나 공간과 같은 관심의 단위 속에서 사건이 발생할 확률을 다루는 확률분포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AppleSDGothicNeo"/>
              </a:rPr>
              <a:t> 일정한 단위 시간</a:t>
            </a:r>
            <a:r>
              <a:rPr lang="en-US" altLang="ko-KR" sz="1000" dirty="0">
                <a:solidFill>
                  <a:srgbClr val="555555"/>
                </a:solidFill>
                <a:latin typeface="AppleSDGothicNeo"/>
              </a:rPr>
              <a:t>, </a:t>
            </a:r>
            <a:r>
              <a:rPr lang="ko-KR" altLang="en-US" sz="1000" dirty="0">
                <a:solidFill>
                  <a:srgbClr val="555555"/>
                </a:solidFill>
                <a:latin typeface="AppleSDGothicNeo"/>
              </a:rPr>
              <a:t>단위 공간에 어떤 사건이 랜덤 하게 발생하는 경우에 사용할 수 있는 이산형 확률분포</a:t>
            </a:r>
            <a:endParaRPr lang="en-US" altLang="ko-KR" sz="1000" dirty="0">
              <a:solidFill>
                <a:srgbClr val="555555"/>
              </a:solidFill>
              <a:latin typeface="AppleSDGothicNe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일정 기간 동안에 확률이 낮은 특정 사건이 일어날 확률을 나타내기 위해 활용하는 것이 </a:t>
            </a:r>
            <a:r>
              <a:rPr lang="ko-KR" altLang="en-US" sz="1000" dirty="0" err="1"/>
              <a:t>포아송</a:t>
            </a:r>
            <a:r>
              <a:rPr lang="ko-KR" altLang="en-US" sz="1000" dirty="0"/>
              <a:t> 분포</a:t>
            </a:r>
            <a:endParaRPr lang="en-US" altLang="ko-KR" sz="1000" dirty="0">
              <a:solidFill>
                <a:srgbClr val="555555"/>
              </a:solidFill>
              <a:latin typeface="AppleSDGothicNe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highlight>
                  <a:srgbClr val="FFFF00"/>
                </a:highlight>
              </a:rPr>
              <a:t>포아송분포는</a:t>
            </a:r>
            <a:r>
              <a:rPr lang="ko-KR" altLang="en-US" sz="1000" dirty="0">
                <a:highlight>
                  <a:srgbClr val="FFFF00"/>
                </a:highlight>
              </a:rPr>
              <a:t> 베르누이 시행을 무한대로 시행한 경우로 나타내며</a:t>
            </a:r>
            <a:r>
              <a:rPr lang="en-US" altLang="ko-KR" sz="1000" dirty="0">
                <a:highlight>
                  <a:srgbClr val="FFFF00"/>
                </a:highlight>
              </a:rPr>
              <a:t>, </a:t>
            </a:r>
            <a:r>
              <a:rPr lang="ko-KR" altLang="en-US" sz="1000" dirty="0">
                <a:highlight>
                  <a:srgbClr val="FFFF00"/>
                </a:highlight>
              </a:rPr>
              <a:t>아래와 같이 정의</a:t>
            </a:r>
            <a:endParaRPr lang="ko-KR" altLang="ko-KR" sz="1000" dirty="0">
              <a:highlight>
                <a:srgbClr val="FFFF00"/>
              </a:highlight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21925F0-5673-4EC4-AC8E-3D8C91C6AAB3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771A7F-F561-4D87-A85B-CDAF750B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10D96C-82E2-40A8-8618-DD46FB8C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6" y="3402724"/>
            <a:ext cx="3042175" cy="6398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447248AB-DD4D-4B3C-A37C-EBC49781E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05" y="4260043"/>
            <a:ext cx="7421568" cy="19102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Avenir"/>
              </a:rPr>
              <a:t>포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Avenir"/>
              </a:rPr>
              <a:t>아송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Avenir"/>
              </a:rPr>
              <a:t> 분포를 적용하기 위해서는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Avenir"/>
              </a:rPr>
              <a:t>세 가지의 가정을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Avenir"/>
              </a:rPr>
              <a:t>만족해야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Avenir"/>
              </a:rPr>
              <a:t>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Avenir"/>
              </a:rPr>
              <a:t>한다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" panose="020B0604020202020204" pitchFamily="34" charset="0"/>
                <a:ea typeface="Avenir"/>
              </a:rPr>
              <a:t>.</a:t>
            </a:r>
          </a:p>
          <a:p>
            <a:pPr marL="228600" indent="-228600" latinLnBrk="0">
              <a:lnSpc>
                <a:spcPct val="150000"/>
              </a:lnSpc>
              <a:buAutoNum type="arabicParenR"/>
            </a:pPr>
            <a:r>
              <a:rPr lang="ko-KR" altLang="en-US" sz="1000" dirty="0"/>
              <a:t>사건의 평균 발생횟수는 구간의 길이에만 영향을 받는다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latinLnBrk="0">
              <a:lnSpc>
                <a:spcPct val="150000"/>
              </a:lnSpc>
            </a:pPr>
            <a:r>
              <a:rPr lang="en-US" altLang="ko-KR" sz="1000" dirty="0"/>
              <a:t>   </a:t>
            </a: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단위 구간의 크기 대비 사건의 평균 발생 횟수의 비율은 일정하다</a:t>
            </a:r>
            <a:r>
              <a:rPr lang="en-US" altLang="ko-KR" sz="1000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같은 사건이 거의 동시에 일어날 확률은 거의 </a:t>
            </a:r>
            <a:r>
              <a:rPr lang="en-US" altLang="ko-KR" sz="1000" dirty="0"/>
              <a:t>0</a:t>
            </a:r>
            <a:r>
              <a:rPr lang="ko-KR" altLang="en-US" sz="1000" dirty="0"/>
              <a:t>에 가깝다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en-US" altLang="ko-KR" sz="1000" dirty="0"/>
              <a:t>3) </a:t>
            </a:r>
            <a:r>
              <a:rPr lang="ko-KR" altLang="en-US" sz="1000" dirty="0"/>
              <a:t>한 구간에서 발생한 사건은 다른 구간에서 발생한 사건에 영향을 주지 않는다</a:t>
            </a:r>
            <a:r>
              <a:rPr lang="en-US" altLang="ko-KR" sz="1000" dirty="0"/>
              <a:t>.(</a:t>
            </a:r>
            <a:r>
              <a:rPr lang="ko-KR" altLang="en-US" sz="1000" dirty="0"/>
              <a:t>서로 독립</a:t>
            </a:r>
            <a:r>
              <a:rPr lang="en-US" altLang="ko-KR" sz="1000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latinLnBrk="0">
              <a:lnSpc>
                <a:spcPct val="150000"/>
              </a:lnSpc>
            </a:pPr>
            <a:r>
              <a:rPr lang="ko-KR" altLang="en-US" sz="1000" dirty="0"/>
              <a:t>세가지 성질을 만족하면서 일어나면 이 사건은 </a:t>
            </a:r>
            <a:r>
              <a:rPr lang="ko-KR" altLang="en-US" sz="1000" b="1" dirty="0" err="1"/>
              <a:t>포아송</a:t>
            </a:r>
            <a:r>
              <a:rPr lang="ko-KR" altLang="en-US" sz="1000" b="1" dirty="0"/>
              <a:t> 확률과정</a:t>
            </a:r>
            <a:r>
              <a:rPr lang="ko-KR" altLang="en-US" sz="1000" dirty="0"/>
              <a:t> 을 </a:t>
            </a:r>
            <a:r>
              <a:rPr lang="ko-KR" altLang="en-US" sz="1000" dirty="0" err="1"/>
              <a:t>따른다고</a:t>
            </a:r>
            <a:r>
              <a:rPr lang="ko-KR" altLang="en-US" sz="1000" dirty="0"/>
              <a:t> 말하며</a:t>
            </a:r>
            <a:r>
              <a:rPr lang="en-US" altLang="ko-KR" sz="1000" dirty="0"/>
              <a:t> </a:t>
            </a:r>
          </a:p>
          <a:p>
            <a:pPr lvl="0" latinLnBrk="0">
              <a:lnSpc>
                <a:spcPct val="150000"/>
              </a:lnSpc>
            </a:pPr>
            <a:r>
              <a:rPr lang="ko-KR" altLang="en-US" sz="1000" dirty="0" err="1"/>
              <a:t>포아송</a:t>
            </a:r>
            <a:r>
              <a:rPr lang="ko-KR" altLang="en-US" sz="1000" dirty="0"/>
              <a:t> 확률과정을 따르는 사건이 단위 구간에서 발생하는 횟수는 </a:t>
            </a:r>
            <a:r>
              <a:rPr lang="ko-KR" altLang="en-US" sz="1000" dirty="0" err="1"/>
              <a:t>포아송</a:t>
            </a:r>
            <a:r>
              <a:rPr lang="ko-KR" altLang="en-US" sz="1000" dirty="0"/>
              <a:t> 분포를 따르게 된다</a:t>
            </a:r>
            <a:r>
              <a:rPr lang="en-US" altLang="ko-KR" sz="1000" dirty="0"/>
              <a:t>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910BE7-AA5D-421E-BCE9-DB5771038074}"/>
              </a:ext>
            </a:extLst>
          </p:cNvPr>
          <p:cNvSpPr/>
          <p:nvPr/>
        </p:nvSpPr>
        <p:spPr>
          <a:xfrm>
            <a:off x="345426" y="1341837"/>
            <a:ext cx="845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19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세기에 </a:t>
            </a:r>
            <a:r>
              <a:rPr lang="ko-KR" altLang="en-US" sz="1000" dirty="0" err="1">
                <a:latin typeface="Arial" panose="020B0604020202020204" pitchFamily="34" charset="0"/>
                <a:hlinkClick r:id="rId3" tooltip="시메옹 드니 푸아송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시메옹</a:t>
            </a:r>
            <a:r>
              <a:rPr lang="ko-KR" altLang="en-US" sz="1000" dirty="0">
                <a:latin typeface="Arial" panose="020B0604020202020204" pitchFamily="34" charset="0"/>
                <a:hlinkClick r:id="rId3" tooltip="시메옹 드니 푸아송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드니 </a:t>
            </a:r>
            <a:r>
              <a:rPr lang="ko-KR" altLang="en-US" sz="1000" dirty="0" err="1">
                <a:latin typeface="Arial" panose="020B0604020202020204" pitchFamily="34" charset="0"/>
                <a:hlinkClick r:id="rId3" tooltip="시메옹 드니 푸아송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푸아송</a:t>
            </a:r>
            <a:r>
              <a:rPr lang="ko-KR" altLang="en-US" sz="1000" dirty="0" err="1">
                <a:latin typeface="Arial" panose="020B0604020202020204" pitchFamily="34" charset="0"/>
              </a:rPr>
              <a:t>이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1838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년 저서 </a:t>
            </a:r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《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민사 사건과 형사 사건 재판에서의 확률에 관한 연구 및 일반적인 확률 계산 법칙에 대한 서문</a:t>
            </a:r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에서 최초로 사용</a:t>
            </a:r>
            <a:endParaRPr lang="ko-KR" altLang="en-US" sz="10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A07D806-119F-4E5E-B0E8-3DF1153A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531" y="284439"/>
            <a:ext cx="3422358" cy="324036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ko-KR" altLang="en-US" sz="1500" dirty="0"/>
              <a:t>이산확률분포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포아송분포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8867CD-02B0-42D0-9D6C-BA22C09F735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이산확률분포</a:t>
            </a:r>
          </a:p>
        </p:txBody>
      </p:sp>
    </p:spTree>
    <p:extLst>
      <p:ext uri="{BB962C8B-B14F-4D97-AF65-F5344CB8AC3E}">
        <p14:creationId xmlns:p14="http://schemas.microsoft.com/office/powerpoint/2010/main" val="32977871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DE5237-A377-48E3-A9A2-18C3E034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0E673B-6507-4CCF-9D6F-EA2E48CA9D60}"/>
              </a:ext>
            </a:extLst>
          </p:cNvPr>
          <p:cNvSpPr/>
          <p:nvPr/>
        </p:nvSpPr>
        <p:spPr>
          <a:xfrm>
            <a:off x="311585" y="964930"/>
            <a:ext cx="3301911" cy="300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350" b="1" dirty="0"/>
              <a:t>3) </a:t>
            </a:r>
            <a:r>
              <a:rPr lang="ko-KR" altLang="en-US" sz="1350" b="1" dirty="0" err="1"/>
              <a:t>포아송</a:t>
            </a:r>
            <a:r>
              <a:rPr lang="ko-KR" altLang="en-US" sz="1350" b="1" dirty="0"/>
              <a:t> 분포 </a:t>
            </a:r>
            <a:r>
              <a:rPr lang="en-US" altLang="ko-KR" sz="1350" b="1" dirty="0"/>
              <a:t>( </a:t>
            </a:r>
            <a:r>
              <a:rPr lang="en-US" altLang="ko-KR" sz="1350" b="1" dirty="0" err="1"/>
              <a:t>poisson</a:t>
            </a:r>
            <a:r>
              <a:rPr lang="en-US" altLang="ko-KR" sz="1350" b="1" dirty="0"/>
              <a:t> distribution )</a:t>
            </a:r>
            <a:endParaRPr lang="en-US" altLang="ko-KR" sz="1350" b="1" dirty="0">
              <a:solidFill>
                <a:srgbClr val="000000"/>
              </a:solidFill>
              <a:latin typeface="AppleSDGothicNeo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87A0DE-4249-480E-8887-C6A4DD26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8" y="2352482"/>
            <a:ext cx="4383785" cy="232620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69F8097-EECF-49C2-9678-9272CB0B2FAB}"/>
              </a:ext>
            </a:extLst>
          </p:cNvPr>
          <p:cNvSpPr/>
          <p:nvPr/>
        </p:nvSpPr>
        <p:spPr>
          <a:xfrm>
            <a:off x="469485" y="4825022"/>
            <a:ext cx="6288021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3333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예시</a:t>
            </a:r>
            <a:r>
              <a:rPr lang="en-US" altLang="ko-KR" sz="1200" b="1" dirty="0">
                <a:solidFill>
                  <a:srgbClr val="3333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)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/>
              <a:t>. ‘A</a:t>
            </a:r>
            <a:r>
              <a:rPr lang="ko-KR" altLang="en-US" sz="1000" dirty="0"/>
              <a:t> 마을</a:t>
            </a:r>
            <a:r>
              <a:rPr lang="en-US" altLang="ko-KR" sz="1000" dirty="0"/>
              <a:t>' </a:t>
            </a:r>
            <a:r>
              <a:rPr lang="ko-KR" altLang="en-US" sz="1000" dirty="0"/>
              <a:t>에서 일어나는 범죄의 수가 몇 건 이상일 확률</a:t>
            </a:r>
            <a:r>
              <a:rPr lang="en-US" altLang="ko-KR" sz="1000" dirty="0"/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/>
              <a:t>어떤 콜센터가 </a:t>
            </a:r>
            <a:r>
              <a:rPr lang="en-US" altLang="ko-KR" sz="1000" dirty="0"/>
              <a:t>'</a:t>
            </a:r>
            <a:r>
              <a:rPr lang="ko-KR" altLang="en-US" sz="1000" dirty="0"/>
              <a:t>하루 종일</a:t>
            </a:r>
            <a:r>
              <a:rPr lang="en-US" altLang="ko-KR" sz="1000" dirty="0"/>
              <a:t>' </a:t>
            </a:r>
            <a:r>
              <a:rPr lang="ko-KR" altLang="en-US" sz="1000" dirty="0"/>
              <a:t>잘못 걸린 전화를 몇 건 이상 받을 확률</a:t>
            </a:r>
            <a:endParaRPr lang="en-US" altLang="ko-KR" sz="1000" b="1" dirty="0">
              <a:solidFill>
                <a:srgbClr val="333333"/>
              </a:solidFill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b="1" dirty="0">
                <a:solidFill>
                  <a:srgbClr val="333333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생산된 제품에서 불량품 개수</a:t>
            </a:r>
            <a:endParaRPr lang="en-US" altLang="ko-KR" sz="10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171450" indent="-171450" fontAlgn="base">
              <a:buFont typeface="Wingdings" panose="05000000000000000000" pitchFamily="2" charset="2"/>
              <a:buChar char="§"/>
            </a:pPr>
            <a:r>
              <a:rPr lang="ko-KR" altLang="en-US" sz="1000" dirty="0"/>
              <a:t>∙</a:t>
            </a:r>
            <a:r>
              <a:rPr lang="en-US" altLang="ko-KR" sz="1000" dirty="0"/>
              <a:t>10:00~11:00 </a:t>
            </a:r>
            <a:r>
              <a:rPr lang="ko-KR" altLang="en-US" sz="1000" dirty="0"/>
              <a:t>시간에 은행창구에 도착한 고객의 수</a:t>
            </a:r>
          </a:p>
          <a:p>
            <a:pPr marL="171450" indent="-171450" fontAlgn="base">
              <a:buFont typeface="Wingdings" panose="05000000000000000000" pitchFamily="2" charset="2"/>
              <a:buChar char="§"/>
            </a:pPr>
            <a:r>
              <a:rPr lang="ko-KR" altLang="en-US" sz="1000" dirty="0"/>
              <a:t>∙∙하루에 결려오는 핸드폰 전화건수</a:t>
            </a:r>
          </a:p>
          <a:p>
            <a:pPr marL="171450" indent="-171450" fontAlgn="base">
              <a:buFont typeface="Wingdings" panose="05000000000000000000" pitchFamily="2" charset="2"/>
              <a:buChar char="§"/>
            </a:pPr>
            <a:r>
              <a:rPr lang="ko-KR" altLang="en-US" sz="1000" dirty="0"/>
              <a:t>∙회계장부 한 페이지당 오자의 수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21925F0-5673-4EC4-AC8E-3D8C91C6AAB3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771A7F-F561-4D87-A85B-CDAF750B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B1CEB6-D764-4606-A439-27B81B71FFB8}"/>
              </a:ext>
            </a:extLst>
          </p:cNvPr>
          <p:cNvSpPr/>
          <p:nvPr/>
        </p:nvSpPr>
        <p:spPr>
          <a:xfrm>
            <a:off x="298927" y="1357055"/>
            <a:ext cx="7686600" cy="94147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685800" latinLnBrk="0"/>
            <a:r>
              <a:rPr lang="ko-KR" altLang="ko-KR" sz="1200" b="1" dirty="0" err="1">
                <a:solidFill>
                  <a:srgbClr val="333333"/>
                </a:solidFill>
              </a:rPr>
              <a:t>포아송</a:t>
            </a:r>
            <a:r>
              <a:rPr lang="ko-KR" altLang="ko-KR" sz="1200" b="1" dirty="0">
                <a:solidFill>
                  <a:srgbClr val="333333"/>
                </a:solidFill>
              </a:rPr>
              <a:t> 분포 특징 </a:t>
            </a:r>
            <a:endParaRPr lang="ko-KR" altLang="ko-KR" sz="1200" dirty="0"/>
          </a:p>
          <a:p>
            <a:pPr defTabSz="685800" latinLnBrk="0">
              <a:lnSpc>
                <a:spcPct val="150000"/>
              </a:lnSpc>
            </a:pPr>
            <a:r>
              <a:rPr lang="ko-KR" altLang="ko-KR" sz="1000" dirty="0">
                <a:solidFill>
                  <a:srgbClr val="333333"/>
                </a:solidFill>
                <a:ea typeface="AppleSDGothicNeo"/>
              </a:rPr>
              <a:t>- </a:t>
            </a:r>
            <a:r>
              <a:rPr lang="ko-KR" altLang="ko-KR" sz="1000" dirty="0" err="1">
                <a:solidFill>
                  <a:srgbClr val="333333"/>
                </a:solidFill>
                <a:ea typeface="AppleSDGothicNeo"/>
              </a:rPr>
              <a:t>포아송분포의</a:t>
            </a:r>
            <a:r>
              <a:rPr lang="ko-KR" altLang="ko-KR" sz="1000" dirty="0">
                <a:solidFill>
                  <a:srgbClr val="333333"/>
                </a:solidFill>
                <a:ea typeface="AppleSDGothicNeo"/>
              </a:rPr>
              <a:t> </a:t>
            </a:r>
            <a:r>
              <a:rPr lang="ko-KR" altLang="ko-KR" sz="1000" dirty="0">
                <a:solidFill>
                  <a:srgbClr val="333333"/>
                </a:solidFill>
                <a:highlight>
                  <a:srgbClr val="FFFF00"/>
                </a:highlight>
                <a:ea typeface="AppleSDGothicNeo"/>
              </a:rPr>
              <a:t>평균</a:t>
            </a:r>
            <a:r>
              <a:rPr lang="en-US" altLang="ko-KR" sz="1000" dirty="0">
                <a:solidFill>
                  <a:srgbClr val="333333"/>
                </a:solidFill>
                <a:highlight>
                  <a:srgbClr val="FFFF00"/>
                </a:highlight>
                <a:ea typeface="AppleSDGothicNeo"/>
              </a:rPr>
              <a:t>(</a:t>
            </a:r>
            <a:r>
              <a:rPr lang="ko-KR" altLang="en-US" sz="1000" dirty="0" err="1">
                <a:solidFill>
                  <a:srgbClr val="333333"/>
                </a:solidFill>
                <a:highlight>
                  <a:srgbClr val="FFFF00"/>
                </a:highlight>
                <a:ea typeface="AppleSDGothicNeo"/>
              </a:rPr>
              <a:t>기대값</a:t>
            </a:r>
            <a:r>
              <a:rPr lang="en-US" altLang="ko-KR" sz="1000" dirty="0">
                <a:solidFill>
                  <a:srgbClr val="333333"/>
                </a:solidFill>
                <a:highlight>
                  <a:srgbClr val="FFFF00"/>
                </a:highlight>
                <a:ea typeface="AppleSDGothicNeo"/>
              </a:rPr>
              <a:t>)</a:t>
            </a:r>
            <a:r>
              <a:rPr lang="ko-KR" altLang="ko-KR" sz="1000" dirty="0">
                <a:solidFill>
                  <a:srgbClr val="333333"/>
                </a:solidFill>
                <a:highlight>
                  <a:srgbClr val="FFFF00"/>
                </a:highlight>
                <a:ea typeface="AppleSDGothicNeo"/>
              </a:rPr>
              <a:t>과 분산</a:t>
            </a:r>
            <a:r>
              <a:rPr lang="ko-KR" altLang="en-US" sz="1000" dirty="0">
                <a:solidFill>
                  <a:srgbClr val="333333"/>
                </a:solidFill>
                <a:highlight>
                  <a:srgbClr val="FFFF00"/>
                </a:highlight>
                <a:ea typeface="AppleSDGothicNeo"/>
              </a:rPr>
              <a:t>은 동일하다</a:t>
            </a:r>
            <a:r>
              <a:rPr lang="en-US" altLang="ko-KR" sz="1000" dirty="0">
                <a:solidFill>
                  <a:srgbClr val="333333"/>
                </a:solidFill>
                <a:highlight>
                  <a:srgbClr val="FFFF00"/>
                </a:highlight>
                <a:ea typeface="AppleSDGothicNeo"/>
              </a:rPr>
              <a:t>.(</a:t>
            </a:r>
            <a:r>
              <a:rPr lang="ko-KR" altLang="ko-KR" sz="1000" dirty="0">
                <a:solidFill>
                  <a:srgbClr val="000000"/>
                </a:solidFill>
                <a:highlight>
                  <a:srgbClr val="FFFF00"/>
                </a:highlight>
                <a:ea typeface="AppleSDGothicNeo"/>
              </a:rPr>
              <a:t> </a:t>
            </a:r>
            <a:r>
              <a:rPr lang="ko-KR" altLang="ko-KR" sz="1000" dirty="0" err="1">
                <a:solidFill>
                  <a:srgbClr val="000000"/>
                </a:solidFill>
                <a:highlight>
                  <a:srgbClr val="FFFF00"/>
                </a:highlight>
                <a:ea typeface="AppleSDGothicNeo"/>
              </a:rPr>
              <a:t>λ</a:t>
            </a:r>
            <a:r>
              <a:rPr lang="ko-KR" altLang="ko-KR" sz="1000" dirty="0">
                <a:solidFill>
                  <a:srgbClr val="000000"/>
                </a:solidFill>
                <a:highlight>
                  <a:srgbClr val="FFFF00"/>
                </a:highlight>
                <a:ea typeface="AppleSDGothicNeo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00"/>
                </a:highlight>
                <a:ea typeface="AppleSDGothicNeo"/>
              </a:rPr>
              <a:t>)</a:t>
            </a:r>
            <a:r>
              <a:rPr lang="ko-KR" altLang="ko-KR" sz="1000" dirty="0">
                <a:solidFill>
                  <a:srgbClr val="000000"/>
                </a:solidFill>
                <a:highlight>
                  <a:srgbClr val="FFFF00"/>
                </a:highlight>
                <a:ea typeface="AppleSDGothicNeo"/>
              </a:rPr>
              <a:t>.</a:t>
            </a:r>
            <a:endParaRPr lang="ko-KR" altLang="ko-KR" sz="1000" dirty="0">
              <a:highlight>
                <a:srgbClr val="FFFF00"/>
              </a:highlight>
            </a:endParaRPr>
          </a:p>
          <a:p>
            <a:pPr defTabSz="685800" latinLnBrk="0">
              <a:lnSpc>
                <a:spcPct val="150000"/>
              </a:lnSpc>
            </a:pPr>
            <a:r>
              <a:rPr lang="ko-KR" altLang="ko-KR" sz="1000" dirty="0">
                <a:solidFill>
                  <a:srgbClr val="333333"/>
                </a:solidFill>
                <a:ea typeface="AppleSDGothicNeo"/>
              </a:rPr>
              <a:t>- </a:t>
            </a:r>
            <a:r>
              <a:rPr lang="ko-KR" altLang="ko-KR" sz="1000" dirty="0">
                <a:solidFill>
                  <a:srgbClr val="000000"/>
                </a:solidFill>
                <a:ea typeface="AppleSDGothicNeo"/>
              </a:rPr>
              <a:t> </a:t>
            </a:r>
            <a:r>
              <a:rPr lang="ko-KR" altLang="ko-KR" sz="1000" dirty="0" err="1">
                <a:solidFill>
                  <a:srgbClr val="000000"/>
                </a:solidFill>
                <a:ea typeface="AppleSDGothicNeo"/>
              </a:rPr>
              <a:t>λ</a:t>
            </a:r>
            <a:r>
              <a:rPr lang="ko-KR" altLang="ko-KR" sz="1000" dirty="0">
                <a:solidFill>
                  <a:srgbClr val="000000"/>
                </a:solidFill>
                <a:ea typeface="AppleSDGothicNeo"/>
              </a:rPr>
              <a:t>( </a:t>
            </a:r>
            <a:r>
              <a:rPr lang="ko-KR" altLang="ko-KR" sz="1000" dirty="0" err="1">
                <a:solidFill>
                  <a:srgbClr val="000000"/>
                </a:solidFill>
                <a:ea typeface="AppleSDGothicNeo"/>
              </a:rPr>
              <a:t>lambda</a:t>
            </a:r>
            <a:r>
              <a:rPr lang="ko-KR" altLang="ko-KR" sz="1000" dirty="0">
                <a:solidFill>
                  <a:srgbClr val="000000"/>
                </a:solidFill>
                <a:ea typeface="AppleSDGothicNeo"/>
              </a:rPr>
              <a:t> ) : 일정한 단위 시간 / 단위 공간에서 </a:t>
            </a:r>
            <a:r>
              <a:rPr lang="ko-KR" altLang="ko-KR" sz="1000" dirty="0">
                <a:solidFill>
                  <a:srgbClr val="000000"/>
                </a:solidFill>
                <a:highlight>
                  <a:srgbClr val="FFFF00"/>
                </a:highlight>
                <a:ea typeface="AppleSDGothicNeo"/>
              </a:rPr>
              <a:t>랜덤하게 발생하는 사건의 평균 횟수를 </a:t>
            </a:r>
            <a:r>
              <a:rPr lang="ko-KR" altLang="ko-KR" sz="1000" dirty="0">
                <a:solidFill>
                  <a:srgbClr val="000000"/>
                </a:solidFill>
                <a:ea typeface="AppleSDGothicNeo"/>
              </a:rPr>
              <a:t>의미</a:t>
            </a:r>
            <a:endParaRPr lang="ko-KR" altLang="ko-KR" sz="1000" dirty="0"/>
          </a:p>
          <a:p>
            <a:pPr defTabSz="685800" latinLnBrk="0">
              <a:lnSpc>
                <a:spcPct val="150000"/>
              </a:lnSpc>
            </a:pPr>
            <a:r>
              <a:rPr lang="ko-KR" altLang="ko-KR" sz="1000" dirty="0">
                <a:solidFill>
                  <a:srgbClr val="000000"/>
                </a:solidFill>
                <a:ea typeface="AppleSDGothicNeo"/>
              </a:rPr>
              <a:t>-  </a:t>
            </a:r>
            <a:r>
              <a:rPr lang="ko-KR" altLang="ko-KR" sz="1000" dirty="0" err="1">
                <a:solidFill>
                  <a:srgbClr val="000000"/>
                </a:solidFill>
                <a:ea typeface="AppleSDGothicNeo"/>
              </a:rPr>
              <a:t>λ</a:t>
            </a:r>
            <a:r>
              <a:rPr lang="ko-KR" altLang="ko-KR" sz="1000" dirty="0">
                <a:solidFill>
                  <a:srgbClr val="000000"/>
                </a:solidFill>
                <a:ea typeface="AppleSDGothicNeo"/>
              </a:rPr>
              <a:t> 가 커지면 평균이 커지므로 그래프가 우측으로 이동하고, 분산이 커지므로 좌우가 퍼짐.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0B041D-9378-4E7E-8AC0-B769AB8ABE4C}"/>
              </a:ext>
            </a:extLst>
          </p:cNvPr>
          <p:cNvSpPr/>
          <p:nvPr/>
        </p:nvSpPr>
        <p:spPr>
          <a:xfrm>
            <a:off x="4714277" y="2956304"/>
            <a:ext cx="3972523" cy="94147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이항 분포와의 관계</a:t>
            </a:r>
            <a:endParaRPr lang="en-US" altLang="ko-KR"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202122"/>
                </a:solidFill>
                <a:latin typeface="Arial" panose="020B0604020202020204" pitchFamily="34" charset="0"/>
              </a:rPr>
              <a:t>포아송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 분포는 </a:t>
            </a:r>
            <a:r>
              <a:rPr lang="ko-KR" altLang="en-US" sz="1000" dirty="0">
                <a:latin typeface="Arial" panose="020B0604020202020204" pitchFamily="34" charset="0"/>
                <a:hlinkClick r:id="rId3" tooltip="이항 분포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이항분포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의 특수한 형태</a:t>
            </a:r>
            <a:endParaRPr lang="en-US" altLang="ko-KR" sz="1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이항분포를 따르는 확률변수 </a:t>
            </a:r>
            <a:r>
              <a:rPr lang="en-US" altLang="ko-KR" sz="1000" i="1" dirty="0"/>
              <a:t>X</a:t>
            </a:r>
            <a:r>
              <a:rPr lang="ko-KR" altLang="en-US" sz="1000" dirty="0"/>
              <a:t>에서</a:t>
            </a:r>
            <a:r>
              <a:rPr lang="en-US" altLang="ko-KR" sz="1000" dirty="0"/>
              <a:t>, </a:t>
            </a:r>
            <a:r>
              <a:rPr lang="en-US" altLang="ko-KR" sz="1000" i="1" dirty="0"/>
              <a:t>n</a:t>
            </a:r>
            <a:r>
              <a:rPr lang="ko-KR" altLang="en-US" sz="1000" dirty="0"/>
              <a:t>이 대단히 크고 </a:t>
            </a:r>
            <a:r>
              <a:rPr lang="en-US" altLang="ko-KR" sz="1000" i="1" dirty="0"/>
              <a:t>p</a:t>
            </a:r>
            <a:r>
              <a:rPr lang="ko-KR" altLang="en-US" sz="1000" dirty="0"/>
              <a:t>가 대단히 작을 경우</a:t>
            </a:r>
            <a:r>
              <a:rPr lang="en-US" altLang="ko-KR" sz="1000" dirty="0"/>
              <a:t>, </a:t>
            </a:r>
            <a:r>
              <a:rPr lang="ko-KR" altLang="en-US" sz="1000" dirty="0"/>
              <a:t>이 확률변수 </a:t>
            </a:r>
            <a:r>
              <a:rPr lang="en-US" altLang="ko-KR" sz="1000" i="1" dirty="0"/>
              <a:t>X</a:t>
            </a:r>
            <a:r>
              <a:rPr lang="ko-KR" altLang="en-US" sz="1000" dirty="0"/>
              <a:t>는 </a:t>
            </a:r>
            <a:r>
              <a:rPr lang="en-US" altLang="ko-KR" sz="1000" dirty="0"/>
              <a:t>λ=</a:t>
            </a:r>
            <a:r>
              <a:rPr lang="en-US" altLang="ko-KR" sz="1000" i="1" dirty="0"/>
              <a:t>np</a:t>
            </a:r>
            <a:r>
              <a:rPr lang="ko-KR" altLang="en-US" sz="1000" dirty="0"/>
              <a:t>인 </a:t>
            </a:r>
            <a:r>
              <a:rPr lang="ko-KR" altLang="en-US" sz="1000" dirty="0" err="1"/>
              <a:t>포아송</a:t>
            </a:r>
            <a:r>
              <a:rPr lang="ko-KR" altLang="en-US" sz="1000" dirty="0"/>
              <a:t> 분포로 근사할 수 있다</a:t>
            </a:r>
            <a:r>
              <a:rPr lang="en-US" altLang="ko-KR" sz="1000" dirty="0"/>
              <a:t>.</a:t>
            </a:r>
            <a:endParaRPr lang="en-US" altLang="ko-KR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D0E8C1-5E64-4E04-9B45-1D22F02DC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40" y="2595057"/>
            <a:ext cx="1047896" cy="276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5C13CD-29FB-474E-A9C9-D9659E915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569" y="2524105"/>
            <a:ext cx="1133633" cy="3480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CA1BE9F-75EC-4D21-8504-64829942DE62}"/>
              </a:ext>
            </a:extLst>
          </p:cNvPr>
          <p:cNvSpPr/>
          <p:nvPr/>
        </p:nvSpPr>
        <p:spPr>
          <a:xfrm>
            <a:off x="6019800" y="2698118"/>
            <a:ext cx="4964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623D10D-9DCA-4BAA-8D9F-92B2333A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531" y="284439"/>
            <a:ext cx="3422358" cy="324036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ko-KR" altLang="en-US" sz="1500" dirty="0"/>
              <a:t>이산확률분포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포아송분포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D8DDE-ECE9-4229-9283-13701E4A8F86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이산확률분포</a:t>
            </a:r>
          </a:p>
        </p:txBody>
      </p:sp>
    </p:spTree>
    <p:extLst>
      <p:ext uri="{BB962C8B-B14F-4D97-AF65-F5344CB8AC3E}">
        <p14:creationId xmlns:p14="http://schemas.microsoft.com/office/powerpoint/2010/main" val="11765619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DE5237-A377-48E3-A9A2-18C3E034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21925F0-5673-4EC4-AC8E-3D8C91C6AAB3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01FCA7C-00E3-412D-9FEA-DABDB1762AD0}"/>
              </a:ext>
            </a:extLst>
          </p:cNvPr>
          <p:cNvSpPr txBox="1">
            <a:spLocks/>
          </p:cNvSpPr>
          <p:nvPr/>
        </p:nvSpPr>
        <p:spPr>
          <a:xfrm>
            <a:off x="2699792" y="322110"/>
            <a:ext cx="3600400" cy="32403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초기화분포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D08E84-5EFF-454E-BBC9-930538985B89}"/>
              </a:ext>
            </a:extLst>
          </p:cNvPr>
          <p:cNvSpPr/>
          <p:nvPr/>
        </p:nvSpPr>
        <p:spPr>
          <a:xfrm>
            <a:off x="347110" y="1118198"/>
            <a:ext cx="3512500" cy="300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350" b="1" dirty="0">
                <a:solidFill>
                  <a:srgbClr val="202122"/>
                </a:solidFill>
                <a:latin typeface="Arial" panose="020B0604020202020204" pitchFamily="34" charset="0"/>
              </a:rPr>
              <a:t>4) </a:t>
            </a:r>
            <a:r>
              <a:rPr lang="ko-KR" altLang="en-US" sz="1350" b="1" dirty="0">
                <a:solidFill>
                  <a:srgbClr val="202122"/>
                </a:solidFill>
                <a:latin typeface="Arial" panose="020B0604020202020204" pitchFamily="34" charset="0"/>
              </a:rPr>
              <a:t>초기하분포</a:t>
            </a:r>
            <a:r>
              <a:rPr lang="en-US" altLang="ko-KR" sz="1350" dirty="0">
                <a:solidFill>
                  <a:srgbClr val="202122"/>
                </a:solidFill>
                <a:latin typeface="Arial" panose="020B0604020202020204" pitchFamily="34" charset="0"/>
              </a:rPr>
              <a:t>(Hypergeometric distribution)</a:t>
            </a:r>
            <a:r>
              <a:rPr lang="ko-KR" altLang="en-US" sz="135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ko-KR" altLang="en-US" sz="13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5AC46F-86F6-4BD3-9766-D83EBCDEE5FF}"/>
              </a:ext>
            </a:extLst>
          </p:cNvPr>
          <p:cNvSpPr/>
          <p:nvPr/>
        </p:nvSpPr>
        <p:spPr>
          <a:xfrm>
            <a:off x="331377" y="1645150"/>
            <a:ext cx="8305763" cy="104644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시행마다 발생하는 결과가 이항분포처럼 두가지 경우만 있으나 유한모집단에서 </a:t>
            </a:r>
            <a:r>
              <a:rPr lang="ko-KR" altLang="en-US" sz="1000" dirty="0" err="1">
                <a:solidFill>
                  <a:srgbClr val="202122"/>
                </a:solidFill>
                <a:latin typeface="Arial" panose="020B0604020202020204" pitchFamily="34" charset="0"/>
              </a:rPr>
              <a:t>비복원추출되므로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  </a:t>
            </a:r>
            <a:r>
              <a:rPr lang="ko-KR" altLang="en-US" sz="1000" dirty="0" err="1">
                <a:solidFill>
                  <a:srgbClr val="202122"/>
                </a:solidFill>
                <a:latin typeface="Arial" panose="020B0604020202020204" pitchFamily="34" charset="0"/>
              </a:rPr>
              <a:t>베루누이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 시행조건이 만족되지 않는 경우 적용되는 확률분포</a:t>
            </a:r>
            <a:endParaRPr lang="en-US" altLang="ko-KR" sz="1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초기하분포는 유한한 모집단에서 비복원추출을 함으로써 앞 시행이 뒤 시행의 확률에 영향을 줄 때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종속시행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의 확률분포</a:t>
            </a:r>
            <a:endParaRPr lang="en-US" altLang="ko-KR" sz="1000" kern="0" dirty="0">
              <a:solidFill>
                <a:srgbClr val="000000"/>
              </a:solidFill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개 중에 </a:t>
            </a:r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번 추출했을 때 원하는 것 </a:t>
            </a:r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k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개가 뽑힐 확률의 분포</a:t>
            </a:r>
            <a:endParaRPr lang="en-US" altLang="ko-KR" sz="1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초기하분포는 모집단이 충분히 크기만 하다면 이항분포에 근사한다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771A7F-F561-4D87-A85B-CDAF750B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C6BF14-BE2E-4FCB-AC34-7741AE0FF095}"/>
              </a:ext>
            </a:extLst>
          </p:cNvPr>
          <p:cNvSpPr/>
          <p:nvPr/>
        </p:nvSpPr>
        <p:spPr>
          <a:xfrm>
            <a:off x="427596" y="3193046"/>
            <a:ext cx="8209543" cy="166199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사례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평균과 분산은 공주머니에 담긴 공의 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모집단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이라고 하고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algn="just" fontAlgn="base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꺼낼 공의 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표본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이라고 하고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올바른 색상의 공의 수를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이라고 하자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성공확률은 당연히 올바른 색상 공의 수에 대한 전체 공의 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(p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＝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m/N)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평균은 언제나 처럼 표본의 수에 성공확률을 곱하면 되며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(np), </a:t>
            </a:r>
          </a:p>
          <a:p>
            <a:pPr algn="just" fontAlgn="base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분산은 평균에다 실패확률을 곱한 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(np(1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－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p)) </a:t>
            </a:r>
          </a:p>
          <a:p>
            <a:pPr algn="just" fontAlgn="base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여기에 추가로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(N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－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n)/(N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－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을 곱해서 보정해 주면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사례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)</a:t>
            </a:r>
          </a:p>
          <a:p>
            <a:pPr algn="just" fontAlgn="base"/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로또 당첨 확률로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, 45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개의 공 중에서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6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개의 공을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</a:rPr>
              <a:t>비복원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 추출하는 복권</a:t>
            </a:r>
          </a:p>
          <a:p>
            <a:pPr algn="just" fontAlgn="base"/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EA8EA-0EBE-4E4E-831B-DFCA467E450F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이산확률분포</a:t>
            </a:r>
          </a:p>
        </p:txBody>
      </p:sp>
    </p:spTree>
    <p:extLst>
      <p:ext uri="{BB962C8B-B14F-4D97-AF65-F5344CB8AC3E}">
        <p14:creationId xmlns:p14="http://schemas.microsoft.com/office/powerpoint/2010/main" val="39455438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1ACE06-AB5D-44A8-B62A-90F5C196F542}"/>
              </a:ext>
            </a:extLst>
          </p:cNvPr>
          <p:cNvSpPr/>
          <p:nvPr/>
        </p:nvSpPr>
        <p:spPr>
          <a:xfrm>
            <a:off x="452888" y="1528262"/>
            <a:ext cx="8290249" cy="28161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28282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dirty="0">
                <a:solidFill>
                  <a:srgbClr val="282828"/>
                </a:solidFill>
                <a:latin typeface="+mj-ea"/>
                <a:ea typeface="+mj-ea"/>
              </a:rPr>
              <a:t>1) </a:t>
            </a:r>
            <a:r>
              <a:rPr lang="ko-KR" altLang="en-US" sz="1000" kern="0" dirty="0">
                <a:solidFill>
                  <a:srgbClr val="282828"/>
                </a:solidFill>
                <a:latin typeface="+mj-ea"/>
                <a:ea typeface="+mj-ea"/>
              </a:rPr>
              <a:t>개념</a:t>
            </a:r>
          </a:p>
          <a:p>
            <a:pPr marL="190500"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결합확률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(joint probability)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은 교집합의 확률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즉 두 개 이상의 사상이 동시에 발생할 확률을 의미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ko-KR" altLang="en-US" sz="1000" kern="0" spc="-40" dirty="0">
                <a:solidFill>
                  <a:srgbClr val="000000"/>
                </a:solidFill>
                <a:latin typeface="+mj-ea"/>
                <a:ea typeface="+mj-ea"/>
              </a:rPr>
              <a:t>결합확률분포</a:t>
            </a:r>
            <a:r>
              <a:rPr lang="en-US" altLang="ko-KR" sz="1000" kern="0" spc="-40" dirty="0">
                <a:solidFill>
                  <a:srgbClr val="000000"/>
                </a:solidFill>
                <a:latin typeface="+mj-ea"/>
                <a:ea typeface="+mj-ea"/>
              </a:rPr>
              <a:t>(joint probability distribution)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두 개 이상의 확률변수에 대한 결합적 관계에 대해 확률분포를 구하는 것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(2) </a:t>
            </a:r>
            <a:r>
              <a:rPr lang="ko-KR" altLang="en-US" sz="1000" dirty="0">
                <a:latin typeface="+mj-ea"/>
                <a:ea typeface="+mj-ea"/>
              </a:rPr>
              <a:t>결합확률함수</a:t>
            </a:r>
            <a:r>
              <a:rPr lang="en-US" altLang="ko-KR" sz="1000" dirty="0">
                <a:latin typeface="+mj-ea"/>
                <a:ea typeface="+mj-ea"/>
              </a:rPr>
              <a:t>(joint probability function)</a:t>
            </a:r>
            <a:endParaRPr lang="ko-KR" altLang="en-US" sz="1000" dirty="0"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dirty="0" err="1">
                <a:latin typeface="+mj-ea"/>
                <a:ea typeface="+mj-ea"/>
              </a:rPr>
              <a:t>이변량</a:t>
            </a:r>
            <a:r>
              <a:rPr lang="ko-KR" altLang="en-US" sz="1000" dirty="0">
                <a:latin typeface="+mj-ea"/>
                <a:ea typeface="+mj-ea"/>
              </a:rPr>
              <a:t> 확률분포에서 결합확률함수</a:t>
            </a:r>
            <a:r>
              <a:rPr lang="en-US" altLang="ko-KR" sz="1000" dirty="0">
                <a:latin typeface="+mj-ea"/>
                <a:ea typeface="+mj-ea"/>
              </a:rPr>
              <a:t>(joint probability function)</a:t>
            </a:r>
            <a:r>
              <a:rPr lang="ko-KR" altLang="en-US" sz="1000" dirty="0">
                <a:latin typeface="+mj-ea"/>
                <a:ea typeface="+mj-ea"/>
              </a:rPr>
              <a:t>는 임의의 두 확률변수 </a:t>
            </a:r>
            <a:r>
              <a:rPr lang="en-US" altLang="ko-KR" sz="1000" dirty="0">
                <a:latin typeface="+mj-ea"/>
                <a:ea typeface="+mj-ea"/>
              </a:rPr>
              <a:t>X, Y</a:t>
            </a:r>
            <a:r>
              <a:rPr lang="ko-KR" altLang="en-US" sz="1000" dirty="0">
                <a:latin typeface="+mj-ea"/>
                <a:ea typeface="+mj-ea"/>
              </a:rPr>
              <a:t>가 동시에 발생할 확률을 의미한다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결합확률은 활용도가 매우 높은데 현실적으로 많은 경우 여러 변수의 행태를 결합적으로 분석할 필요성이 있기 때문이다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(3) </a:t>
            </a:r>
            <a:r>
              <a:rPr lang="ko-KR" altLang="en-US" sz="1000" dirty="0">
                <a:latin typeface="+mj-ea"/>
                <a:ea typeface="+mj-ea"/>
              </a:rPr>
              <a:t>결합확률분포를 통한 변수간 독립성 측정</a:t>
            </a:r>
          </a:p>
          <a:p>
            <a:pPr fontAlgn="base"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결합확률은 교집합의 확률이므로 확률의 곱셈법칙을 이용하여 </a:t>
            </a:r>
            <a:r>
              <a:rPr lang="ko-KR" altLang="en-US" sz="1000" dirty="0" err="1">
                <a:latin typeface="+mj-ea"/>
                <a:ea typeface="+mj-ea"/>
              </a:rPr>
              <a:t>변수간의</a:t>
            </a:r>
            <a:r>
              <a:rPr lang="ko-KR" altLang="en-US" sz="1000" dirty="0">
                <a:latin typeface="+mj-ea"/>
                <a:ea typeface="+mj-ea"/>
              </a:rPr>
              <a:t> 독립성 여부를 파악할 수 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000" dirty="0">
                <a:latin typeface="+mj-ea"/>
                <a:ea typeface="+mj-ea"/>
              </a:rPr>
              <a:t>만약 두 변수가 상호 독립이라면 확률의 곱셈법칙의 예외적인 경우가 되며 결합확률은 각 변수의 주변확률을 곱한 식으로 표현할 수 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ko-KR" altLang="en-US" sz="1000" dirty="0">
                <a:latin typeface="+mj-ea"/>
                <a:ea typeface="+mj-ea"/>
              </a:rPr>
              <a:t>두 확률변수가 상호 종속이라면 결합확률은 각 </a:t>
            </a:r>
            <a:r>
              <a:rPr lang="ko-KR" altLang="en-US" sz="1000" dirty="0" err="1">
                <a:latin typeface="+mj-ea"/>
                <a:ea typeface="+mj-ea"/>
              </a:rPr>
              <a:t>변수간의</a:t>
            </a:r>
            <a:r>
              <a:rPr lang="ko-KR" altLang="en-US" sz="1000" dirty="0">
                <a:latin typeface="+mj-ea"/>
                <a:ea typeface="+mj-ea"/>
              </a:rPr>
              <a:t> 주변확률을 곱한 수치와 다르다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  <a:p>
            <a:pPr marL="190500" algn="just" fontAlgn="base"/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43B5053-9B8B-4E5C-9DAB-CCE22EFC9A3B}"/>
              </a:ext>
            </a:extLst>
          </p:cNvPr>
          <p:cNvSpPr txBox="1">
            <a:spLocks/>
          </p:cNvSpPr>
          <p:nvPr/>
        </p:nvSpPr>
        <p:spPr>
          <a:xfrm>
            <a:off x="2699792" y="322110"/>
            <a:ext cx="3600400" cy="32403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**</a:t>
            </a:r>
            <a:r>
              <a:rPr lang="ko-KR" altLang="en-US" sz="1800" dirty="0"/>
              <a:t>결합확률분포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3EBD6C-154E-44E0-BAB5-906CA0F3235E}"/>
              </a:ext>
            </a:extLst>
          </p:cNvPr>
          <p:cNvSpPr/>
          <p:nvPr/>
        </p:nvSpPr>
        <p:spPr>
          <a:xfrm>
            <a:off x="454351" y="1093340"/>
            <a:ext cx="3332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28282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결합확률분포</a:t>
            </a:r>
            <a:r>
              <a:rPr lang="en-US" altLang="ko-KR" sz="1400" kern="0" spc="-40" dirty="0">
                <a:solidFill>
                  <a:srgbClr val="282828"/>
                </a:solidFill>
                <a:latin typeface="-윤고딕120"/>
              </a:rPr>
              <a:t>(joint probability distribution)</a:t>
            </a:r>
            <a:r>
              <a:rPr lang="ko-KR" altLang="en-US" sz="1400" kern="0" dirty="0">
                <a:solidFill>
                  <a:srgbClr val="28282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kern="0" dirty="0">
              <a:solidFill>
                <a:srgbClr val="28282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F650D-F4BC-4D6D-B7AA-B88FFA0ADC3D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이산확률분포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3AC77D-F075-433B-B5A3-DE61D96441F8}"/>
                  </a:ext>
                </a:extLst>
              </p:cNvPr>
              <p:cNvSpPr txBox="1"/>
              <p:nvPr/>
            </p:nvSpPr>
            <p:spPr>
              <a:xfrm>
                <a:off x="539552" y="4619184"/>
                <a:ext cx="4464496" cy="5232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f ( x, y ) = f(x)f(y)  : </a:t>
                </a:r>
                <a:r>
                  <a:rPr lang="ko-KR" altLang="en-US" sz="1400" dirty="0"/>
                  <a:t>변수 </a:t>
                </a:r>
                <a:r>
                  <a:rPr lang="en-US" altLang="ko-KR" sz="1400" dirty="0"/>
                  <a:t>X, Y  </a:t>
                </a:r>
                <a:r>
                  <a:rPr lang="ko-KR" altLang="en-US" sz="1400" dirty="0"/>
                  <a:t>상호 독립</a:t>
                </a: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f ( x, y )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400" dirty="0"/>
                  <a:t> f(x)f(y)  : </a:t>
                </a:r>
                <a:r>
                  <a:rPr lang="ko-KR" altLang="en-US" sz="1400" dirty="0"/>
                  <a:t>변수 </a:t>
                </a:r>
                <a:r>
                  <a:rPr lang="en-US" altLang="ko-KR" sz="1400" dirty="0"/>
                  <a:t>X, Y </a:t>
                </a:r>
                <a:r>
                  <a:rPr lang="ko-KR" altLang="en-US" sz="1400" dirty="0"/>
                  <a:t>상호 종속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3AC77D-F075-433B-B5A3-DE61D9644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19184"/>
                <a:ext cx="4464496" cy="523220"/>
              </a:xfrm>
              <a:prstGeom prst="rect">
                <a:avLst/>
              </a:prstGeom>
              <a:blipFill>
                <a:blip r:embed="rId2"/>
                <a:stretch>
                  <a:fillRect l="-136" t="-2273" b="-909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9542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51A9E6-A71E-4898-9220-EC323BC5DD39}"/>
              </a:ext>
            </a:extLst>
          </p:cNvPr>
          <p:cNvSpPr/>
          <p:nvPr/>
        </p:nvSpPr>
        <p:spPr>
          <a:xfrm>
            <a:off x="580270" y="1425999"/>
            <a:ext cx="8024178" cy="98591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다른 확률변수와 관계없이 발생하는 개별변수의 확률이다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조건부확률과 대비되는 개념으로 </a:t>
            </a:r>
            <a:r>
              <a:rPr lang="ko-KR" altLang="en-US" sz="1000" kern="0" spc="-40" dirty="0">
                <a:solidFill>
                  <a:srgbClr val="000000"/>
                </a:solidFill>
                <a:latin typeface="+mj-ea"/>
                <a:ea typeface="+mj-ea"/>
              </a:rPr>
              <a:t>비조건부 확률</a:t>
            </a:r>
            <a:r>
              <a:rPr lang="en-US" altLang="ko-KR" sz="1000" kern="0" spc="-40" dirty="0">
                <a:solidFill>
                  <a:srgbClr val="000000"/>
                </a:solidFill>
                <a:latin typeface="+mj-ea"/>
                <a:ea typeface="+mj-ea"/>
              </a:rPr>
              <a:t>(unconditional probability)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라고도 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결합확률분포에서는 두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변수간의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교집합 확률을 제시하게 되지만 이를 이용하여 개별변수의 확률인 주변확률을 계산할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결합확률분포를 표로 작성할 경우 표의 주변에 개별변수의 확률이 나타난다고 해서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주변확률이라고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부른다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B3F07A-FF55-4B55-BEDC-522FE6082781}"/>
              </a:ext>
            </a:extLst>
          </p:cNvPr>
          <p:cNvSpPr/>
          <p:nvPr/>
        </p:nvSpPr>
        <p:spPr>
          <a:xfrm>
            <a:off x="712358" y="3480885"/>
            <a:ext cx="7334200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결합확률과 주변확률을 이용하여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변수간의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독립성뿐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아니라 조건부확률을 구할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조건부확률은 하나의 변수의 값이 주어졌다는 조건하에서 다른 변수가 특정한 값을 가질 확률로 정의된다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개별 변수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Y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특정한 값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y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로 값이 주어졌을 때 변수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특정한 값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를 취할 확률은 다음과 같은 식으로 계산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726D54-0E51-4992-BF75-3B85F954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81" y="2872787"/>
            <a:ext cx="3324689" cy="40010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B4810AEA-1C4A-4B4C-B461-03114C85E34E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**</a:t>
            </a:r>
            <a:r>
              <a:rPr lang="ko-KR" altLang="en-US" sz="1500" dirty="0"/>
              <a:t>주변확률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B36370-C90F-4A84-8E59-01DCB4459A8F}"/>
              </a:ext>
            </a:extLst>
          </p:cNvPr>
          <p:cNvSpPr/>
          <p:nvPr/>
        </p:nvSpPr>
        <p:spPr>
          <a:xfrm>
            <a:off x="482661" y="1027897"/>
            <a:ext cx="2547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0" algn="just" fontAlgn="base"/>
            <a:r>
              <a:rPr lang="ko-KR" altLang="en-US" sz="1400" kern="0" spc="-40" dirty="0">
                <a:solidFill>
                  <a:srgbClr val="000000"/>
                </a:solidFill>
                <a:ea typeface="-윤고딕120"/>
              </a:rPr>
              <a:t>주변확률</a:t>
            </a:r>
            <a:r>
              <a:rPr lang="en-US" altLang="ko-KR" sz="1400" kern="0" spc="-40" dirty="0">
                <a:solidFill>
                  <a:srgbClr val="000000"/>
                </a:solidFill>
                <a:latin typeface="-윤고딕120"/>
              </a:rPr>
              <a:t>(marginal probability)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EB033D-2BEB-4338-A2D8-0CAE76AB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577218-B8D3-42FC-BE70-CE2FAE89B4BC}"/>
              </a:ext>
            </a:extLst>
          </p:cNvPr>
          <p:cNvSpPr/>
          <p:nvPr/>
        </p:nvSpPr>
        <p:spPr>
          <a:xfrm>
            <a:off x="396551" y="2484631"/>
            <a:ext cx="4572000" cy="3336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두 개의 이산변수 </a:t>
            </a:r>
            <a:r>
              <a:rPr lang="en-US" altLang="ko-KR" sz="1200" dirty="0">
                <a:latin typeface="+mj-ea"/>
              </a:rPr>
              <a:t>X, Y</a:t>
            </a:r>
            <a:r>
              <a:rPr lang="ko-KR" altLang="en-US" sz="1200" dirty="0">
                <a:latin typeface="+mj-ea"/>
              </a:rPr>
              <a:t>에 대한 주변확률함수</a:t>
            </a:r>
            <a:endParaRPr lang="ko-KR" altLang="en-US" sz="12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E2205-DE37-47FE-93AF-64DD3812767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이산확률분포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79B4B-5421-4361-93B6-3C02E07CC0E0}"/>
                  </a:ext>
                </a:extLst>
              </p:cNvPr>
              <p:cNvSpPr txBox="1"/>
              <p:nvPr/>
            </p:nvSpPr>
            <p:spPr>
              <a:xfrm>
                <a:off x="879199" y="4301550"/>
                <a:ext cx="3980833" cy="5335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 ( X = x | Y=y 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079B4B-5421-4361-93B6-3C02E07C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99" y="4301550"/>
                <a:ext cx="3980833" cy="533544"/>
              </a:xfrm>
              <a:prstGeom prst="rect">
                <a:avLst/>
              </a:prstGeom>
              <a:blipFill>
                <a:blip r:embed="rId3"/>
                <a:stretch>
                  <a:fillRect l="-1069" b="-56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361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8A78807-ECA8-41DB-B7A1-3F6B2019FD9F}"/>
              </a:ext>
            </a:extLst>
          </p:cNvPr>
          <p:cNvSpPr txBox="1">
            <a:spLocks/>
          </p:cNvSpPr>
          <p:nvPr/>
        </p:nvSpPr>
        <p:spPr>
          <a:xfrm>
            <a:off x="3082885" y="245592"/>
            <a:ext cx="3348372" cy="309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/>
              <a:t>*</a:t>
            </a:r>
            <a:r>
              <a:rPr lang="ko-KR" altLang="en-US" sz="1800" dirty="0" err="1"/>
              <a:t>쉬어가기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F1FFD73-3C0B-4C61-8172-5106AF414ED0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AD978-BFFF-48DE-B9DB-950A2852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C9618-C642-4F10-B301-BDCE9A8E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107</a:t>
            </a:fld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DF6E254-09B9-49CF-A930-4D32E1F5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93" y="2651467"/>
            <a:ext cx="1376294" cy="125546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D5E343-6782-4FAD-A3CF-8CA45DD746DD}"/>
              </a:ext>
            </a:extLst>
          </p:cNvPr>
          <p:cNvSpPr/>
          <p:nvPr/>
        </p:nvSpPr>
        <p:spPr>
          <a:xfrm>
            <a:off x="2019170" y="3164853"/>
            <a:ext cx="22100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202122"/>
                </a:solidFill>
                <a:latin typeface="Arial" panose="020B0604020202020204" pitchFamily="34" charset="0"/>
              </a:rPr>
              <a:t>Francis Galton (1822~1911)</a:t>
            </a:r>
          </a:p>
          <a:p>
            <a:r>
              <a:rPr lang="ko-KR" altLang="en-US" sz="1000" i="1" dirty="0">
                <a:solidFill>
                  <a:srgbClr val="202122"/>
                </a:solidFill>
                <a:latin typeface="Arial" panose="020B0604020202020204" pitchFamily="34" charset="0"/>
              </a:rPr>
              <a:t>찰스</a:t>
            </a:r>
            <a:r>
              <a:rPr lang="en-US" altLang="ko-KR" sz="1000" i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000" i="1" dirty="0">
                <a:solidFill>
                  <a:srgbClr val="202122"/>
                </a:solidFill>
                <a:latin typeface="Arial" panose="020B0604020202020204" pitchFamily="34" charset="0"/>
              </a:rPr>
              <a:t>다윈</a:t>
            </a:r>
            <a:endParaRPr lang="ko-KR" altLang="en-US" sz="1000" i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551BB-AA0B-4F9B-ACF8-E5285BB9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9" y="4000931"/>
            <a:ext cx="3436551" cy="1402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F8DC2D-FBA5-4178-BA49-126234533F79}"/>
              </a:ext>
            </a:extLst>
          </p:cNvPr>
          <p:cNvSpPr txBox="1"/>
          <p:nvPr/>
        </p:nvSpPr>
        <p:spPr>
          <a:xfrm>
            <a:off x="517817" y="5497211"/>
            <a:ext cx="4024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Karl Pearson (1857~1936)</a:t>
            </a:r>
          </a:p>
          <a:p>
            <a:r>
              <a:rPr lang="ko-KR" altLang="en-US" sz="1000" dirty="0"/>
              <a:t>현대 수리통계학의 창시자 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피어슨상관계수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카이제곱</a:t>
            </a:r>
            <a:r>
              <a:rPr lang="ko-KR" altLang="en-US" sz="1000" dirty="0"/>
              <a:t> 검정</a:t>
            </a:r>
            <a:endParaRPr lang="en-US" altLang="ko-KR" sz="1000" dirty="0"/>
          </a:p>
          <a:p>
            <a:r>
              <a:rPr lang="en-US" altLang="ko-KR" sz="1000" dirty="0"/>
              <a:t>The Grammar of Science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7C0A90-4C04-4DB6-BB5C-6DC908F2B20F}"/>
              </a:ext>
            </a:extLst>
          </p:cNvPr>
          <p:cNvSpPr txBox="1"/>
          <p:nvPr/>
        </p:nvSpPr>
        <p:spPr>
          <a:xfrm>
            <a:off x="4117910" y="4559109"/>
            <a:ext cx="26615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Sir Ronald Aylmer Fisher,  Fisher (1890~1962) </a:t>
            </a:r>
          </a:p>
          <a:p>
            <a:r>
              <a:rPr lang="ko-KR" altLang="en-US" sz="1000" dirty="0"/>
              <a:t>통계학 기초 정립</a:t>
            </a:r>
            <a:endParaRPr lang="en-US" altLang="ko-KR" sz="1000" dirty="0"/>
          </a:p>
          <a:p>
            <a:r>
              <a:rPr lang="en-US" altLang="ko-KR" sz="1000" dirty="0"/>
              <a:t>-F</a:t>
            </a:r>
            <a:r>
              <a:rPr lang="ko-KR" altLang="en-US" sz="1000" dirty="0"/>
              <a:t>분포</a:t>
            </a:r>
            <a:r>
              <a:rPr lang="en-US" altLang="ko-KR" sz="1000" dirty="0"/>
              <a:t>, ANOVA , </a:t>
            </a:r>
            <a:r>
              <a:rPr lang="ko-KR" altLang="en-US" sz="1000" dirty="0" err="1"/>
              <a:t>귀무가설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42DE7A-5CB8-402F-BE14-DD697B865D84}"/>
              </a:ext>
            </a:extLst>
          </p:cNvPr>
          <p:cNvSpPr/>
          <p:nvPr/>
        </p:nvSpPr>
        <p:spPr>
          <a:xfrm>
            <a:off x="1890662" y="1187296"/>
            <a:ext cx="67961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202122"/>
                </a:solidFill>
                <a:latin typeface="Arial" panose="020B0604020202020204" pitchFamily="34" charset="0"/>
              </a:rPr>
              <a:t>경험론</a:t>
            </a:r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(empiricism)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이란 철학에서 </a:t>
            </a:r>
            <a:r>
              <a:rPr lang="ko-KR" altLang="en-US" sz="1000" b="1" i="1" dirty="0">
                <a:latin typeface="Arial" panose="020B0604020202020204" pitchFamily="34" charset="0"/>
              </a:rPr>
              <a:t>감각의 경험을 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통해 얻은 </a:t>
            </a:r>
            <a:r>
              <a:rPr lang="ko-KR" altLang="en-US" sz="1000" dirty="0" err="1">
                <a:solidFill>
                  <a:srgbClr val="202122"/>
                </a:solidFill>
                <a:latin typeface="Arial" panose="020B0604020202020204" pitchFamily="34" charset="0"/>
              </a:rPr>
              <a:t>증거들로부터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 비롯된 지식을 강조하는 이론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621243-2785-4270-B6B3-3E81D337AF0E}"/>
              </a:ext>
            </a:extLst>
          </p:cNvPr>
          <p:cNvSpPr/>
          <p:nvPr/>
        </p:nvSpPr>
        <p:spPr>
          <a:xfrm>
            <a:off x="481590" y="221395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i="1" dirty="0">
                <a:solidFill>
                  <a:srgbClr val="202122"/>
                </a:solidFill>
                <a:latin typeface="Arial" panose="020B0604020202020204" pitchFamily="34" charset="0"/>
              </a:rPr>
              <a:t>Francis Bacon, 1st Viscount of Saint Alban, 1561~1626)</a:t>
            </a:r>
            <a:endParaRPr lang="ko-KR" altLang="en-US" sz="1000" i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12A1EC-0DD1-451E-A360-EBBE6E3F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30" y="1044693"/>
            <a:ext cx="1282097" cy="10991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883467-456B-4022-A7B5-973311174609}"/>
              </a:ext>
            </a:extLst>
          </p:cNvPr>
          <p:cNvSpPr/>
          <p:nvPr/>
        </p:nvSpPr>
        <p:spPr>
          <a:xfrm>
            <a:off x="5724128" y="2020769"/>
            <a:ext cx="228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i="1" dirty="0">
                <a:latin typeface="Arial" panose="020B0604020202020204" pitchFamily="34" charset="0"/>
              </a:rPr>
              <a:t>John Locke(</a:t>
            </a:r>
            <a:r>
              <a:rPr lang="en-US" altLang="ko-KR" sz="1000" i="1" dirty="0">
                <a:latin typeface="Arial" panose="020B0604020202020204" pitchFamily="34" charset="0"/>
                <a:hlinkClick r:id="rId5" tooltip="1632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1632~</a:t>
            </a:r>
            <a:r>
              <a:rPr lang="en-US" altLang="ko-KR" sz="1000" i="1" dirty="0">
                <a:latin typeface="Arial" panose="020B0604020202020204" pitchFamily="34" charset="0"/>
              </a:rPr>
              <a:t> </a:t>
            </a:r>
            <a:r>
              <a:rPr lang="en-US" altLang="ko-KR" sz="1000" i="1" dirty="0">
                <a:latin typeface="Arial" panose="020B0604020202020204" pitchFamily="34" charset="0"/>
                <a:hlinkClick r:id="rId6" tooltip="1704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1704)</a:t>
            </a:r>
            <a:endParaRPr lang="en-US" altLang="ko-KR" sz="1000" i="1" dirty="0">
              <a:latin typeface="Arial" panose="020B0604020202020204" pitchFamily="34" charset="0"/>
            </a:endParaRPr>
          </a:p>
          <a:p>
            <a:r>
              <a:rPr lang="ko-KR" altLang="en-US" sz="1000" i="1" dirty="0">
                <a:latin typeface="Arial" panose="020B0604020202020204" pitchFamily="34" charset="0"/>
              </a:rPr>
              <a:t> </a:t>
            </a:r>
            <a:r>
              <a:rPr lang="ko-KR" altLang="en-US" sz="1000" i="1" dirty="0">
                <a:latin typeface="Arial" panose="020B0604020202020204" pitchFamily="34" charset="0"/>
                <a:hlinkClick r:id="rId7" tooltip="잉글랜드 왕국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잉글랜드 왕국</a:t>
            </a:r>
            <a:r>
              <a:rPr lang="ko-KR" altLang="en-US" sz="1000" i="1" dirty="0">
                <a:latin typeface="Arial" panose="020B0604020202020204" pitchFamily="34" charset="0"/>
              </a:rPr>
              <a:t>의 </a:t>
            </a:r>
            <a:r>
              <a:rPr lang="ko-KR" altLang="en-US" sz="1000" i="1" dirty="0">
                <a:latin typeface="Arial" panose="020B0604020202020204" pitchFamily="34" charset="0"/>
                <a:hlinkClick r:id="rId8" tooltip="철학자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철학자</a:t>
            </a:r>
            <a:r>
              <a:rPr lang="en-US" altLang="ko-KR" sz="1000" i="1" dirty="0">
                <a:latin typeface="Arial" panose="020B0604020202020204" pitchFamily="34" charset="0"/>
              </a:rPr>
              <a:t>·</a:t>
            </a:r>
            <a:r>
              <a:rPr lang="ko-KR" altLang="en-US" sz="1000" i="1" dirty="0">
                <a:latin typeface="Arial" panose="020B0604020202020204" pitchFamily="34" charset="0"/>
              </a:rPr>
              <a:t>정치사상가</a:t>
            </a:r>
            <a:endParaRPr lang="ko-KR" altLang="en-US" sz="1000" i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DC2A5F-0DDF-4DC3-B2BD-612278331E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834" y="1494185"/>
            <a:ext cx="1376294" cy="109918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D2F833-5F90-4C5C-B374-22D8E0CE2983}"/>
              </a:ext>
            </a:extLst>
          </p:cNvPr>
          <p:cNvSpPr/>
          <p:nvPr/>
        </p:nvSpPr>
        <p:spPr>
          <a:xfrm>
            <a:off x="2617287" y="5901732"/>
            <a:ext cx="53428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https://ko.wikipedia.org/wiki/%EC%B9%BC_%ED%94%BC%EC%96%B4%EC%8A%A8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791465-7C94-4B15-ACB3-7E9DC67CED0D}"/>
              </a:ext>
            </a:extLst>
          </p:cNvPr>
          <p:cNvSpPr/>
          <p:nvPr/>
        </p:nvSpPr>
        <p:spPr>
          <a:xfrm>
            <a:off x="3604796" y="29199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https://ko.wikipedia.org/wiki/%ED%94%84%EB%9E%9C%EC%8B%9C%EC%8A%A4_%EA%B3%A8%ED%84%B4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746662-009C-418D-A4D7-3373EAA7107D}"/>
              </a:ext>
            </a:extLst>
          </p:cNvPr>
          <p:cNvSpPr/>
          <p:nvPr/>
        </p:nvSpPr>
        <p:spPr>
          <a:xfrm>
            <a:off x="4157840" y="513808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https://ko.wikipedia.org/wiki/%EB%A1%9C%EB%84%90%EB%93%9C_%ED%94%BC%EC%85%94</a:t>
            </a:r>
            <a:endParaRPr lang="ko-KR" altLang="en-US" sz="1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D3C33A-A94A-47E0-B2D3-5ACC42E8FA42}"/>
              </a:ext>
            </a:extLst>
          </p:cNvPr>
          <p:cNvSpPr/>
          <p:nvPr/>
        </p:nvSpPr>
        <p:spPr>
          <a:xfrm>
            <a:off x="541785" y="605485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i="1" dirty="0">
                <a:solidFill>
                  <a:srgbClr val="1A1A1A"/>
                </a:solidFill>
                <a:latin typeface="Times New Roman" panose="02020603050405020304" pitchFamily="18" charset="0"/>
              </a:rPr>
              <a:t>Pearson then offered to have his staff at the </a:t>
            </a:r>
            <a:r>
              <a:rPr lang="en-US" altLang="ko-KR" sz="1200" i="1" dirty="0">
                <a:solidFill>
                  <a:srgbClr val="0000EE"/>
                </a:solidFill>
                <a:latin typeface="Times New Roman" panose="02020603050405020304" pitchFamily="18" charset="0"/>
                <a:hlinkClick r:id="rId10"/>
              </a:rPr>
              <a:t>Galton</a:t>
            </a:r>
            <a:r>
              <a:rPr lang="en-US" altLang="ko-KR" sz="1200" i="1" dirty="0">
                <a:solidFill>
                  <a:srgbClr val="1A1A1A"/>
                </a:solidFill>
                <a:latin typeface="Times New Roman" panose="02020603050405020304" pitchFamily="18" charset="0"/>
              </a:rPr>
              <a:t> Laboratories 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6820685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8A78807-ECA8-41DB-B7A1-3F6B2019FD9F}"/>
              </a:ext>
            </a:extLst>
          </p:cNvPr>
          <p:cNvSpPr txBox="1">
            <a:spLocks/>
          </p:cNvSpPr>
          <p:nvPr/>
        </p:nvSpPr>
        <p:spPr>
          <a:xfrm>
            <a:off x="3082885" y="245592"/>
            <a:ext cx="3348372" cy="309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/>
              <a:t>*</a:t>
            </a:r>
            <a:r>
              <a:rPr lang="ko-KR" altLang="en-US" sz="1800" dirty="0" err="1"/>
              <a:t>쉬어가기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F1FFD73-3C0B-4C61-8172-5106AF414ED0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AD978-BFFF-48DE-B9DB-950A2852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C9618-C642-4F10-B301-BDCE9A8E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0C9542-FC7E-4800-ABF8-2A314B860C0D}"/>
              </a:ext>
            </a:extLst>
          </p:cNvPr>
          <p:cNvSpPr/>
          <p:nvPr/>
        </p:nvSpPr>
        <p:spPr>
          <a:xfrm>
            <a:off x="395536" y="974872"/>
            <a:ext cx="7889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https://www.datacamp.com/community/tutorials/probability-distributions-python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7049D9-7F7D-4879-8E33-6258A0576D98}"/>
              </a:ext>
            </a:extLst>
          </p:cNvPr>
          <p:cNvSpPr/>
          <p:nvPr/>
        </p:nvSpPr>
        <p:spPr>
          <a:xfrm>
            <a:off x="735221" y="1344204"/>
            <a:ext cx="7951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D4251"/>
                </a:solidFill>
                <a:highlight>
                  <a:srgbClr val="FFFF00"/>
                </a:highlight>
                <a:latin typeface="Lora"/>
              </a:rPr>
              <a:t>probability distributions </a:t>
            </a:r>
            <a:r>
              <a:rPr lang="en-US" altLang="ko-KR" dirty="0">
                <a:solidFill>
                  <a:srgbClr val="3D4251"/>
                </a:solidFill>
                <a:latin typeface="Lora"/>
              </a:rPr>
              <a:t>commonly referenced in machine learning literature.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98D866-B3DD-4BFD-AA6C-85886BE0392B}"/>
              </a:ext>
            </a:extLst>
          </p:cNvPr>
          <p:cNvSpPr/>
          <p:nvPr/>
        </p:nvSpPr>
        <p:spPr>
          <a:xfrm>
            <a:off x="395536" y="1988840"/>
            <a:ext cx="8291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https://docs.scipy.org/doc/scipy/reference/generated/scipy.stats.norm.html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7AD465-6E45-46AC-92B5-9E850190A4C1}"/>
              </a:ext>
            </a:extLst>
          </p:cNvPr>
          <p:cNvSpPr/>
          <p:nvPr/>
        </p:nvSpPr>
        <p:spPr>
          <a:xfrm>
            <a:off x="899592" y="2373761"/>
            <a:ext cx="4064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Open Sans"/>
              </a:rPr>
              <a:t>A normal </a:t>
            </a:r>
            <a:r>
              <a:rPr lang="en-US" altLang="ko-KR" dirty="0">
                <a:solidFill>
                  <a:srgbClr val="333333"/>
                </a:solidFill>
                <a:highlight>
                  <a:srgbClr val="FFFF00"/>
                </a:highlight>
                <a:latin typeface="Open Sans"/>
              </a:rPr>
              <a:t>continuous random variable.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4190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132715-A51E-4666-97A3-C5B75450D08B}"/>
              </a:ext>
            </a:extLst>
          </p:cNvPr>
          <p:cNvSpPr/>
          <p:nvPr/>
        </p:nvSpPr>
        <p:spPr>
          <a:xfrm>
            <a:off x="827584" y="1268760"/>
            <a:ext cx="6624736" cy="1754326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ko-KR" altLang="en-US" dirty="0"/>
              <a:t>표본분포 이해</a:t>
            </a:r>
            <a:endParaRPr lang="en-US" altLang="ko-KR" dirty="0"/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: </a:t>
            </a:r>
            <a:r>
              <a:rPr lang="ko-KR" altLang="en-US" dirty="0"/>
              <a:t>추정</a:t>
            </a:r>
            <a:r>
              <a:rPr lang="en-US" altLang="ko-KR" dirty="0"/>
              <a:t>, </a:t>
            </a:r>
            <a:r>
              <a:rPr lang="ko-KR" altLang="en-US" dirty="0" err="1"/>
              <a:t>점추정</a:t>
            </a:r>
            <a:r>
              <a:rPr lang="en-US" altLang="ko-KR" dirty="0"/>
              <a:t>, </a:t>
            </a:r>
            <a:r>
              <a:rPr lang="ko-KR" altLang="en-US" dirty="0"/>
              <a:t>구간추정</a:t>
            </a:r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표본평균의 확률분포</a:t>
            </a:r>
          </a:p>
          <a:p>
            <a:pPr fontAlgn="base"/>
            <a:r>
              <a:rPr lang="en-US" altLang="ko-KR" dirty="0"/>
              <a:t>3. </a:t>
            </a:r>
            <a:r>
              <a:rPr lang="ko-KR" altLang="en-US" dirty="0"/>
              <a:t>추정</a:t>
            </a:r>
            <a:endParaRPr lang="en-US" altLang="ko-KR" dirty="0"/>
          </a:p>
          <a:p>
            <a:pPr fontAlgn="base"/>
            <a:r>
              <a:rPr lang="en-US" altLang="ko-KR" dirty="0"/>
              <a:t> </a:t>
            </a:r>
            <a:r>
              <a:rPr lang="ko-KR" altLang="en-US" dirty="0"/>
              <a:t>모집단 평균 추정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4339329-CA50-48DC-9F3A-5533527B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6FC8E-16B7-49D7-B55A-60FF2B8C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FB1DA7-3469-4FBC-BC4A-AB1FEEEFBD12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187AC-2388-4822-9954-E33BEC3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512178-5B67-4FD5-977E-2A2DE1E4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</a:t>
            </a:fld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BFFB57-ECE3-44FF-89CF-8E8728C7B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62648"/>
              </p:ext>
            </p:extLst>
          </p:nvPr>
        </p:nvGraphicFramePr>
        <p:xfrm>
          <a:off x="683568" y="1307166"/>
          <a:ext cx="7776864" cy="37780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69807">
                  <a:extLst>
                    <a:ext uri="{9D8B030D-6E8A-4147-A177-3AD203B41FA5}">
                      <a16:colId xmlns:a16="http://schemas.microsoft.com/office/drawing/2014/main" val="3337919647"/>
                    </a:ext>
                  </a:extLst>
                </a:gridCol>
                <a:gridCol w="4146817">
                  <a:extLst>
                    <a:ext uri="{9D8B030D-6E8A-4147-A177-3AD203B41FA5}">
                      <a16:colId xmlns:a16="http://schemas.microsoft.com/office/drawing/2014/main" val="127916987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956639103"/>
                    </a:ext>
                  </a:extLst>
                </a:gridCol>
              </a:tblGrid>
              <a:tr h="4635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54430"/>
                  </a:ext>
                </a:extLst>
              </a:tr>
              <a:tr h="10667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비율척도</a:t>
                      </a:r>
                    </a:p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수치가 크기의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차이뿐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아니라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비율까지 나타내 주는 것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하나의 측정치가 다른 측정치의 몇 배가 되느냐 하는 비율의 정보를 가르쳐 줄 수 있는 척도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동간성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절대영점을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갖추고 있어 가감승제가 가능해 통계적 조작이 가능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원점수를 가공해서 얻은 표준점수인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점수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IQ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검사의 원점수를 가공해서 얻은 편차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141987"/>
                  </a:ext>
                </a:extLst>
              </a:tr>
              <a:tr h="876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서열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序列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척도</a:t>
                      </a:r>
                      <a:endParaRPr lang="en-US" altLang="ko-KR" sz="1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크기나 중요성에 기준하여 측정결과들에 순위를 매기는 것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명명척도의 분류기능에다 순위를 나타내는 것을 추가한 것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척도가 나타내고 있는 속성이 정확하게 얼마나 되느냐는 정보는 알려 주지 못한다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성적에 따라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 B, C, D,F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분류하는 것</a:t>
                      </a:r>
                    </a:p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백분위 점수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16357"/>
                  </a:ext>
                </a:extLst>
              </a:tr>
              <a:tr h="6857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명명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命名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척도</a:t>
                      </a:r>
                    </a:p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사물을 지칭하거나 분류하기 위해 부여한 임의의 수치나 기호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우편번호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학생 학번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945097"/>
                  </a:ext>
                </a:extLst>
              </a:tr>
              <a:tr h="6857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동간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同間</a:t>
                      </a:r>
                      <a:r>
                        <a:rPr lang="en-US" altLang="ko-K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척도</a:t>
                      </a:r>
                    </a:p>
                    <a:p>
                      <a:pPr algn="ctr" latinLnBrk="1"/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수치의 차가 일정한 간격을 가지고 있는 경우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측정치의 순위 뿐 아니라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측정치들이 얼마나 더 크고 작은 지를 알려준다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시험을 보고 얻은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원점수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IQ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검사의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원점수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나이 등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957148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92D3BF9A-9C57-4964-9D39-017D28F57442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통계 자료 구분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6CE6A-D26C-469B-8FA3-38CE4A153F85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00428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A44737-A63F-411F-9B9E-0E3FF94A201C}"/>
              </a:ext>
            </a:extLst>
          </p:cNvPr>
          <p:cNvSpPr/>
          <p:nvPr/>
        </p:nvSpPr>
        <p:spPr>
          <a:xfrm>
            <a:off x="755576" y="2804788"/>
            <a:ext cx="8064896" cy="343369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>
                <a:highlight>
                  <a:srgbClr val="FFFF00"/>
                </a:highlight>
              </a:rPr>
              <a:t>표본분포</a:t>
            </a:r>
            <a:r>
              <a:rPr lang="en-US" altLang="ko-KR" sz="1200" dirty="0">
                <a:highlight>
                  <a:srgbClr val="FFFF00"/>
                </a:highlight>
              </a:rPr>
              <a:t>(sampling distribution)</a:t>
            </a:r>
            <a:r>
              <a:rPr lang="ko-KR" altLang="en-US" sz="1200" dirty="0">
                <a:highlight>
                  <a:srgbClr val="FFFF00"/>
                </a:highlight>
              </a:rPr>
              <a:t>의 개념</a:t>
            </a:r>
            <a:endParaRPr lang="en-US" altLang="ko-KR" sz="1200" dirty="0">
              <a:highlight>
                <a:srgbClr val="FFFF00"/>
              </a:highlight>
            </a:endParaRPr>
          </a:p>
          <a:p>
            <a:pPr fontAlgn="base"/>
            <a:endParaRPr lang="ko-KR" altLang="en-US" sz="12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관심의 대상이 되는 전체를 모집단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(population),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조사 및 측정되는 모집단의 일부를 표본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(sample)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표본으로부터 도출되는 </a:t>
            </a:r>
            <a:r>
              <a:rPr lang="ko-KR" altLang="en-US" sz="1000" dirty="0" err="1"/>
              <a:t>표본통계량은</a:t>
            </a:r>
            <a:r>
              <a:rPr lang="ko-KR" altLang="en-US" sz="1000" dirty="0"/>
              <a:t> 표본을 어떻게 구성하는가에 따라 다양하게 나타날 수 있다</a:t>
            </a:r>
            <a:r>
              <a:rPr lang="en-US" altLang="ko-KR" sz="1000" dirty="0"/>
              <a:t>. 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/>
              <a:t>표본통계량은</a:t>
            </a:r>
            <a:r>
              <a:rPr lang="ko-KR" altLang="en-US" sz="1000" dirty="0"/>
              <a:t> 결과를 예측할 수 없으므로 확률변수가 되며 </a:t>
            </a:r>
            <a:r>
              <a:rPr lang="ko-KR" altLang="en-US" sz="1000" dirty="0" err="1"/>
              <a:t>표본통계량의</a:t>
            </a:r>
            <a:r>
              <a:rPr lang="ko-KR" altLang="en-US" sz="1000" dirty="0"/>
              <a:t> 확률분포를 표본분포</a:t>
            </a:r>
            <a:r>
              <a:rPr lang="en-US" altLang="ko-KR" sz="1000" dirty="0"/>
              <a:t>(sampling distribution)</a:t>
            </a:r>
            <a:r>
              <a:rPr lang="ko-KR" altLang="en-US" sz="1000" dirty="0"/>
              <a:t>라고 정의</a:t>
            </a:r>
            <a:endParaRPr lang="en-US" altLang="ko-KR" sz="1000" dirty="0"/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표본평균의 분포</a:t>
            </a:r>
            <a:r>
              <a:rPr lang="en-US" altLang="ko-KR" sz="1000" dirty="0"/>
              <a:t>, </a:t>
            </a:r>
            <a:r>
              <a:rPr lang="ko-KR" altLang="en-US" sz="1000" dirty="0"/>
              <a:t>표본비율의 분포</a:t>
            </a:r>
            <a:r>
              <a:rPr lang="en-US" altLang="ko-KR" sz="1000" dirty="0"/>
              <a:t>, </a:t>
            </a:r>
            <a:r>
              <a:rPr lang="ko-KR" altLang="en-US" sz="1000" dirty="0"/>
              <a:t>표본분산의 분포 등이 대표적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모수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(parameter) :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알고 싶은 모집단의 특성 값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통계량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(statistic) :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표본으로부터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모수를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추정하기위한 표본의 함수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대수의 법칙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표본의 수가 커지면 표본평균은 모평균에 접근한다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표본의 수가 커지면 표본비율은 모집단의 비율에 접근한다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/>
              <a:t>중심극한정리</a:t>
            </a:r>
            <a:r>
              <a:rPr lang="en-US" altLang="ko-KR" sz="1000" b="1" dirty="0"/>
              <a:t>(Central Limit Theorem : CLT)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 </a:t>
            </a:r>
            <a:r>
              <a:rPr lang="en-US" altLang="ko-KR" sz="1000" b="1" dirty="0">
                <a:sym typeface="Wingdings" panose="05000000000000000000" pitchFamily="2" charset="2"/>
              </a:rPr>
              <a:t></a:t>
            </a:r>
            <a:r>
              <a:rPr lang="en-US" altLang="ko-KR" sz="1000" b="1" dirty="0"/>
              <a:t> </a:t>
            </a:r>
            <a:r>
              <a:rPr lang="ko-KR" altLang="en-US" sz="1000" dirty="0"/>
              <a:t>표본의 개수</a:t>
            </a:r>
            <a:r>
              <a:rPr lang="en-US" altLang="ko-KR" sz="1000" dirty="0"/>
              <a:t>(n)</a:t>
            </a:r>
            <a:r>
              <a:rPr lang="ko-KR" altLang="en-US" sz="1000" dirty="0"/>
              <a:t>가 충분하다면 </a:t>
            </a:r>
            <a:r>
              <a:rPr lang="ko-KR" altLang="en-US" sz="1000" dirty="0" err="1"/>
              <a:t>모수를</a:t>
            </a:r>
            <a:r>
              <a:rPr lang="ko-KR" altLang="en-US" sz="1000" dirty="0"/>
              <a:t> 모르는 상황에서도 표본 통계량으로 정규분포를 구성하여 </a:t>
            </a:r>
            <a:r>
              <a:rPr lang="ko-KR" altLang="en-US" sz="1000" dirty="0" err="1"/>
              <a:t>모수를</a:t>
            </a:r>
            <a:r>
              <a:rPr lang="ko-KR" altLang="en-US" sz="1000" dirty="0"/>
              <a:t> 추정할 수 있다는 것 </a:t>
            </a:r>
            <a:r>
              <a:rPr lang="en-US" altLang="ko-KR" sz="1000" dirty="0"/>
              <a:t>: </a:t>
            </a:r>
            <a:r>
              <a:rPr lang="ko-KR" altLang="en-US" sz="1000" dirty="0"/>
              <a:t>중심극한정리에서는 모집단이 정규분포를 이루지 않아도 표본의 개수가 충분하다면 정규분포를 이룬다고 가정할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>
                <a:highlight>
                  <a:srgbClr val="FFFF00"/>
                </a:highlight>
                <a:latin typeface="Arial" panose="020B0604020202020204" pitchFamily="34" charset="0"/>
              </a:rPr>
              <a:t>평균</a:t>
            </a:r>
            <a:r>
              <a:rPr lang="en-US" altLang="ko-KR" sz="1000" dirty="0"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highlight>
                  <a:srgbClr val="FFFF00"/>
                </a:highlight>
                <a:latin typeface="Arial" panose="020B0604020202020204" pitchFamily="34" charset="0"/>
              </a:rPr>
              <a:t>분산인 무한 모집단에서 </a:t>
            </a:r>
            <a:r>
              <a:rPr lang="en-US" altLang="ko-KR" sz="1000" dirty="0">
                <a:highlight>
                  <a:srgbClr val="FFFF00"/>
                </a:highlight>
                <a:latin typeface="Arial" panose="020B0604020202020204" pitchFamily="34" charset="0"/>
              </a:rPr>
              <a:t>n</a:t>
            </a:r>
            <a:r>
              <a:rPr lang="ko-KR" altLang="en-US" sz="1000" dirty="0">
                <a:highlight>
                  <a:srgbClr val="FFFF00"/>
                </a:highlight>
                <a:latin typeface="Arial" panose="020B0604020202020204" pitchFamily="34" charset="0"/>
              </a:rPr>
              <a:t>개의 표본을 임의로 뽑았을 때</a:t>
            </a:r>
            <a:r>
              <a:rPr lang="en-US" altLang="ko-KR" sz="1000" dirty="0"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highlight>
                  <a:srgbClr val="FFFF00"/>
                </a:highlight>
                <a:latin typeface="Arial" panose="020B0604020202020204" pitchFamily="34" charset="0"/>
              </a:rPr>
              <a:t>표본의 크기가 커지면 모집단의 분포에 관계없이 </a:t>
            </a:r>
            <a:endParaRPr lang="en-US" altLang="ko-KR" sz="1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highlight>
                  <a:srgbClr val="FFFF00"/>
                </a:highlight>
                <a:latin typeface="Arial" panose="020B0604020202020204" pitchFamily="34" charset="0"/>
              </a:rPr>
              <a:t>    </a:t>
            </a:r>
            <a:r>
              <a:rPr lang="ko-KR" altLang="en-US" sz="1000" dirty="0">
                <a:highlight>
                  <a:srgbClr val="FFFF00"/>
                </a:highlight>
                <a:latin typeface="Arial" panose="020B0604020202020204" pitchFamily="34" charset="0"/>
              </a:rPr>
              <a:t>표본평균은 근사적으로 정규분포 </a:t>
            </a:r>
            <a:r>
              <a:rPr lang="en-US" altLang="ko-KR" sz="1000" dirty="0">
                <a:highlight>
                  <a:srgbClr val="FFFF00"/>
                </a:highlight>
                <a:latin typeface="Arial" panose="020B0604020202020204" pitchFamily="34" charset="0"/>
              </a:rPr>
              <a:t>N(</a:t>
            </a:r>
            <a:r>
              <a:rPr lang="ko-KR" altLang="en-US" sz="1000" dirty="0">
                <a:highlight>
                  <a:srgbClr val="FFFF00"/>
                </a:highlight>
                <a:latin typeface="Arial" panose="020B0604020202020204" pitchFamily="34" charset="0"/>
              </a:rPr>
              <a:t>평균</a:t>
            </a:r>
            <a:r>
              <a:rPr lang="en-US" altLang="ko-KR" sz="1000" dirty="0"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highlight>
                  <a:srgbClr val="FFFF00"/>
                </a:highlight>
                <a:latin typeface="Arial" panose="020B0604020202020204" pitchFamily="34" charset="0"/>
              </a:rPr>
              <a:t>분산</a:t>
            </a:r>
            <a:r>
              <a:rPr lang="en-US" altLang="ko-KR" sz="1000" dirty="0">
                <a:highlight>
                  <a:srgbClr val="FFFF00"/>
                </a:highlight>
                <a:latin typeface="Arial" panose="020B0604020202020204" pitchFamily="34" charset="0"/>
              </a:rPr>
              <a:t>/n)</a:t>
            </a:r>
            <a:r>
              <a:rPr lang="ko-KR" altLang="en-US" sz="1000" dirty="0">
                <a:highlight>
                  <a:srgbClr val="FFFF00"/>
                </a:highlight>
                <a:latin typeface="Arial" panose="020B0604020202020204" pitchFamily="34" charset="0"/>
              </a:rPr>
              <a:t>를 따름</a:t>
            </a:r>
            <a:endParaRPr lang="ko-KR" alt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94055AD-73E6-4707-AB94-F02808DC23B7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표본분포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919E6-4CC4-4C79-A58A-29FF7D59E23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표본분포 이해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4A736D3-9963-48F6-AEEF-9F2FA5C59A5F}"/>
                  </a:ext>
                </a:extLst>
              </p:cNvPr>
              <p:cNvSpPr/>
              <p:nvPr/>
            </p:nvSpPr>
            <p:spPr>
              <a:xfrm>
                <a:off x="843674" y="1344352"/>
                <a:ext cx="1496078" cy="105315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관측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 err="1">
                    <a:solidFill>
                      <a:schemeClr val="tx1"/>
                    </a:solidFill>
                  </a:rPr>
                  <a:t>전체수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(N)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모평균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(μ)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chemeClr val="tx1"/>
                    </a:solidFill>
                  </a:rPr>
                  <a:t>모표준편차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(σ)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chemeClr val="tx1"/>
                    </a:solidFill>
                  </a:rPr>
                  <a:t>모분산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4A736D3-9963-48F6-AEEF-9F2FA5C59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74" y="1344352"/>
                <a:ext cx="1496078" cy="10531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54D1B1E-50EA-482F-92C9-B84330D08E25}"/>
                  </a:ext>
                </a:extLst>
              </p:cNvPr>
              <p:cNvSpPr/>
              <p:nvPr/>
            </p:nvSpPr>
            <p:spPr>
              <a:xfrm>
                <a:off x="6531829" y="1448290"/>
                <a:ext cx="1496078" cy="94921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표본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수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(n)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표본평균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r>
                  <a:rPr lang="en-US" altLang="ko-KR" sz="1000" b="1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err="1">
                    <a:solidFill>
                      <a:schemeClr val="tx1"/>
                    </a:solidFill>
                  </a:rPr>
                  <a:t>표본표준편차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(s)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표본분산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0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54D1B1E-50EA-482F-92C9-B84330D08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829" y="1448290"/>
                <a:ext cx="1496078" cy="949218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1DABDAAF-D71F-46FA-A481-CD7D2370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118" y="1141795"/>
            <a:ext cx="3421760" cy="133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15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111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72D3634-953D-4603-8DFC-EEEA941FB507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표본분포 </a:t>
            </a:r>
            <a:r>
              <a:rPr lang="en-US" altLang="ko-KR" sz="1500" dirty="0"/>
              <a:t>: </a:t>
            </a:r>
            <a:r>
              <a:rPr lang="ko-KR" altLang="en-US" sz="1500" dirty="0"/>
              <a:t>통계추론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C58D0A-58C3-41FE-897A-C321682F61E3}"/>
              </a:ext>
            </a:extLst>
          </p:cNvPr>
          <p:cNvSpPr/>
          <p:nvPr/>
        </p:nvSpPr>
        <p:spPr>
          <a:xfrm>
            <a:off x="473793" y="980458"/>
            <a:ext cx="8130655" cy="232647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통계추론이란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그 모집단으로부터의 표본에 근거하여 모집단에 대한 정보를 알아내는 과정이다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추정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(estimation)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과 가설검정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(testing)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으로 구분</a:t>
            </a:r>
            <a:br>
              <a:rPr lang="ko-KR" altLang="en-US" sz="1000" dirty="0"/>
            </a:br>
            <a:r>
              <a:rPr lang="en-US" altLang="ko-KR" sz="1000" dirty="0"/>
              <a:t>1)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추정 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표본으로부터 미지의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모수를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추측하는 것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 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표본의 통계량으로부터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모수의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특성을 추측하는 것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추정량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모수를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추정하기 위한 표본의 함수인 통계량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추정값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추정량에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관측값을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대입하여 얻은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추정량의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값</a:t>
            </a:r>
            <a:br>
              <a:rPr lang="ko-KR" altLang="en-US" sz="1000" dirty="0"/>
            </a:b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추정량의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분포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추정량은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표본추출결과에 따라 변함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~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표본 분포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(sampling distribution)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2) </a:t>
            </a:r>
            <a:r>
              <a:rPr lang="ko-KR" altLang="en-US" sz="1000" b="1" dirty="0"/>
              <a:t>가설검정</a:t>
            </a:r>
            <a:endParaRPr lang="en-US" altLang="ko-KR" sz="1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/>
              <a:t>    '</a:t>
            </a:r>
            <a:r>
              <a:rPr lang="ko-KR" altLang="en-US" sz="1000" dirty="0" err="1"/>
              <a:t>모수가</a:t>
            </a:r>
            <a:r>
              <a:rPr lang="ko-KR" altLang="en-US" sz="1000" dirty="0"/>
              <a:t> 어떠할 것이다</a:t>
            </a:r>
            <a:r>
              <a:rPr lang="en-US" altLang="ko-KR" sz="1000" dirty="0"/>
              <a:t>'</a:t>
            </a:r>
            <a:r>
              <a:rPr lang="ko-KR" altLang="en-US" sz="1000" dirty="0"/>
              <a:t>라는 가설을 세우고 그 가정이 맞는지에 대한 확인 과정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28FF46-379F-454F-BEC3-289F2B633F2F}"/>
              </a:ext>
            </a:extLst>
          </p:cNvPr>
          <p:cNvSpPr/>
          <p:nvPr/>
        </p:nvSpPr>
        <p:spPr>
          <a:xfrm>
            <a:off x="473793" y="3835884"/>
            <a:ext cx="8130655" cy="244958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불편성</a:t>
            </a:r>
            <a:r>
              <a:rPr lang="ko-KR" altLang="en-US" sz="10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추정량의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기댓값이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모수와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같아지는 것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lvl="1"/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+mn-ea"/>
              </a:rPr>
              <a:t>이때의 </a:t>
            </a:r>
            <a:r>
              <a:rPr lang="ko-KR" altLang="en-US" sz="1000" dirty="0" err="1">
                <a:latin typeface="+mn-ea"/>
              </a:rPr>
              <a:t>추정량을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err="1">
                <a:latin typeface="+mn-ea"/>
              </a:rPr>
              <a:t>불편추정량</a:t>
            </a:r>
            <a:r>
              <a:rPr lang="en-US" altLang="ko-KR" sz="1000" dirty="0">
                <a:latin typeface="+mn-ea"/>
              </a:rPr>
              <a:t>(unbiased estimator)</a:t>
            </a:r>
            <a:r>
              <a:rPr lang="ko-KR" altLang="en-US" sz="1000" dirty="0">
                <a:latin typeface="+mn-ea"/>
              </a:rPr>
              <a:t>이라 한다</a:t>
            </a:r>
            <a:r>
              <a:rPr lang="en-US" altLang="ko-KR" sz="1000" dirty="0">
                <a:latin typeface="+mn-ea"/>
              </a:rPr>
              <a:t>. 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</a:pPr>
            <a:r>
              <a:rPr lang="ko-KR" altLang="en-US" sz="1000" dirty="0" err="1">
                <a:solidFill>
                  <a:prstClr val="black"/>
                </a:solidFill>
              </a:rPr>
              <a:t>추정량과</a:t>
            </a: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</a:rPr>
              <a:t>모수에</a:t>
            </a:r>
            <a:r>
              <a:rPr lang="ko-KR" altLang="en-US" sz="1000" dirty="0">
                <a:solidFill>
                  <a:prstClr val="black"/>
                </a:solidFill>
              </a:rPr>
              <a:t> 차이가 있다는 것을 편의</a:t>
            </a:r>
            <a:r>
              <a:rPr lang="en-US" altLang="ko-KR" sz="1000" dirty="0">
                <a:solidFill>
                  <a:prstClr val="black"/>
                </a:solidFill>
              </a:rPr>
              <a:t>(biased)</a:t>
            </a:r>
            <a:r>
              <a:rPr lang="ko-KR" altLang="en-US" sz="1000" dirty="0">
                <a:solidFill>
                  <a:prstClr val="black"/>
                </a:solidFill>
              </a:rPr>
              <a:t>가 있다고 한다</a:t>
            </a:r>
            <a:r>
              <a:rPr lang="en-US" altLang="ko-KR" sz="1000" dirty="0">
                <a:solidFill>
                  <a:prstClr val="black"/>
                </a:solidFill>
              </a:rPr>
              <a:t>. 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</a:pPr>
            <a:r>
              <a:rPr lang="ko-KR" altLang="en-US" sz="1000" dirty="0" err="1">
                <a:solidFill>
                  <a:prstClr val="black"/>
                </a:solidFill>
              </a:rPr>
              <a:t>추정량에</a:t>
            </a:r>
            <a:r>
              <a:rPr lang="ko-KR" altLang="en-US" sz="1000" dirty="0">
                <a:solidFill>
                  <a:prstClr val="black"/>
                </a:solidFill>
              </a:rPr>
              <a:t> 대한 </a:t>
            </a:r>
            <a:r>
              <a:rPr lang="ko-KR" altLang="en-US" sz="1000" dirty="0" err="1">
                <a:solidFill>
                  <a:prstClr val="black"/>
                </a:solidFill>
              </a:rPr>
              <a:t>기대값이</a:t>
            </a: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</a:rPr>
              <a:t>모수와</a:t>
            </a:r>
            <a:r>
              <a:rPr lang="ko-KR" altLang="en-US" sz="1000" dirty="0">
                <a:solidFill>
                  <a:prstClr val="black"/>
                </a:solidFill>
              </a:rPr>
              <a:t> 동일하게 나타나면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이는 표본추출이 오류가 나타날 만한 영향이 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</a:pPr>
            <a:r>
              <a:rPr lang="ko-KR" altLang="en-US" sz="1000" dirty="0">
                <a:solidFill>
                  <a:prstClr val="black"/>
                </a:solidFill>
              </a:rPr>
              <a:t>없다는 </a:t>
            </a:r>
            <a:r>
              <a:rPr lang="ko-KR" altLang="en-US" sz="1000" dirty="0" err="1">
                <a:solidFill>
                  <a:prstClr val="black"/>
                </a:solidFill>
              </a:rPr>
              <a:t>불편성</a:t>
            </a:r>
            <a:r>
              <a:rPr lang="en-US" altLang="ko-KR" sz="1000" dirty="0">
                <a:solidFill>
                  <a:prstClr val="black"/>
                </a:solidFill>
              </a:rPr>
              <a:t>(unbiasedness)</a:t>
            </a:r>
            <a:r>
              <a:rPr lang="ko-KR" altLang="en-US" sz="1000" dirty="0">
                <a:solidFill>
                  <a:prstClr val="black"/>
                </a:solidFill>
              </a:rPr>
              <a:t>을 만족한다는 의미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 latinLnBrk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prstClr val="black"/>
                </a:solidFill>
              </a:rPr>
              <a:t>효율성</a:t>
            </a:r>
            <a:r>
              <a:rPr lang="en-US" altLang="ko-KR" sz="1000" b="1" dirty="0">
                <a:solidFill>
                  <a:prstClr val="black"/>
                </a:solidFill>
              </a:rPr>
              <a:t>(efficiency </a:t>
            </a:r>
            <a:r>
              <a:rPr lang="ko-KR" altLang="en-US" sz="10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 dirty="0" err="1">
                <a:latin typeface="+mn-ea"/>
              </a:rPr>
              <a:t>추정량의</a:t>
            </a:r>
            <a:r>
              <a:rPr lang="ko-KR" altLang="en-US" sz="1000" b="1" dirty="0">
                <a:latin typeface="+mn-ea"/>
              </a:rPr>
              <a:t> 분산이 최소값이어야 한다</a:t>
            </a:r>
            <a:r>
              <a:rPr lang="en-US" altLang="ko-KR" sz="1000" b="1" dirty="0">
                <a:latin typeface="+mn-ea"/>
              </a:rPr>
              <a:t>.</a:t>
            </a: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</a:rPr>
              <a:t>모수에</a:t>
            </a:r>
            <a:r>
              <a:rPr lang="ko-KR" altLang="en-US" sz="1000" dirty="0">
                <a:solidFill>
                  <a:prstClr val="black"/>
                </a:solidFill>
              </a:rPr>
              <a:t> 대한 </a:t>
            </a:r>
            <a:r>
              <a:rPr lang="ko-KR" altLang="en-US" sz="1000" dirty="0" err="1">
                <a:solidFill>
                  <a:prstClr val="black"/>
                </a:solidFill>
              </a:rPr>
              <a:t>추정량의</a:t>
            </a:r>
            <a:r>
              <a:rPr lang="ko-KR" altLang="en-US" sz="1000" dirty="0">
                <a:solidFill>
                  <a:prstClr val="black"/>
                </a:solidFill>
              </a:rPr>
              <a:t> 분산</a:t>
            </a:r>
            <a:r>
              <a:rPr lang="en-US" altLang="ko-KR" sz="1000" dirty="0">
                <a:solidFill>
                  <a:prstClr val="black"/>
                </a:solidFill>
              </a:rPr>
              <a:t>(</a:t>
            </a:r>
            <a:r>
              <a:rPr lang="ko-KR" altLang="en-US" sz="1000" dirty="0">
                <a:solidFill>
                  <a:prstClr val="black"/>
                </a:solidFill>
              </a:rPr>
              <a:t>분포</a:t>
            </a:r>
            <a:r>
              <a:rPr lang="en-US" altLang="ko-KR" sz="1000" dirty="0">
                <a:solidFill>
                  <a:prstClr val="black"/>
                </a:solidFill>
              </a:rPr>
              <a:t>)</a:t>
            </a:r>
            <a:r>
              <a:rPr lang="ko-KR" altLang="en-US" sz="1000" dirty="0">
                <a:solidFill>
                  <a:prstClr val="black"/>
                </a:solidFill>
              </a:rPr>
              <a:t>이 작을수록 </a:t>
            </a:r>
            <a:r>
              <a:rPr lang="ko-KR" altLang="en-US" sz="1000" dirty="0" err="1">
                <a:solidFill>
                  <a:prstClr val="black"/>
                </a:solidFill>
              </a:rPr>
              <a:t>추정량이</a:t>
            </a:r>
            <a:r>
              <a:rPr lang="ko-KR" altLang="en-US" sz="1000" dirty="0">
                <a:solidFill>
                  <a:prstClr val="black"/>
                </a:solidFill>
              </a:rPr>
              <a:t> 바람직하다는 의미이다</a:t>
            </a:r>
            <a:r>
              <a:rPr lang="en-US" altLang="ko-KR" sz="1000" dirty="0">
                <a:solidFill>
                  <a:prstClr val="black"/>
                </a:solidFill>
              </a:rPr>
              <a:t>. </a:t>
            </a:r>
            <a:r>
              <a:rPr lang="ko-KR" altLang="en-US" sz="1000" dirty="0">
                <a:solidFill>
                  <a:prstClr val="black"/>
                </a:solidFill>
              </a:rPr>
              <a:t>이러한 조건은 </a:t>
            </a:r>
            <a:r>
              <a:rPr lang="ko-KR" altLang="en-US" sz="1000" dirty="0" err="1">
                <a:solidFill>
                  <a:prstClr val="black"/>
                </a:solidFill>
              </a:rPr>
              <a:t>추정량이</a:t>
            </a:r>
            <a:r>
              <a:rPr lang="ko-KR" altLang="en-US" sz="1000" dirty="0">
                <a:solidFill>
                  <a:prstClr val="black"/>
                </a:solidFill>
              </a:rPr>
              <a:t> 여러 개일 경우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이들을 서로 비교하여 가장 유효한 </a:t>
            </a:r>
            <a:r>
              <a:rPr lang="ko-KR" altLang="en-US" sz="1000" dirty="0" err="1">
                <a:solidFill>
                  <a:prstClr val="black"/>
                </a:solidFill>
              </a:rPr>
              <a:t>추정량을</a:t>
            </a:r>
            <a:r>
              <a:rPr lang="ko-KR" altLang="en-US" sz="1000" dirty="0">
                <a:solidFill>
                  <a:prstClr val="black"/>
                </a:solidFill>
              </a:rPr>
              <a:t> 확인할 때 필요하다</a:t>
            </a:r>
            <a:r>
              <a:rPr lang="en-US" altLang="ko-KR" sz="1000" dirty="0">
                <a:solidFill>
                  <a:prstClr val="black"/>
                </a:solidFill>
              </a:rPr>
              <a:t>. </a:t>
            </a: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일치성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표본의 크기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 무한히 증가함에 따라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추정량이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모수에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가까워지는 것을 의미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 latinLnBrk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00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충족성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추정량이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모수에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대하여 가장 많은 정보를 제공할 때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그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추정량에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충족성이 있다고 한다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.(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표본이 모집단의 대표성을 가져야 한다</a:t>
            </a:r>
            <a:r>
              <a:rPr lang="en-US" altLang="ko-KR" sz="1000" dirty="0">
                <a:latin typeface="+mn-ea"/>
              </a:rPr>
              <a:t>.)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36150A-6A3F-4259-AA0E-6318BFE9B281}"/>
              </a:ext>
            </a:extLst>
          </p:cNvPr>
          <p:cNvSpPr/>
          <p:nvPr/>
        </p:nvSpPr>
        <p:spPr>
          <a:xfrm>
            <a:off x="473793" y="3412717"/>
            <a:ext cx="1338828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highlight>
                  <a:srgbClr val="FFFF00"/>
                </a:highlight>
              </a:rPr>
              <a:t>바람직한 </a:t>
            </a:r>
            <a:r>
              <a:rPr lang="ko-KR" altLang="en-US" sz="1200" dirty="0" err="1">
                <a:highlight>
                  <a:srgbClr val="FFFF00"/>
                </a:highlight>
              </a:rPr>
              <a:t>추정량</a:t>
            </a:r>
            <a:r>
              <a:rPr lang="en-US" altLang="ko-KR" sz="1200" dirty="0">
                <a:highlight>
                  <a:srgbClr val="FFFF00"/>
                </a:highlight>
              </a:rPr>
              <a:t> 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26700D-00E4-4DD4-B935-74D6C0DC2333}"/>
              </a:ext>
            </a:extLst>
          </p:cNvPr>
          <p:cNvSpPr/>
          <p:nvPr/>
        </p:nvSpPr>
        <p:spPr>
          <a:xfrm>
            <a:off x="1981200" y="343032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평균적으로 </a:t>
            </a:r>
            <a:r>
              <a:rPr lang="ko-KR" altLang="en-US" sz="1000" dirty="0" err="1"/>
              <a:t>모수에</a:t>
            </a:r>
            <a:r>
              <a:rPr lang="ko-KR" altLang="en-US" sz="1000" dirty="0"/>
              <a:t> 근접하고 그 밀집도가 높은 </a:t>
            </a:r>
            <a:r>
              <a:rPr lang="ko-KR" altLang="en-US" sz="1000" dirty="0" err="1"/>
              <a:t>추정량</a:t>
            </a:r>
            <a:r>
              <a:rPr lang="ko-KR" altLang="en-US" sz="1000" dirty="0"/>
              <a:t> </a:t>
            </a:r>
            <a:endParaRPr lang="en-US" altLang="ko-KR" sz="1000" dirty="0">
              <a:solidFill>
                <a:srgbClr val="000000"/>
              </a:solidFill>
              <a:highlight>
                <a:srgbClr val="FFFF00"/>
              </a:highlight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AB772-C7D0-4413-93AC-958FF0DD33B7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표본분포 이해</a:t>
            </a:r>
          </a:p>
        </p:txBody>
      </p:sp>
    </p:spTree>
    <p:extLst>
      <p:ext uri="{BB962C8B-B14F-4D97-AF65-F5344CB8AC3E}">
        <p14:creationId xmlns:p14="http://schemas.microsoft.com/office/powerpoint/2010/main" val="37791252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-590600" y="4737668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72D3634-953D-4603-8DFC-EEEA941FB507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표본분포 </a:t>
            </a:r>
            <a:r>
              <a:rPr lang="en-US" altLang="ko-KR" sz="1500" dirty="0"/>
              <a:t>: </a:t>
            </a:r>
            <a:r>
              <a:rPr lang="ko-KR" altLang="en-US" sz="1500" dirty="0"/>
              <a:t>통계추론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93B8751-9B14-45BE-8764-1F471870DCA5}"/>
                  </a:ext>
                </a:extLst>
              </p:cNvPr>
              <p:cNvSpPr/>
              <p:nvPr/>
            </p:nvSpPr>
            <p:spPr>
              <a:xfrm>
                <a:off x="708645" y="3046739"/>
                <a:ext cx="7637326" cy="2418804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구간추정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점추정을 보완하기 위해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모수가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 특정구간에 있을 것이라고 추정하는 것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항상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추정량의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 분포에 대한 전제가 주어져야 하고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,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구해진 구간 안에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모수가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 있을 가능성의 크기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(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신뢰 수준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)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가 주어져야 함</a:t>
                </a:r>
                <a:endParaRPr lang="en-US" altLang="ko-KR" sz="1000" dirty="0">
                  <a:solidFill>
                    <a:srgbClr val="000000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000" dirty="0">
                  <a:solidFill>
                    <a:srgbClr val="000000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b="1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(</a:t>
                </a:r>
                <a:r>
                  <a:rPr lang="ko-KR" altLang="en-US" sz="1000" b="1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신뢰구간</a:t>
                </a:r>
                <a:r>
                  <a:rPr lang="en-US" altLang="ko-KR" sz="1000" b="1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미지의 </a:t>
                </a:r>
                <a:r>
                  <a:rPr lang="ko-KR" altLang="en-US" sz="1000" dirty="0" err="1"/>
                  <a:t>모수가</a:t>
                </a:r>
                <a:r>
                  <a:rPr lang="ko-KR" altLang="en-US" sz="1000" dirty="0"/>
                  <a:t> 속할 실수구간을 구하는 것으로</a:t>
                </a:r>
                <a:r>
                  <a:rPr lang="en-US" altLang="ko-KR" sz="1000" dirty="0"/>
                  <a:t> </a:t>
                </a:r>
                <a:r>
                  <a:rPr lang="ko-KR" altLang="en-US" sz="1000" dirty="0" err="1"/>
                  <a:t>모수가</a:t>
                </a:r>
                <a:r>
                  <a:rPr lang="ko-KR" altLang="en-US" sz="1000" dirty="0"/>
                  <a:t> 속할 실수구간을 신뢰구간이</a:t>
                </a:r>
                <a:r>
                  <a:rPr lang="en-US" altLang="ko-KR" sz="1000" dirty="0"/>
                  <a:t>(confidence interval)</a:t>
                </a:r>
                <a:r>
                  <a:rPr lang="ko-KR" altLang="en-US" sz="1000" dirty="0"/>
                  <a:t>이라고 부르며 상한치와 하한치가 주어지게 된다</a:t>
                </a:r>
                <a:r>
                  <a:rPr lang="en-US" altLang="ko-KR" sz="1000" dirty="0"/>
                  <a:t>. 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 b="1" dirty="0"/>
                  <a:t>(</a:t>
                </a:r>
                <a:r>
                  <a:rPr lang="ko-KR" altLang="en-US" sz="1000" b="1" dirty="0"/>
                  <a:t>신뢰수준</a:t>
                </a:r>
                <a:r>
                  <a:rPr lang="en-US" altLang="ko-KR" sz="1000" b="1" dirty="0"/>
                  <a:t>, </a:t>
                </a:r>
                <a:r>
                  <a:rPr lang="ko-KR" altLang="en-US" sz="1000" b="1" dirty="0"/>
                  <a:t>유의수준</a:t>
                </a:r>
                <a:r>
                  <a:rPr lang="en-US" altLang="ko-KR" sz="1000" b="1" dirty="0"/>
                  <a:t>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신뢰구간은 추정된 신뢰구간이 </a:t>
                </a:r>
                <a:r>
                  <a:rPr lang="ko-KR" altLang="en-US" sz="1000" dirty="0" err="1"/>
                  <a:t>모수를</a:t>
                </a:r>
                <a:r>
                  <a:rPr lang="ko-KR" altLang="en-US" sz="1000" dirty="0"/>
                  <a:t> 포함할 확률에 따라 도출되는데 이러한 확률을 신뢰수준</a:t>
                </a:r>
                <a:r>
                  <a:rPr lang="en-US" altLang="ko-KR" sz="1000" dirty="0"/>
                  <a:t>(level of confidence)</a:t>
                </a:r>
                <a:r>
                  <a:rPr lang="ko-KR" altLang="en-US" sz="1000" dirty="0"/>
                  <a:t>이라고 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신뢰수준은 일반적으로 유의수준</a:t>
                </a:r>
                <a:r>
                  <a:rPr lang="en-US" altLang="ko-KR" sz="1000" dirty="0"/>
                  <a:t>( level of significance,</a:t>
                </a:r>
                <a14:m>
                  <m:oMath xmlns:m="http://schemas.openxmlformats.org/officeDocument/2006/math"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000" dirty="0"/>
                  <a:t>) </a:t>
                </a:r>
                <a:r>
                  <a:rPr lang="ko-KR" altLang="en-US" sz="1000" dirty="0"/>
                  <a:t>에 의해 </a:t>
                </a:r>
                <a:r>
                  <a:rPr lang="en-US" altLang="ko-KR" sz="1000" dirty="0"/>
                  <a:t>( 1- </a:t>
                </a:r>
                <a14:m>
                  <m:oMath xmlns:m="http://schemas.openxmlformats.org/officeDocument/2006/math"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 ) 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sz="1000" dirty="0"/>
                  <a:t> 나타난다</a:t>
                </a:r>
                <a:r>
                  <a:rPr lang="en-US" altLang="ko-KR" sz="1000" dirty="0"/>
                  <a:t>.</a:t>
                </a:r>
                <a:endParaRPr lang="en-US" altLang="ko-KR" sz="1000" dirty="0">
                  <a:solidFill>
                    <a:srgbClr val="000000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93B8751-9B14-45BE-8764-1F471870D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45" y="3046739"/>
                <a:ext cx="7637326" cy="2418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3572F28-2F8C-4DB2-94F4-772ACBC3D16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표본분포 이해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25C86-F19F-4A29-A3CF-25DA33EC0E87}"/>
              </a:ext>
            </a:extLst>
          </p:cNvPr>
          <p:cNvSpPr/>
          <p:nvPr/>
        </p:nvSpPr>
        <p:spPr>
          <a:xfrm>
            <a:off x="708645" y="1759678"/>
            <a:ext cx="6138728" cy="80124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000000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점추정</a:t>
            </a:r>
            <a:endParaRPr lang="ko-KR" altLang="en-US" sz="1200" b="1" dirty="0">
              <a:solidFill>
                <a:srgbClr val="000000"/>
              </a:solidFill>
              <a:highlight>
                <a:srgbClr val="FFFF00"/>
              </a:highlight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모수가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특정한 값일 것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'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이라고 추정하는 것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표본의 정보로부터 모집단의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모수를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하나의 값으로 추정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98B9C7-C685-4A11-BF85-2149E8EE9E42}"/>
              </a:ext>
            </a:extLst>
          </p:cNvPr>
          <p:cNvSpPr txBox="1"/>
          <p:nvPr/>
        </p:nvSpPr>
        <p:spPr>
          <a:xfrm>
            <a:off x="611560" y="1205674"/>
            <a:ext cx="1631107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추정</a:t>
            </a:r>
            <a:r>
              <a:rPr lang="en-US" altLang="ko-KR" sz="1200" dirty="0"/>
              <a:t> </a:t>
            </a:r>
            <a:r>
              <a:rPr lang="ko-KR" altLang="en-US" sz="1200" dirty="0"/>
              <a:t>방법 구분</a:t>
            </a:r>
          </a:p>
        </p:txBody>
      </p:sp>
    </p:spTree>
    <p:extLst>
      <p:ext uri="{BB962C8B-B14F-4D97-AF65-F5344CB8AC3E}">
        <p14:creationId xmlns:p14="http://schemas.microsoft.com/office/powerpoint/2010/main" val="19518188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113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72D3634-953D-4603-8DFC-EEEA941FB507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표본분포 </a:t>
            </a:r>
            <a:r>
              <a:rPr lang="en-US" altLang="ko-KR" sz="1500" dirty="0"/>
              <a:t>: </a:t>
            </a:r>
            <a:r>
              <a:rPr lang="ko-KR" altLang="en-US" sz="1500" dirty="0"/>
              <a:t>통계추론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47B07E-269D-40B8-BCD5-12133C1F5F2A}"/>
              </a:ext>
            </a:extLst>
          </p:cNvPr>
          <p:cNvSpPr/>
          <p:nvPr/>
        </p:nvSpPr>
        <p:spPr>
          <a:xfrm>
            <a:off x="208326" y="1079835"/>
            <a:ext cx="8680934" cy="172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구간추정</a:t>
            </a:r>
            <a:r>
              <a:rPr lang="en-US" altLang="ko-KR" dirty="0">
                <a:highlight>
                  <a:srgbClr val="FFFF00"/>
                </a:highlight>
              </a:rPr>
              <a:t>(interval estimation)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/>
              <a:t>신뢰수준</a:t>
            </a:r>
            <a:r>
              <a:rPr lang="en-US" altLang="ko-KR" sz="1000" b="1" dirty="0"/>
              <a:t>(level of confidence)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신뢰구간은 추정된 신뢰구간이 </a:t>
            </a:r>
            <a:r>
              <a:rPr lang="ko-KR" altLang="en-US" sz="1000" dirty="0" err="1"/>
              <a:t>모수를</a:t>
            </a:r>
            <a:r>
              <a:rPr lang="ko-KR" altLang="en-US" sz="1000" dirty="0"/>
              <a:t> 포함할 확률에 따라 도출되는데 이러한 확률을 신뢰수준</a:t>
            </a:r>
            <a:r>
              <a:rPr lang="en-US" altLang="ko-KR" sz="1000" dirty="0"/>
              <a:t>(level of confidence) </a:t>
            </a:r>
            <a:endParaRPr lang="ko-KR" altLang="en-US" sz="1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신뢰수준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= (1-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유의수준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,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유의수준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0.05 , 0.01 …</a:t>
            </a:r>
            <a:endParaRPr lang="ko-KR" altLang="en-US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/>
              <a:t>신뢰구간</a:t>
            </a:r>
            <a:r>
              <a:rPr lang="en-US" altLang="ko-KR" sz="1000" b="1" dirty="0"/>
              <a:t>(confidence interval)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/>
              <a:t>모수가</a:t>
            </a:r>
            <a:r>
              <a:rPr lang="ko-KR" altLang="en-US" sz="1000" dirty="0"/>
              <a:t> 속할 구간을 신뢰구간</a:t>
            </a:r>
            <a:r>
              <a:rPr lang="en-US" altLang="ko-KR" sz="1000" dirty="0"/>
              <a:t>(confidence interval)</a:t>
            </a:r>
            <a:r>
              <a:rPr lang="ko-KR" altLang="en-US" sz="1000" dirty="0"/>
              <a:t>이라고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상한치와 하한치로</a:t>
            </a:r>
            <a:r>
              <a:rPr lang="en-US" altLang="ko-KR" sz="1000" dirty="0"/>
              <a:t> </a:t>
            </a:r>
            <a:r>
              <a:rPr lang="ko-KR" altLang="en-US" sz="1000" dirty="0"/>
              <a:t>범위 가 주어진다</a:t>
            </a:r>
            <a:r>
              <a:rPr lang="en-US" altLang="ko-KR" sz="1000" dirty="0"/>
              <a:t>. </a:t>
            </a: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ym typeface="Wingdings" panose="05000000000000000000" pitchFamily="2" charset="2"/>
              </a:rPr>
              <a:t>차이 값이 거리</a:t>
            </a:r>
            <a:r>
              <a:rPr lang="en-US" altLang="ko-KR" sz="1000" dirty="0">
                <a:sym typeface="Wingdings" panose="05000000000000000000" pitchFamily="2" charset="2"/>
              </a:rPr>
              <a:t>(d) </a:t>
            </a:r>
            <a:r>
              <a:rPr lang="ko-KR" altLang="en-US" sz="1000" dirty="0">
                <a:sym typeface="Wingdings" panose="05000000000000000000" pitchFamily="2" charset="2"/>
              </a:rPr>
              <a:t>가</a:t>
            </a:r>
            <a:r>
              <a:rPr lang="en-US" altLang="ko-KR" sz="1000" dirty="0"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ym typeface="Wingdings" panose="05000000000000000000" pitchFamily="2" charset="2"/>
              </a:rPr>
              <a:t>된다</a:t>
            </a:r>
            <a:r>
              <a:rPr lang="en-US" altLang="ko-KR" sz="1000" dirty="0">
                <a:sym typeface="Wingdings" panose="05000000000000000000" pitchFamily="2" charset="2"/>
              </a:rPr>
              <a:t>.</a:t>
            </a:r>
            <a:r>
              <a:rPr lang="en-US" altLang="ko-KR" sz="1000" dirty="0"/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B5A3FE-6FC8-418F-AA67-A0341EFF5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2" y="2978937"/>
            <a:ext cx="3976505" cy="160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6BB19-A784-41E1-837F-2341ACE8C984}"/>
              </a:ext>
            </a:extLst>
          </p:cNvPr>
          <p:cNvSpPr/>
          <p:nvPr/>
        </p:nvSpPr>
        <p:spPr>
          <a:xfrm>
            <a:off x="4572030" y="2894177"/>
            <a:ext cx="4572000" cy="3356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모평균의 신뢰구간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모집단 표준편차를 아는 경우</a:t>
            </a:r>
            <a:r>
              <a:rPr lang="en-US" altLang="ko-KR" sz="1200" b="1" dirty="0"/>
              <a:t>)</a:t>
            </a:r>
          </a:p>
        </p:txBody>
      </p:sp>
      <p:pic>
        <p:nvPicPr>
          <p:cNvPr id="24" name="그림 3">
            <a:extLst>
              <a:ext uri="{FF2B5EF4-FFF2-40B4-BE49-F238E27FC236}">
                <a16:creationId xmlns:a16="http://schemas.microsoft.com/office/drawing/2014/main" id="{ADC597AF-11A5-45E5-B06D-294C4EB8D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65" y="4676449"/>
            <a:ext cx="3843338" cy="159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D094E-E8D0-49DB-ABC9-CE7CDECBA317}"/>
              </a:ext>
            </a:extLst>
          </p:cNvPr>
          <p:cNvSpPr txBox="1"/>
          <p:nvPr/>
        </p:nvSpPr>
        <p:spPr>
          <a:xfrm>
            <a:off x="4664559" y="2084438"/>
            <a:ext cx="3777281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i="1" dirty="0"/>
              <a:t>유용한 </a:t>
            </a:r>
            <a:r>
              <a:rPr lang="ko-KR" altLang="en-US" sz="1000" b="1" i="1" dirty="0">
                <a:highlight>
                  <a:srgbClr val="FFFF00"/>
                </a:highlight>
              </a:rPr>
              <a:t>추정범위</a:t>
            </a:r>
            <a:r>
              <a:rPr lang="en-US" altLang="ko-KR" sz="1000" b="1" i="1" dirty="0">
                <a:highlight>
                  <a:srgbClr val="FFFF00"/>
                </a:highlight>
              </a:rPr>
              <a:t>(</a:t>
            </a:r>
            <a:r>
              <a:rPr lang="ko-KR" altLang="en-US" sz="1000" b="1" i="1" dirty="0">
                <a:highlight>
                  <a:srgbClr val="FFFF00"/>
                </a:highlight>
              </a:rPr>
              <a:t>신뢰구간</a:t>
            </a:r>
            <a:r>
              <a:rPr lang="en-US" altLang="ko-KR" sz="1000" b="1" i="1" dirty="0">
                <a:highlight>
                  <a:srgbClr val="FFFF00"/>
                </a:highlight>
              </a:rPr>
              <a:t>)</a:t>
            </a:r>
          </a:p>
          <a:p>
            <a:r>
              <a:rPr lang="ko-KR" altLang="en-US" sz="1000" b="1" i="1" dirty="0"/>
              <a:t>그 추정범위를 얼마나 </a:t>
            </a:r>
            <a:r>
              <a:rPr lang="ko-KR" altLang="en-US" sz="1000" b="1" i="1" dirty="0">
                <a:highlight>
                  <a:srgbClr val="FFFF00"/>
                </a:highlight>
              </a:rPr>
              <a:t>믿을 수 있는지</a:t>
            </a:r>
            <a:r>
              <a:rPr lang="en-US" altLang="ko-KR" sz="1000" b="1" i="1" dirty="0">
                <a:highlight>
                  <a:srgbClr val="FFFF00"/>
                </a:highlight>
              </a:rPr>
              <a:t>?(</a:t>
            </a:r>
            <a:r>
              <a:rPr lang="ko-KR" altLang="en-US" sz="1000" b="1" i="1" dirty="0">
                <a:highlight>
                  <a:srgbClr val="FFFF00"/>
                </a:highlight>
              </a:rPr>
              <a:t>신뢰수준</a:t>
            </a:r>
            <a:r>
              <a:rPr lang="en-US" altLang="ko-KR" sz="1000" b="1" i="1" dirty="0">
                <a:highlight>
                  <a:srgbClr val="FFFF00"/>
                </a:highlight>
              </a:rPr>
              <a:t>)</a:t>
            </a:r>
            <a:endParaRPr lang="ko-KR" altLang="en-US" sz="1000" b="1" i="1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763C1-8D6A-4A11-9F53-78A28B766A2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표본분포 이해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EDFCC1-1706-4846-AEC0-A9078C36B49D}"/>
                  </a:ext>
                </a:extLst>
              </p:cNvPr>
              <p:cNvSpPr txBox="1"/>
              <p:nvPr/>
            </p:nvSpPr>
            <p:spPr>
              <a:xfrm>
                <a:off x="4626281" y="3368586"/>
                <a:ext cx="3853835" cy="4801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100( 1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)%=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−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f>
                          <m:f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num>
                          <m:den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≤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f>
                          <m:f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num>
                          <m:den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EDFCC1-1706-4846-AEC0-A9078C36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281" y="3368586"/>
                <a:ext cx="3853835" cy="480131"/>
              </a:xfrm>
              <a:prstGeom prst="rect">
                <a:avLst/>
              </a:prstGeom>
              <a:blipFill>
                <a:blip r:embed="rId4"/>
                <a:stretch>
                  <a:fillRect l="-1262" t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1437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3B8751-9B14-45BE-8764-1F471870DCA5}"/>
              </a:ext>
            </a:extLst>
          </p:cNvPr>
          <p:cNvSpPr/>
          <p:nvPr/>
        </p:nvSpPr>
        <p:spPr>
          <a:xfrm>
            <a:off x="463066" y="1542703"/>
            <a:ext cx="7925358" cy="163326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유의수준 </a:t>
            </a:r>
            <a:r>
              <a:rPr lang="en-US" altLang="ko-KR" sz="1200" b="1" dirty="0">
                <a:highlight>
                  <a:srgbClr val="FFFF00"/>
                </a:highlight>
              </a:rPr>
              <a:t>(</a:t>
            </a:r>
            <a:r>
              <a:rPr lang="el-GR" altLang="ko-KR" sz="1200" b="1" dirty="0">
                <a:highlight>
                  <a:srgbClr val="FFFF00"/>
                </a:highlight>
              </a:rPr>
              <a:t>α</a:t>
            </a:r>
            <a:r>
              <a:rPr lang="en-US" altLang="ko-KR" sz="1200" b="1" dirty="0">
                <a:highlight>
                  <a:srgbClr val="FFFF00"/>
                </a:highlight>
              </a:rPr>
              <a:t> )</a:t>
            </a:r>
            <a:endParaRPr lang="ko-KR" altLang="en-US" sz="1200" dirty="0">
              <a:highlight>
                <a:srgbClr val="FFFF00"/>
              </a:highlight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dirty="0" err="1"/>
              <a:t>유의수준이란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귀무가설</a:t>
            </a:r>
            <a:r>
              <a:rPr lang="en-US" altLang="ko-KR" sz="1000" dirty="0"/>
              <a:t>(H0)</a:t>
            </a:r>
            <a:r>
              <a:rPr lang="ko-KR" altLang="en-US" sz="1000" dirty="0"/>
              <a:t>이 사실임에도 불구하고 </a:t>
            </a:r>
            <a:r>
              <a:rPr lang="ko-KR" altLang="en-US" sz="1000" dirty="0" err="1"/>
              <a:t>귀무가설</a:t>
            </a:r>
            <a:r>
              <a:rPr lang="en-US" altLang="ko-KR" sz="1000" dirty="0"/>
              <a:t>(H0)</a:t>
            </a:r>
            <a:r>
              <a:rPr lang="ko-KR" altLang="en-US" sz="1000" dirty="0"/>
              <a:t>을 기각하는 제 </a:t>
            </a:r>
            <a:r>
              <a:rPr lang="en-US" altLang="ko-KR" sz="1000" dirty="0"/>
              <a:t>1</a:t>
            </a:r>
            <a:r>
              <a:rPr lang="ko-KR" altLang="en-US" sz="1000" dirty="0"/>
              <a:t>종오류를 범할 최대 확률을 의미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유의수준 </a:t>
            </a:r>
            <a:r>
              <a:rPr lang="en-US" altLang="ko-KR" sz="1000" dirty="0"/>
              <a:t>5%</a:t>
            </a:r>
            <a:r>
              <a:rPr lang="ko-KR" altLang="en-US" sz="1000" dirty="0"/>
              <a:t>의 의미는 </a:t>
            </a:r>
            <a:r>
              <a:rPr lang="en-US" altLang="ko-KR" sz="1000" dirty="0"/>
              <a:t>"</a:t>
            </a:r>
            <a:r>
              <a:rPr lang="ko-KR" altLang="en-US" sz="1000" dirty="0"/>
              <a:t>의사결정시 위험성을 </a:t>
            </a:r>
            <a:r>
              <a:rPr lang="en-US" altLang="ko-KR" sz="1000" dirty="0"/>
              <a:t>5%</a:t>
            </a:r>
            <a:r>
              <a:rPr lang="ko-KR" altLang="en-US" sz="1000" dirty="0"/>
              <a:t>까지만 감수하겠다</a:t>
            </a:r>
            <a:r>
              <a:rPr lang="en-US" altLang="ko-KR" sz="1000" dirty="0"/>
              <a:t>." </a:t>
            </a:r>
            <a:r>
              <a:rPr lang="ko-KR" altLang="en-US" sz="1000" dirty="0"/>
              <a:t>라는 의미로 해석이 가능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ko-KR" altLang="en-US" sz="1000" dirty="0"/>
              <a:t>가설 검정에서는 유의수준을 미리 결정하고 </a:t>
            </a:r>
            <a:r>
              <a:rPr lang="en-US" altLang="ko-KR" sz="1000" dirty="0"/>
              <a:t>(5%</a:t>
            </a:r>
            <a:r>
              <a:rPr lang="ko-KR" altLang="en-US" sz="1000" dirty="0"/>
              <a:t>를 가장 많이 사용</a:t>
            </a:r>
            <a:r>
              <a:rPr lang="en-US" altLang="ko-KR" sz="1000" dirty="0"/>
              <a:t>) </a:t>
            </a:r>
            <a:r>
              <a:rPr lang="ko-KR" altLang="en-US" sz="1000" dirty="0"/>
              <a:t>결과의 </a:t>
            </a:r>
            <a:r>
              <a:rPr lang="en-US" altLang="ko-KR" sz="1000" dirty="0"/>
              <a:t>p</a:t>
            </a:r>
            <a:r>
              <a:rPr lang="ko-KR" altLang="en-US" sz="1000" dirty="0"/>
              <a:t>값과 비교하여 </a:t>
            </a:r>
            <a:r>
              <a:rPr lang="en-US" altLang="ko-KR" sz="1000" dirty="0"/>
              <a:t>p</a:t>
            </a:r>
            <a:r>
              <a:rPr lang="ko-KR" altLang="en-US" sz="1000" dirty="0"/>
              <a:t>값이 결정한 유의수준보다 작다면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기각하게 된다</a:t>
            </a:r>
            <a:r>
              <a:rPr lang="en-US" altLang="ko-KR" sz="1000" dirty="0"/>
              <a:t>. (</a:t>
            </a:r>
            <a:r>
              <a:rPr lang="ko-KR" altLang="en-US" sz="1000" dirty="0"/>
              <a:t>대립가설 채택</a:t>
            </a:r>
            <a:r>
              <a:rPr lang="en-US" altLang="ko-KR" sz="1000" dirty="0"/>
              <a:t>) 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ko-KR" altLang="en-US" sz="1000" dirty="0"/>
              <a:t>유의수준은 절대적인 값이 아니므로 상황에 맞추어 탄력적으로 적용할 수 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 95%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신뢰도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(1-0.95)  0.05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가 유의수준</a:t>
            </a:r>
            <a:endParaRPr lang="ko-KR" altLang="en-US" sz="1000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B5DB3-ED48-4524-AA4C-6A24900C7718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표본분포 이해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A182543-B502-4D6D-B286-ED16E749A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971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104939976" descr="EMB000036005ee1">
            <a:extLst>
              <a:ext uri="{FF2B5EF4-FFF2-40B4-BE49-F238E27FC236}">
                <a16:creationId xmlns:a16="http://schemas.microsoft.com/office/drawing/2014/main" id="{AE42502C-F873-49AB-893D-17201F72F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1" y="3373575"/>
            <a:ext cx="399034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47B07E-269D-40B8-BCD5-12133C1F5F2A}"/>
              </a:ext>
            </a:extLst>
          </p:cNvPr>
          <p:cNvSpPr/>
          <p:nvPr/>
        </p:nvSpPr>
        <p:spPr>
          <a:xfrm>
            <a:off x="395536" y="1069473"/>
            <a:ext cx="8680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구간추정</a:t>
            </a:r>
            <a:r>
              <a:rPr lang="en-US" altLang="ko-KR" dirty="0">
                <a:highlight>
                  <a:srgbClr val="FFFF00"/>
                </a:highlight>
              </a:rPr>
              <a:t>(interval estimation)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12EC168-A5B7-420E-AA92-47F29F222252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표본분포 </a:t>
            </a:r>
            <a:r>
              <a:rPr lang="en-US" altLang="ko-KR" sz="1500" dirty="0"/>
              <a:t>: </a:t>
            </a:r>
            <a:r>
              <a:rPr lang="ko-KR" altLang="en-US" sz="1500" dirty="0"/>
              <a:t>통계추론</a:t>
            </a:r>
          </a:p>
        </p:txBody>
      </p:sp>
    </p:spTree>
    <p:extLst>
      <p:ext uri="{BB962C8B-B14F-4D97-AF65-F5344CB8AC3E}">
        <p14:creationId xmlns:p14="http://schemas.microsoft.com/office/powerpoint/2010/main" val="18096085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115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555398" y="330504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표본평균의 확률분포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7D042-5B90-428A-A202-3A756B0499F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표본평균 확률분포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CE0CA5-0163-4412-B3B8-FE9B7AD8CF29}"/>
              </a:ext>
            </a:extLst>
          </p:cNvPr>
          <p:cNvSpPr/>
          <p:nvPr/>
        </p:nvSpPr>
        <p:spPr>
          <a:xfrm>
            <a:off x="495271" y="1362179"/>
            <a:ext cx="2249334" cy="39241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1. 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정규분포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를 따르는 경우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0904D5D-E088-480E-A7C0-B3E594F109E2}"/>
                  </a:ext>
                </a:extLst>
              </p:cNvPr>
              <p:cNvSpPr/>
              <p:nvPr/>
            </p:nvSpPr>
            <p:spPr>
              <a:xfrm>
                <a:off x="499756" y="1950697"/>
                <a:ext cx="7429882" cy="745012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ts val="1836"/>
                  </a:lnSpc>
                  <a:spcBef>
                    <a:spcPts val="300"/>
                  </a:spcBef>
                  <a:spcAft>
                    <a:spcPts val="800"/>
                  </a:spcAft>
                </a:pPr>
                <a:r>
                  <a:rPr lang="en-US" altLang="ko-KR" sz="1200" kern="0" spc="-50" dirty="0">
                    <a:solidFill>
                      <a:srgbClr val="000000"/>
                    </a:solidFill>
                    <a:latin typeface="+mj-ea"/>
                    <a:ea typeface="+mj-ea"/>
                  </a:rPr>
                  <a:t>1)</a:t>
                </a:r>
                <a:r>
                  <a:rPr lang="ko-KR" altLang="en-US" sz="1200" kern="0" spc="-5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200" kern="0" spc="-5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모집단이 </a:t>
                </a:r>
                <a:r>
                  <a:rPr lang="ko-KR" altLang="en-US" sz="1200" kern="0" spc="-50" dirty="0" err="1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정규분포이며</a:t>
                </a:r>
                <a:r>
                  <a:rPr lang="ko-KR" altLang="en-US" sz="1200" kern="0" spc="-5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 </a:t>
                </a:r>
                <a:r>
                  <a:rPr lang="ko-KR" altLang="en-US" sz="1200" kern="0" spc="-50" dirty="0" err="1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모분산</a:t>
                </a:r>
                <a:r>
                  <a:rPr lang="en-US" altLang="ko-KR" sz="1200" kern="0" spc="-5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(</a:t>
                </a:r>
                <a:r>
                  <a:rPr lang="ko-KR" altLang="en-US" sz="1200" kern="0" spc="-50" dirty="0" err="1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모표준편차</a:t>
                </a:r>
                <a:r>
                  <a:rPr lang="en-US" altLang="ko-KR" sz="1200" kern="0" spc="-5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)</a:t>
                </a:r>
                <a:r>
                  <a:rPr lang="ko-KR" altLang="en-US" sz="1200" kern="0" spc="-5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을 알고 있는 경우</a:t>
                </a:r>
              </a:p>
              <a:p>
                <a:pPr marL="190500" algn="just" fontAlgn="base">
                  <a:lnSpc>
                    <a:spcPct val="150000"/>
                  </a:lnSpc>
                </a:pPr>
                <a:r>
                  <a:rPr lang="ko-KR" altLang="en-US" sz="1000" u="sng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표본평균은 평균이 모평균과 동일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하며 표준편차</a:t>
                </a:r>
                <a:r>
                  <a:rPr lang="en-US" altLang="ko-KR" sz="1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000" kern="0" spc="0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  인 정규분포를 따른다</a:t>
                </a:r>
                <a:r>
                  <a:rPr lang="en-US" altLang="ko-KR" sz="1000" kern="0" spc="0" dirty="0">
                    <a:solidFill>
                      <a:srgbClr val="000000"/>
                    </a:solidFill>
                    <a:effectLst/>
                    <a:latin typeface="+mj-ea"/>
                    <a:ea typeface="+mj-ea"/>
                  </a:rPr>
                  <a:t>.</a:t>
                </a:r>
                <a:endParaRPr lang="ko-KR" altLang="en-US" sz="1000" kern="0" spc="0" dirty="0">
                  <a:solidFill>
                    <a:srgbClr val="000000"/>
                  </a:solidFill>
                  <a:effectLst/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0904D5D-E088-480E-A7C0-B3E594F10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56" y="1950697"/>
                <a:ext cx="7429882" cy="745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CEC9A4CB-E880-48DE-9B71-C62F90CB8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851" y="1644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23D053-2EE3-4327-8AD2-E48FE925DFD8}"/>
              </a:ext>
            </a:extLst>
          </p:cNvPr>
          <p:cNvSpPr/>
          <p:nvPr/>
        </p:nvSpPr>
        <p:spPr>
          <a:xfrm>
            <a:off x="523430" y="3636824"/>
            <a:ext cx="7406208" cy="88460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ts val="1836"/>
              </a:lnSpc>
              <a:spcAft>
                <a:spcPts val="800"/>
              </a:spcAft>
            </a:pPr>
            <a:r>
              <a:rPr lang="en-US" altLang="ko-KR" sz="1200" kern="0" spc="-60" dirty="0">
                <a:solidFill>
                  <a:srgbClr val="000000"/>
                </a:solidFill>
                <a:latin typeface="+mj-ea"/>
                <a:ea typeface="+mj-ea"/>
              </a:rPr>
              <a:t>2)  </a:t>
            </a:r>
            <a:r>
              <a:rPr lang="ko-KR" altLang="en-US" sz="1200" kern="0" spc="-60" dirty="0">
                <a:solidFill>
                  <a:srgbClr val="000000"/>
                </a:solidFill>
                <a:latin typeface="+mj-ea"/>
                <a:ea typeface="+mj-ea"/>
              </a:rPr>
              <a:t>중심극한정리가 적용 가능한 경우</a:t>
            </a:r>
            <a:endParaRPr lang="ko-KR" altLang="en-US" sz="1200" kern="0" spc="-5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대표본인 경우 표본평균의 분포는 모집단의 분포 및 모분산이 알려져 있는 것과 상관없이 정규분포를 따른다는 정리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대표본은 일반적으로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30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개 이상의 표본으로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BCAF6C8-D47F-4353-893A-0862DCC11230}"/>
                  </a:ext>
                </a:extLst>
              </p:cNvPr>
              <p:cNvSpPr/>
              <p:nvPr/>
            </p:nvSpPr>
            <p:spPr>
              <a:xfrm>
                <a:off x="3446254" y="2870162"/>
                <a:ext cx="1495200" cy="65498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  Z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BCAF6C8-D47F-4353-893A-0862DCC11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54" y="2870162"/>
                <a:ext cx="1495200" cy="654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9F047B-F1D2-44CB-A5D5-F8A59DE5C695}"/>
              </a:ext>
            </a:extLst>
          </p:cNvPr>
          <p:cNvSpPr/>
          <p:nvPr/>
        </p:nvSpPr>
        <p:spPr>
          <a:xfrm>
            <a:off x="495211" y="942615"/>
            <a:ext cx="1845377" cy="3924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표본평균의 확률분포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3EC01-BAB4-458B-A421-D67FA1118950}"/>
                  </a:ext>
                </a:extLst>
              </p:cNvPr>
              <p:cNvSpPr txBox="1"/>
              <p:nvPr/>
            </p:nvSpPr>
            <p:spPr>
              <a:xfrm>
                <a:off x="523430" y="5005119"/>
                <a:ext cx="6576500" cy="1067087"/>
              </a:xfrm>
              <a:prstGeom prst="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**</a:t>
                </a:r>
                <a:r>
                  <a:rPr lang="ko-KR" altLang="en-US" sz="1200" dirty="0"/>
                  <a:t>표본평균의 </a:t>
                </a:r>
                <a:r>
                  <a:rPr lang="ko-KR" altLang="en-US" sz="1200" dirty="0" err="1"/>
                  <a:t>기댓값과</a:t>
                </a:r>
                <a:r>
                  <a:rPr lang="ko-KR" altLang="en-US" sz="1200" dirty="0"/>
                  <a:t> 분산</a:t>
                </a:r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E(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) =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Var(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/>
                  <a:t>표본평균 표준편차</a:t>
                </a:r>
                <a:r>
                  <a:rPr lang="en-US" altLang="ko-KR" sz="1200" dirty="0"/>
                  <a:t>(</a:t>
                </a:r>
                <a:r>
                  <a:rPr lang="ko-KR" altLang="en-US" sz="1200" dirty="0"/>
                  <a:t>표준오차</a:t>
                </a:r>
                <a:r>
                  <a:rPr lang="en-US" altLang="ko-KR" sz="1200" dirty="0"/>
                  <a:t>, S.E)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200" dirty="0"/>
                  <a:t>    </a:t>
                </a:r>
                <a:r>
                  <a:rPr lang="en-US" altLang="ko-KR" sz="1200" dirty="0"/>
                  <a:t>,      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dirty="0"/>
                  <a:t>  ( </a:t>
                </a:r>
                <a:r>
                  <a:rPr lang="ko-KR" altLang="en-US" sz="1200" dirty="0"/>
                  <a:t>모분산을 모르는 경우</a:t>
                </a:r>
                <a:r>
                  <a:rPr lang="en-US" altLang="ko-KR" sz="1200" dirty="0"/>
                  <a:t>) </a:t>
                </a:r>
                <a:r>
                  <a:rPr lang="ko-KR" altLang="en-US" sz="12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83EC01-BAB4-458B-A421-D67FA1118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" y="5005119"/>
                <a:ext cx="6576500" cy="10670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0833BE6-E7D3-45AE-BD54-C7024C8A1309}"/>
                  </a:ext>
                </a:extLst>
              </p:cNvPr>
              <p:cNvSpPr/>
              <p:nvPr/>
            </p:nvSpPr>
            <p:spPr>
              <a:xfrm>
                <a:off x="680353" y="3013365"/>
                <a:ext cx="1879169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~ N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 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bar>
                          <m:barPr>
                            <m:pos m:val="to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</m:sub>
                    </m:sSub>
                  </m:oMath>
                </a14:m>
                <a:r>
                  <a:rPr lang="en-US" altLang="ko-KR" dirty="0"/>
                  <a:t> 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0833BE6-E7D3-45AE-BD54-C7024C8A1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3" y="3013365"/>
                <a:ext cx="1879169" cy="400110"/>
              </a:xfrm>
              <a:prstGeom prst="rect">
                <a:avLst/>
              </a:prstGeom>
              <a:blipFill>
                <a:blip r:embed="rId5"/>
                <a:stretch>
                  <a:fillRect t="-1471" r="-1290" b="-17647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437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555398" y="330504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표본평균의 확률분포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7D042-5B90-428A-A202-3A756B0499F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표본평균 확률분포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CE0CA5-0163-4412-B3B8-FE9B7AD8CF29}"/>
              </a:ext>
            </a:extLst>
          </p:cNvPr>
          <p:cNvSpPr/>
          <p:nvPr/>
        </p:nvSpPr>
        <p:spPr>
          <a:xfrm>
            <a:off x="766924" y="1428996"/>
            <a:ext cx="1939955" cy="39241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2. 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t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분포를 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따르는 경우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EC9A4CB-E880-48DE-9B71-C62F90CB8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851" y="16446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EAD14E-1835-482A-B130-FAE151C9DE23}"/>
              </a:ext>
            </a:extLst>
          </p:cNvPr>
          <p:cNvSpPr/>
          <p:nvPr/>
        </p:nvSpPr>
        <p:spPr>
          <a:xfrm>
            <a:off x="3008289" y="1350205"/>
            <a:ext cx="5358308" cy="98764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표본평균의 확률분포를 설명하는 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t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분포는 표준정규분포와 유사하게 평균이 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0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이며 좌우대칭인 분포</a:t>
            </a:r>
            <a:endParaRPr lang="en-US" altLang="ko-KR" sz="10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t</a:t>
            </a:r>
            <a:r>
              <a:rPr lang="ko-KR" altLang="en-US" sz="1000" dirty="0"/>
              <a:t>분포는 표준정규분포에 비해 높이가 낮으므로 꼬리 부분이 두꺼워지며 자유도가 증가할수록 표준정규분포에 가까워진다</a:t>
            </a:r>
            <a:r>
              <a:rPr lang="en-US" altLang="ko-KR" sz="1000" dirty="0"/>
              <a:t>.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ADF275-6BB9-431D-82AD-493AD0BBC27C}"/>
              </a:ext>
            </a:extLst>
          </p:cNvPr>
          <p:cNvSpPr/>
          <p:nvPr/>
        </p:nvSpPr>
        <p:spPr>
          <a:xfrm>
            <a:off x="715616" y="2527568"/>
            <a:ext cx="7661460" cy="128310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1)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모분산이 알려져 있지 않고 </a:t>
            </a:r>
            <a:r>
              <a:rPr lang="ko-KR" altLang="en-US" sz="1200" b="1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소표본이며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정규모집단인 경우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모분산이 알려져 있지 않은 경우 표본의 크기가 크지 않다면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(n&lt;30)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표본평균의 확률분포는 자유도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(df)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(n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－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인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t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분포를 따르게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t</a:t>
            </a:r>
            <a:r>
              <a:rPr lang="ko-KR" altLang="en-US" sz="1000" dirty="0">
                <a:latin typeface="+mj-ea"/>
                <a:ea typeface="+mj-ea"/>
              </a:rPr>
              <a:t>분포를 사용하는 경우에는 반드시 모집단의 확률분포가 </a:t>
            </a:r>
            <a:r>
              <a:rPr lang="ko-KR" altLang="en-US" sz="1000" dirty="0" err="1">
                <a:latin typeface="+mj-ea"/>
                <a:ea typeface="+mj-ea"/>
              </a:rPr>
              <a:t>정규분포이어야</a:t>
            </a:r>
            <a:r>
              <a:rPr lang="ko-KR" altLang="en-US" sz="1000" dirty="0">
                <a:latin typeface="+mj-ea"/>
                <a:ea typeface="+mj-ea"/>
              </a:rPr>
              <a:t> 한다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endParaRPr lang="ko-KR" altLang="en-US" sz="1000" dirty="0">
              <a:latin typeface="+mj-ea"/>
              <a:ea typeface="+mj-ea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t</a:t>
            </a:r>
            <a:r>
              <a:rPr lang="ko-KR" altLang="en-US" sz="1000" dirty="0">
                <a:latin typeface="+mj-ea"/>
                <a:ea typeface="+mj-ea"/>
              </a:rPr>
              <a:t>분포를 사용하여 신뢰구간을 추정할 때에도 </a:t>
            </a:r>
            <a:r>
              <a:rPr lang="ko-KR" altLang="en-US" sz="1000" dirty="0" err="1">
                <a:latin typeface="+mj-ea"/>
                <a:ea typeface="+mj-ea"/>
              </a:rPr>
              <a:t>점추정량은</a:t>
            </a:r>
            <a:r>
              <a:rPr lang="ko-KR" altLang="en-US" sz="1000" dirty="0">
                <a:latin typeface="+mj-ea"/>
                <a:ea typeface="+mj-ea"/>
              </a:rPr>
              <a:t> 표본평균을 사용한다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4259BE-97B7-4853-8F4D-7B27ADBB1F14}"/>
              </a:ext>
            </a:extLst>
          </p:cNvPr>
          <p:cNvSpPr/>
          <p:nvPr/>
        </p:nvSpPr>
        <p:spPr>
          <a:xfrm>
            <a:off x="705137" y="3887273"/>
            <a:ext cx="7661460" cy="710644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kern="0" dirty="0">
                <a:solidFill>
                  <a:srgbClr val="000000"/>
                </a:solidFill>
                <a:highlight>
                  <a:srgbClr val="FFFF66"/>
                </a:highlight>
                <a:latin typeface="+mj-ea"/>
                <a:ea typeface="+mj-ea"/>
              </a:rPr>
              <a:t>2) </a:t>
            </a:r>
            <a:r>
              <a:rPr lang="ko-KR" altLang="en-US" sz="1200" b="1" dirty="0">
                <a:highlight>
                  <a:srgbClr val="FFFF66"/>
                </a:highlight>
              </a:rPr>
              <a:t>모분산이 알려져 있지 않은 대표본의 </a:t>
            </a:r>
            <a:r>
              <a:rPr lang="ko-KR" altLang="en-US" sz="1200" dirty="0">
                <a:highlight>
                  <a:srgbClr val="FFFF66"/>
                </a:highlight>
              </a:rPr>
              <a:t>경우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표본이 대표본인 경우 표본평균의 확률분포는 모집단의 분포와 상관없이 정규분포를 따르게 되지만 </a:t>
            </a:r>
            <a:endParaRPr lang="en-US" altLang="ko-KR" sz="1000" dirty="0"/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모분산이 알려지지 않은 경우 </a:t>
            </a:r>
            <a:r>
              <a:rPr lang="en-US" altLang="ko-KR" sz="1000" dirty="0"/>
              <a:t>t</a:t>
            </a:r>
            <a:r>
              <a:rPr lang="ko-KR" altLang="en-US" sz="1000" dirty="0"/>
              <a:t>분포를 이용해서 모평균의 구간 추정을 수행하기도 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DE6D35-D94A-4631-91DB-2FDE341C4B7C}"/>
              </a:ext>
            </a:extLst>
          </p:cNvPr>
          <p:cNvSpPr/>
          <p:nvPr/>
        </p:nvSpPr>
        <p:spPr>
          <a:xfrm>
            <a:off x="495211" y="942615"/>
            <a:ext cx="1845377" cy="3924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표본평균의 확률분포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EFDE71-9CD1-4FC6-AE4D-18851C843899}"/>
                  </a:ext>
                </a:extLst>
              </p:cNvPr>
              <p:cNvSpPr txBox="1"/>
              <p:nvPr/>
            </p:nvSpPr>
            <p:spPr>
              <a:xfrm>
                <a:off x="766924" y="4826166"/>
                <a:ext cx="3805076" cy="51469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[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 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/>
                  <a:t> ]   </a:t>
                </a:r>
                <a:r>
                  <a:rPr lang="ko-KR" altLang="en-US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EFDE71-9CD1-4FC6-AE4D-18851C843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24" y="4826166"/>
                <a:ext cx="3805076" cy="514693"/>
              </a:xfrm>
              <a:prstGeom prst="rect">
                <a:avLst/>
              </a:prstGeom>
              <a:blipFill>
                <a:blip r:embed="rId2"/>
                <a:stretch>
                  <a:fillRect l="-1278" r="-543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5D14285-2A09-4B06-BF49-8318529492ED}"/>
                  </a:ext>
                </a:extLst>
              </p:cNvPr>
              <p:cNvSpPr/>
              <p:nvPr/>
            </p:nvSpPr>
            <p:spPr>
              <a:xfrm>
                <a:off x="715616" y="5473575"/>
                <a:ext cx="6664696" cy="293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t</a:t>
                </a:r>
                <a:r>
                  <a:rPr lang="ko-KR" altLang="en-US" sz="1200" dirty="0"/>
                  <a:t>분포의 오른쪽 꼬리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1200" dirty="0"/>
                  <a:t>에 해당하는 면적에 대한 자유도 </a:t>
                </a:r>
                <a:r>
                  <a:rPr lang="en-US" altLang="ko-KR" sz="1200" dirty="0"/>
                  <a:t>n – 1</a:t>
                </a:r>
                <a:r>
                  <a:rPr lang="ko-KR" altLang="en-US" sz="1200" dirty="0"/>
                  <a:t>을 가지는 </a:t>
                </a:r>
                <a:r>
                  <a:rPr lang="en-US" altLang="ko-KR" sz="1200" dirty="0"/>
                  <a:t>t </a:t>
                </a:r>
                <a:r>
                  <a:rPr lang="ko-KR" altLang="en-US" sz="1200" dirty="0"/>
                  <a:t>값 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5D14285-2A09-4B06-BF49-831852949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6" y="5473575"/>
                <a:ext cx="6664696" cy="293607"/>
              </a:xfrm>
              <a:prstGeom prst="rect">
                <a:avLst/>
              </a:prstGeom>
              <a:blipFill>
                <a:blip r:embed="rId3"/>
                <a:stretch>
                  <a:fillRect t="-83333" b="-139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8072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834828" y="313007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모평균 구간 추정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225115-2164-4813-A9CB-445A7473696B}"/>
              </a:ext>
            </a:extLst>
          </p:cNvPr>
          <p:cNvSpPr/>
          <p:nvPr/>
        </p:nvSpPr>
        <p:spPr>
          <a:xfrm>
            <a:off x="749777" y="1409958"/>
            <a:ext cx="7710966" cy="52597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모평균의 구간추정은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점추정량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000" dirty="0"/>
              <a:t>(point estimator) </a:t>
            </a:r>
            <a:r>
              <a:rPr lang="ko-KR" altLang="en-US" sz="1000" dirty="0"/>
              <a:t>과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표준오차</a:t>
            </a: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신뢰계수 고려된다</a:t>
            </a: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이때 표본평균의 확률분포가 중요한 역할을 하게 된다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en-US" altLang="ko-KR" sz="1000" kern="0" dirty="0">
              <a:solidFill>
                <a:srgbClr val="000000"/>
              </a:solidFill>
              <a:highlight>
                <a:srgbClr val="00FFFF"/>
              </a:highlight>
              <a:latin typeface="맑은 고딕" panose="020B050302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416E7A2-A656-4801-A25C-76EBAC41FA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9592" y="4673988"/>
          <a:ext cx="7552732" cy="1714663"/>
        </p:xfrm>
        <a:graphic>
          <a:graphicData uri="http://schemas.openxmlformats.org/drawingml/2006/table">
            <a:tbl>
              <a:tblPr/>
              <a:tblGrid>
                <a:gridCol w="2191476">
                  <a:extLst>
                    <a:ext uri="{9D8B030D-6E8A-4147-A177-3AD203B41FA5}">
                      <a16:colId xmlns:a16="http://schemas.microsoft.com/office/drawing/2014/main" val="2290814889"/>
                    </a:ext>
                  </a:extLst>
                </a:gridCol>
                <a:gridCol w="1529196">
                  <a:extLst>
                    <a:ext uri="{9D8B030D-6E8A-4147-A177-3AD203B41FA5}">
                      <a16:colId xmlns:a16="http://schemas.microsoft.com/office/drawing/2014/main" val="2779431548"/>
                    </a:ext>
                  </a:extLst>
                </a:gridCol>
                <a:gridCol w="1916030">
                  <a:extLst>
                    <a:ext uri="{9D8B030D-6E8A-4147-A177-3AD203B41FA5}">
                      <a16:colId xmlns:a16="http://schemas.microsoft.com/office/drawing/2014/main" val="3959742305"/>
                    </a:ext>
                  </a:extLst>
                </a:gridCol>
                <a:gridCol w="1916030">
                  <a:extLst>
                    <a:ext uri="{9D8B030D-6E8A-4147-A177-3AD203B41FA5}">
                      <a16:colId xmlns:a16="http://schemas.microsoft.com/office/drawing/2014/main" val="3450693809"/>
                    </a:ext>
                  </a:extLst>
                </a:gridCol>
              </a:tblGrid>
              <a:tr h="254016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40" dirty="0" err="1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대표본</a:t>
                      </a: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  </a:t>
                      </a:r>
                      <a:r>
                        <a:rPr lang="en-US" altLang="ko-KR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(</a:t>
                      </a:r>
                      <a:r>
                        <a:rPr lang="en-US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n&gt;30)</a:t>
                      </a:r>
                      <a:endParaRPr lang="en-US" sz="1000" b="1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12700" marR="12700" lvl="0" indent="0" algn="ctr" defTabSz="914400" rtl="0" eaLnBrk="1" fontAlgn="base" latinLnBrk="0" hangingPunct="1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Z</a:t>
                      </a: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분포 사용 </a:t>
                      </a:r>
                      <a:r>
                        <a:rPr lang="en-US" altLang="ko-KR" sz="1000" b="1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, </a:t>
                      </a:r>
                      <a:r>
                        <a:rPr lang="en-US" altLang="ko-KR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  <a:ea typeface="-윤고딕120"/>
                        </a:rPr>
                        <a:t>t</a:t>
                      </a: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  <a:ea typeface="-윤고딕120"/>
                        </a:rPr>
                        <a:t>분포 사용 </a:t>
                      </a:r>
                      <a:r>
                        <a:rPr lang="en-US" altLang="ko-KR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  <a:ea typeface="-윤고딕120"/>
                        </a:rPr>
                        <a:t>(</a:t>
                      </a: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모분산을 알려져 있지 않은 경우</a:t>
                      </a:r>
                      <a:r>
                        <a:rPr lang="en-US" altLang="ko-KR" sz="1000" b="1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)</a:t>
                      </a:r>
                      <a:endParaRPr lang="ko-KR" altLang="en-US" sz="1000" b="1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420505"/>
                  </a:ext>
                </a:extLst>
              </a:tr>
              <a:tr h="387332">
                <a:tc rowSpan="3"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40" dirty="0" err="1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소표본</a:t>
                      </a: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 </a:t>
                      </a:r>
                      <a:r>
                        <a:rPr lang="en-US" altLang="ko-KR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(</a:t>
                      </a:r>
                      <a:r>
                        <a:rPr lang="en-US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n&lt;30)</a:t>
                      </a:r>
                      <a:endParaRPr lang="en-US" sz="1000" b="1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ea typeface="-윤고딕120"/>
                        </a:rPr>
                        <a:t>정규모집단</a:t>
                      </a:r>
                      <a:endParaRPr lang="ko-KR" altLang="en-US" sz="1000" b="1" kern="0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ea typeface="-윤고딕120"/>
                        </a:rPr>
                        <a:t>모분산을 알려져 있는 경우</a:t>
                      </a:r>
                      <a:endParaRPr lang="ko-KR" altLang="en-US" sz="1000" b="1" kern="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Z</a:t>
                      </a: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분포 사용</a:t>
                      </a:r>
                      <a:endParaRPr lang="ko-KR" altLang="en-US" sz="1000" b="1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855530"/>
                  </a:ext>
                </a:extLst>
              </a:tr>
              <a:tr h="5484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모분산을 알려져 있지 않은 경우</a:t>
                      </a:r>
                      <a:endParaRPr lang="ko-KR" altLang="en-US" sz="1000" b="1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  <a:ea typeface="-윤고딕120"/>
                        </a:rPr>
                        <a:t>t</a:t>
                      </a: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  <a:ea typeface="-윤고딕120"/>
                        </a:rPr>
                        <a:t>분포 사용 </a:t>
                      </a:r>
                      <a:r>
                        <a:rPr lang="en-US" altLang="ko-KR" sz="1000" b="1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  <a:ea typeface="-윤고딕120"/>
                        </a:rPr>
                        <a:t>(df = n-1)</a:t>
                      </a:r>
                      <a:endParaRPr lang="ko-KR" altLang="en-US" sz="1000" b="1" kern="0" spc="-40" dirty="0">
                        <a:solidFill>
                          <a:srgbClr val="000000"/>
                        </a:solidFill>
                        <a:effectLst/>
                        <a:latin typeface="-윤고딕120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99525"/>
                  </a:ext>
                </a:extLst>
              </a:tr>
              <a:tr h="5249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비정규 모집단</a:t>
                      </a:r>
                      <a:endParaRPr lang="ko-KR" altLang="en-US" sz="1000" b="1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dirty="0" err="1">
                          <a:solidFill>
                            <a:srgbClr val="000000"/>
                          </a:solidFill>
                          <a:effectLst/>
                        </a:rPr>
                        <a:t>비모수검정</a:t>
                      </a:r>
                      <a:r>
                        <a:rPr lang="ko-KR" altLang="en-US" sz="1000" b="1" kern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1" kern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kern="0" dirty="0">
                          <a:solidFill>
                            <a:srgbClr val="000000"/>
                          </a:solidFill>
                          <a:effectLst/>
                        </a:rPr>
                        <a:t>신뢰가 낮음</a:t>
                      </a:r>
                      <a:r>
                        <a:rPr lang="en-US" altLang="ko-KR" sz="1000" b="1" kern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sz="1000" b="1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08260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1F1C23-13EB-43F4-AA12-4C1431E15609}"/>
              </a:ext>
            </a:extLst>
          </p:cNvPr>
          <p:cNvSpPr/>
          <p:nvPr/>
        </p:nvSpPr>
        <p:spPr>
          <a:xfrm>
            <a:off x="683568" y="4324533"/>
            <a:ext cx="2678938" cy="349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) </a:t>
            </a:r>
            <a:r>
              <a:rPr lang="ko-KR" altLang="en-US" sz="1200" dirty="0">
                <a:highlight>
                  <a:srgbClr val="FFFF00"/>
                </a:highlight>
              </a:rPr>
              <a:t>모평균 추론위해 사용되는 분포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EF4DD4-3499-4F0A-A984-3A5252826DFB}"/>
              </a:ext>
            </a:extLst>
          </p:cNvPr>
          <p:cNvSpPr/>
          <p:nvPr/>
        </p:nvSpPr>
        <p:spPr>
          <a:xfrm>
            <a:off x="571728" y="957665"/>
            <a:ext cx="2659702" cy="349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1)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모평균의 구간추정을 위한 요소</a:t>
            </a:r>
            <a:endParaRPr lang="ko-KR" altLang="en-US" sz="1200" kern="0" dirty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32AC04E-EB68-4068-BCBD-1619A45E3A10}"/>
                  </a:ext>
                </a:extLst>
              </p:cNvPr>
              <p:cNvSpPr/>
              <p:nvPr/>
            </p:nvSpPr>
            <p:spPr>
              <a:xfrm>
                <a:off x="741358" y="2020107"/>
                <a:ext cx="7710966" cy="2016642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63500" marR="63500" algn="just" fontAlgn="base">
                  <a:lnSpc>
                    <a:spcPct val="150000"/>
                  </a:lnSpc>
                </a:pPr>
                <a:r>
                  <a:rPr lang="en-US" altLang="ko-KR" sz="1000" kern="0" spc="-40" dirty="0">
                    <a:solidFill>
                      <a:srgbClr val="000000"/>
                    </a:solidFill>
                    <a:ea typeface="-윤고딕120"/>
                  </a:rPr>
                  <a:t>1)  </a:t>
                </a:r>
                <a:r>
                  <a:rPr lang="ko-KR" altLang="en-US" sz="1000" kern="0" spc="-40" dirty="0" err="1">
                    <a:solidFill>
                      <a:srgbClr val="000000"/>
                    </a:solidFill>
                    <a:ea typeface="-윤고딕120"/>
                  </a:rPr>
                  <a:t>점추정량</a:t>
                </a:r>
                <a:r>
                  <a:rPr lang="en-US" altLang="ko-KR" sz="1000" kern="0" spc="-40" dirty="0">
                    <a:solidFill>
                      <a:srgbClr val="000000"/>
                    </a:solidFill>
                    <a:latin typeface="-윤고딕120"/>
                  </a:rPr>
                  <a:t>(point estimator)</a:t>
                </a:r>
                <a:r>
                  <a:rPr lang="ko-KR" altLang="en-US" sz="1000" kern="0" spc="-40" dirty="0">
                    <a:solidFill>
                      <a:srgbClr val="000000"/>
                    </a:solidFill>
                    <a:ea typeface="-윤고딕120"/>
                  </a:rPr>
                  <a:t>：모평균 추정에는 표본평균</a:t>
                </a:r>
                <a:r>
                  <a:rPr lang="en-US" altLang="ko-KR" sz="1000" kern="0" dirty="0">
                    <a:solidFill>
                      <a:srgbClr val="000000"/>
                    </a:solidFill>
                    <a:ea typeface="맑은 고딕" panose="020B0503020000020004" pitchFamily="50" charset="-127"/>
                  </a:rPr>
                  <a:t> (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bar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𝑋</m:t>
                        </m:r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)</m:t>
                        </m:r>
                      </m:e>
                    </m:bar>
                  </m:oMath>
                </a14:m>
                <a:r>
                  <a:rPr lang="ko-KR" altLang="en-US" sz="1000" kern="0" dirty="0">
                    <a:solidFill>
                      <a:srgbClr val="000000"/>
                    </a:solidFill>
                  </a:rPr>
                  <a:t> 사용</a:t>
                </a:r>
                <a:endParaRPr lang="en-US" altLang="ko-KR" sz="1000" kern="0" dirty="0">
                  <a:solidFill>
                    <a:srgbClr val="000000"/>
                  </a:solidFill>
                </a:endParaRPr>
              </a:p>
              <a:p>
                <a:pPr marL="63500" marR="63500" algn="just" fontAlgn="base">
                  <a:lnSpc>
                    <a:spcPct val="150000"/>
                  </a:lnSpc>
                </a:pPr>
                <a:r>
                  <a:rPr lang="en-US" altLang="ko-KR" sz="1000" dirty="0"/>
                  <a:t>2) </a:t>
                </a:r>
                <a:r>
                  <a:rPr lang="ko-KR" altLang="en-US" sz="1000" dirty="0"/>
                  <a:t>표준오차</a:t>
                </a:r>
                <a:r>
                  <a:rPr lang="en-US" altLang="ko-KR" sz="1000" dirty="0"/>
                  <a:t>(standard error)</a:t>
                </a:r>
                <a:r>
                  <a:rPr lang="ko-KR" altLang="en-US" sz="1000" dirty="0"/>
                  <a:t>：표본평균의 표준편차</a:t>
                </a:r>
                <a:endParaRPr lang="en-US" altLang="ko-KR" sz="1000" dirty="0"/>
              </a:p>
              <a:p>
                <a:pPr marL="63500" marR="63500" algn="just" fontAlgn="base">
                  <a:lnSpc>
                    <a:spcPct val="150000"/>
                  </a:lnSpc>
                </a:pPr>
                <a:r>
                  <a:rPr lang="ko-KR" altLang="en-US" sz="1000" dirty="0"/>
                  <a:t>모분산이 알려진 경우</a:t>
                </a:r>
                <a14:m>
                  <m:oMath xmlns:m="http://schemas.openxmlformats.org/officeDocument/2006/math"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 :  </m:t>
                    </m:r>
                    <m:r>
                      <m:rPr>
                        <m:sty m:val="p"/>
                      </m:rPr>
                      <a:rPr lang="en-US" altLang="ko-KR" sz="10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000" dirty="0"/>
                  <a:t>  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모분산이 알려지지 않은  경우</a:t>
                </a:r>
                <a14:m>
                  <m:oMath xmlns:m="http://schemas.openxmlformats.org/officeDocument/2006/math">
                    <m:r>
                      <a:rPr lang="en-US" altLang="ko-KR" sz="1000">
                        <a:latin typeface="Cambria Math" panose="02040503050406030204" pitchFamily="18" charset="0"/>
                      </a:rPr>
                      <m:t> :  </m:t>
                    </m:r>
                    <m:r>
                      <m:rPr>
                        <m:sty m:val="p"/>
                      </m:rPr>
                      <a:rPr lang="en-US" altLang="ko-KR" sz="10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000" dirty="0"/>
                  <a:t> </a:t>
                </a:r>
              </a:p>
              <a:p>
                <a:pPr marL="63500" marR="63500" algn="just" fontAlgn="base">
                  <a:lnSpc>
                    <a:spcPct val="160000"/>
                  </a:lnSpc>
                </a:pPr>
                <a:r>
                  <a:rPr lang="en-US" altLang="ko-KR" sz="1000" b="1" kern="0" dirty="0">
                    <a:solidFill>
                      <a:srgbClr val="000000"/>
                    </a:solidFill>
                    <a:ea typeface="맑은 고딕" panose="020B0503020000020004" pitchFamily="50" charset="-127"/>
                  </a:rPr>
                  <a:t>3) </a:t>
                </a:r>
                <a:r>
                  <a:rPr lang="ko-KR" altLang="en-US" sz="1000" b="1" kern="0" dirty="0">
                    <a:solidFill>
                      <a:srgbClr val="000000"/>
                    </a:solidFill>
                    <a:ea typeface="맑은 고딕" panose="020B0503020000020004" pitchFamily="50" charset="-127"/>
                  </a:rPr>
                  <a:t>표준정규분포의 신뢰계수</a:t>
                </a:r>
                <a:r>
                  <a:rPr lang="en-US" altLang="ko-KR" sz="1000" dirty="0"/>
                  <a:t>(reliability factor)</a:t>
                </a:r>
              </a:p>
              <a:p>
                <a:pPr marL="63500" marR="63500" algn="just" fontAlgn="base"/>
                <a:r>
                  <a:rPr lang="ko-KR" altLang="en-US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신뢰계수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(95%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신뢰수준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:1.96, 99%:2.58) : t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분포표에서 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양측검점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단측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)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유의수준과 자유도와 만나는 값</a:t>
                </a:r>
                <a:endParaRPr lang="en-US" altLang="ko-KR" sz="1000" kern="0" dirty="0">
                  <a:solidFill>
                    <a:srgbClr val="000000"/>
                  </a:solidFill>
                  <a:latin typeface="맑은 고딕" panose="020B0503020000020004" pitchFamily="50" charset="-127"/>
                </a:endParaRPr>
              </a:p>
              <a:p>
                <a:pPr marL="63500" marR="63500" algn="just" fontAlgn="base"/>
                <a:r>
                  <a:rPr lang="ko-KR" altLang="en-US" sz="1000" dirty="0"/>
                  <a:t>유의수준 </a:t>
                </a:r>
                <a:r>
                  <a:rPr lang="en-US" altLang="ko-KR" sz="10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따른 신뢰계수 값</a:t>
                </a:r>
                <a:endParaRPr lang="en-US" altLang="ko-KR" sz="1000" dirty="0"/>
              </a:p>
              <a:p>
                <a:pPr marL="234950" marR="63500" indent="-171450" algn="just" fontAlgn="base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0.05 (</a:t>
                </a:r>
                <a:r>
                  <a:rPr lang="ko-KR" altLang="en-US" sz="1000" dirty="0"/>
                  <a:t>신뢰수준 </a:t>
                </a:r>
                <a:r>
                  <a:rPr lang="en-US" altLang="ko-KR" sz="1000" dirty="0"/>
                  <a:t>95%) =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±1.96</m:t>
                    </m:r>
                  </m:oMath>
                </a14:m>
                <a:r>
                  <a:rPr lang="en-US" altLang="ko-KR" sz="1000" dirty="0">
                    <a:ea typeface="Cambria Math" panose="02040503050406030204" pitchFamily="18" charset="0"/>
                  </a:rPr>
                  <a:t>,  </a:t>
                </a:r>
              </a:p>
              <a:p>
                <a:pPr marL="234950" marR="63500" indent="-171450" algn="just" fontAlgn="base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0.01 (</a:t>
                </a:r>
                <a:r>
                  <a:rPr lang="ko-KR" altLang="en-US" sz="1000" dirty="0"/>
                  <a:t>신뢰수준 </a:t>
                </a:r>
                <a:r>
                  <a:rPr lang="en-US" altLang="ko-KR" sz="1000" dirty="0"/>
                  <a:t>99%) =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±2.</m:t>
                    </m:r>
                  </m:oMath>
                </a14:m>
                <a:r>
                  <a:rPr lang="en-US" altLang="ko-KR" sz="1000" dirty="0">
                    <a:ea typeface="Cambria Math" panose="02040503050406030204" pitchFamily="18" charset="0"/>
                  </a:rPr>
                  <a:t>575 ( </a:t>
                </a:r>
                <a:r>
                  <a:rPr lang="ko-KR" altLang="en-US" sz="1000" dirty="0">
                    <a:ea typeface="Cambria Math" panose="02040503050406030204" pitchFamily="18" charset="0"/>
                  </a:rPr>
                  <a:t>약 </a:t>
                </a:r>
                <a:r>
                  <a:rPr lang="en-US" altLang="ko-KR" sz="1000" dirty="0">
                    <a:ea typeface="Cambria Math" panose="02040503050406030204" pitchFamily="18" charset="0"/>
                  </a:rPr>
                  <a:t>2.58)  </a:t>
                </a:r>
              </a:p>
              <a:p>
                <a:pPr marL="234950" marR="63500" indent="-171450" algn="just" fontAlgn="base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0.10 (</a:t>
                </a:r>
                <a:r>
                  <a:rPr lang="ko-KR" altLang="en-US" sz="1000" dirty="0"/>
                  <a:t>신뢰수준 </a:t>
                </a:r>
                <a:r>
                  <a:rPr lang="en-US" altLang="ko-KR" sz="1000" dirty="0"/>
                  <a:t>90%) = 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</m:t>
                    </m:r>
                  </m:oMath>
                </a14:m>
                <a:r>
                  <a:rPr lang="en-US" altLang="ko-KR" sz="1000" dirty="0">
                    <a:ea typeface="Cambria Math" panose="02040503050406030204" pitchFamily="18" charset="0"/>
                  </a:rPr>
                  <a:t>645  </a:t>
                </a:r>
                <a:endParaRPr lang="ko-KR" altLang="en-US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32AC04E-EB68-4068-BCBD-1619A45E3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58" y="2020107"/>
                <a:ext cx="7710966" cy="2016642"/>
              </a:xfrm>
              <a:prstGeom prst="rect">
                <a:avLst/>
              </a:prstGeom>
              <a:blipFill>
                <a:blip r:embed="rId2"/>
                <a:stretch>
                  <a:fillRect b="-60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334D031-D823-400D-82F8-868FFD217BB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모집단 추정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187085-9826-4602-87C4-F49F83BA11A2}"/>
              </a:ext>
            </a:extLst>
          </p:cNvPr>
          <p:cNvSpPr/>
          <p:nvPr/>
        </p:nvSpPr>
        <p:spPr>
          <a:xfrm>
            <a:off x="3707968" y="1019549"/>
            <a:ext cx="3427315" cy="335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5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신뢰구간  </a:t>
            </a:r>
            <a:r>
              <a:rPr lang="en-US" altLang="ko-KR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:  </a:t>
            </a:r>
            <a:r>
              <a:rPr lang="ko-KR" altLang="en-US" sz="1200" b="1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점추정량</a:t>
            </a: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± </a:t>
            </a: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신뢰계수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× </a:t>
            </a: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표준오차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8200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555398" y="330504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모집단 평균 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DA4A470-C9EB-43E3-BB06-7465A672FBD8}"/>
                  </a:ext>
                </a:extLst>
              </p:cNvPr>
              <p:cNvSpPr/>
              <p:nvPr/>
            </p:nvSpPr>
            <p:spPr>
              <a:xfrm>
                <a:off x="474117" y="4610214"/>
                <a:ext cx="7632848" cy="297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정규분포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N (</a:t>
                </a:r>
                <a:r>
                  <a:rPr lang="el-GR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μ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인 모집단에서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  n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개의 표본을 임의 추출한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sz="1200" dirty="0">
                    <a:highlight>
                      <a:srgbClr val="FFFF00"/>
                    </a:highlight>
                  </a:rPr>
                  <a:t>표본평균  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bar>
                    <m:r>
                      <a:rPr lang="en-US" altLang="ko-KR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12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</a:rPr>
                  <a:t>인 경우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DA4A470-C9EB-43E3-BB06-7465A672F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7" y="4610214"/>
                <a:ext cx="7632848" cy="297582"/>
              </a:xfrm>
              <a:prstGeom prst="rect">
                <a:avLst/>
              </a:prstGeom>
              <a:blipFill>
                <a:blip r:embed="rId2"/>
                <a:stretch>
                  <a:fillRect l="-80" b="-16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91281BF-71C8-459D-BDF3-D5118375105D}"/>
                  </a:ext>
                </a:extLst>
              </p:cNvPr>
              <p:cNvSpPr/>
              <p:nvPr/>
            </p:nvSpPr>
            <p:spPr>
              <a:xfrm>
                <a:off x="464379" y="1768353"/>
                <a:ext cx="4133395" cy="297582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highlight>
                      <a:srgbClr val="FFFF00"/>
                    </a:highlight>
                  </a:rPr>
                  <a:t>표본 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n</a:t>
                </a:r>
                <a:r>
                  <a:rPr lang="ko-KR" altLang="en-US" sz="1200" dirty="0">
                    <a:highlight>
                      <a:srgbClr val="FFFF00"/>
                    </a:highlight>
                  </a:rPr>
                  <a:t>인 표본평균  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bar>
                  </m:oMath>
                </a14:m>
                <a:r>
                  <a:rPr lang="en-US" altLang="ko-KR" sz="1200" dirty="0">
                    <a:highlight>
                      <a:srgbClr val="FFFF00"/>
                    </a:highlight>
                  </a:rPr>
                  <a:t>)</a:t>
                </a:r>
                <a:r>
                  <a:rPr lang="en-US" altLang="ko-KR" sz="1200" dirty="0">
                    <a:highlight>
                      <a:srgbClr val="FFFF00"/>
                    </a:highlight>
                    <a:sym typeface="Wingdings" panose="05000000000000000000" pitchFamily="2" charset="2"/>
                  </a:rPr>
                  <a:t> 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 </a:t>
                </a:r>
                <a:r>
                  <a:rPr lang="ko-KR" altLang="en-US" sz="12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</a:rPr>
                  <a:t>모평균</a:t>
                </a:r>
                <a:r>
                  <a:rPr lang="en-US" altLang="ko-KR" sz="12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</a:rPr>
                  <a:t>(μ)</a:t>
                </a:r>
                <a:r>
                  <a:rPr lang="ko-KR" altLang="en-US" sz="12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</a:rPr>
                  <a:t>에 대한 </a:t>
                </a:r>
                <a:r>
                  <a:rPr lang="en-US" altLang="ko-KR" sz="12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</a:rPr>
                  <a:t>95% </a:t>
                </a:r>
                <a:r>
                  <a:rPr lang="ko-KR" altLang="en-US" sz="12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</a:rPr>
                  <a:t>신뢰구간</a:t>
                </a:r>
                <a:endParaRPr lang="ko-KR" altLang="en-US" sz="12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91281BF-71C8-459D-BDF3-D51183751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79" y="1768353"/>
                <a:ext cx="4133395" cy="297582"/>
              </a:xfrm>
              <a:prstGeom prst="rect">
                <a:avLst/>
              </a:prstGeom>
              <a:blipFill>
                <a:blip r:embed="rId3"/>
                <a:stretch>
                  <a:fillRect b="-13725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C477C265-24F6-474B-BC0A-8AD583266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73" y="1958775"/>
            <a:ext cx="3463543" cy="113189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3A7916-6546-49DB-8633-3AAA149A8E03}"/>
              </a:ext>
            </a:extLst>
          </p:cNvPr>
          <p:cNvSpPr txBox="1"/>
          <p:nvPr/>
        </p:nvSpPr>
        <p:spPr>
          <a:xfrm>
            <a:off x="4943500" y="1608136"/>
            <a:ext cx="21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표준정규분포표 </a:t>
            </a:r>
            <a:r>
              <a:rPr lang="ko-KR" altLang="en-US" sz="1200" dirty="0" err="1"/>
              <a:t>참조할것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72BE1E-1CEC-4C79-A60B-E24A2740BCE2}"/>
              </a:ext>
            </a:extLst>
          </p:cNvPr>
          <p:cNvSpPr txBox="1"/>
          <p:nvPr/>
        </p:nvSpPr>
        <p:spPr>
          <a:xfrm>
            <a:off x="513775" y="4971154"/>
            <a:ext cx="3924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 err="1"/>
              <a:t>모표준편차</a:t>
            </a:r>
            <a:r>
              <a:rPr lang="en-US" altLang="ko-KR" sz="1200" i="1" dirty="0"/>
              <a:t>(</a:t>
            </a:r>
            <a:r>
              <a:rPr lang="el-GR" altLang="ko-KR" sz="1200" i="1" dirty="0"/>
              <a:t>σ</a:t>
            </a:r>
            <a:r>
              <a:rPr lang="en-US" altLang="ko-KR" sz="1200" i="1" dirty="0"/>
              <a:t>)</a:t>
            </a:r>
            <a:r>
              <a:rPr lang="ko-KR" altLang="en-US" sz="1200" i="1" dirty="0"/>
              <a:t>를 모르는 경우</a:t>
            </a:r>
            <a:r>
              <a:rPr lang="en-US" altLang="ko-KR" sz="1200" i="1" dirty="0">
                <a:sym typeface="Wingdings" panose="05000000000000000000" pitchFamily="2" charset="2"/>
              </a:rPr>
              <a:t> </a:t>
            </a:r>
            <a:r>
              <a:rPr lang="ko-KR" altLang="en-US" sz="1200" i="1" dirty="0" err="1">
                <a:sym typeface="Wingdings" panose="05000000000000000000" pitchFamily="2" charset="2"/>
              </a:rPr>
              <a:t>표본표준편차</a:t>
            </a:r>
            <a:r>
              <a:rPr lang="ko-KR" altLang="en-US" sz="1200" i="1" dirty="0">
                <a:sym typeface="Wingdings" panose="05000000000000000000" pitchFamily="2" charset="2"/>
              </a:rPr>
              <a:t>  </a:t>
            </a:r>
            <a:r>
              <a:rPr lang="en-US" altLang="ko-KR" sz="1200" i="1" dirty="0">
                <a:sym typeface="Wingdings" panose="05000000000000000000" pitchFamily="2" charset="2"/>
              </a:rPr>
              <a:t>S</a:t>
            </a:r>
            <a:r>
              <a:rPr lang="ko-KR" altLang="en-US" sz="1200" i="1" dirty="0">
                <a:sym typeface="Wingdings" panose="05000000000000000000" pitchFamily="2" charset="2"/>
              </a:rPr>
              <a:t>이용</a:t>
            </a:r>
            <a:endParaRPr lang="ko-KR" altLang="en-US" sz="1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149F3C-E37F-4FD9-A788-A34456B42F63}"/>
                  </a:ext>
                </a:extLst>
              </p:cNvPr>
              <p:cNvSpPr txBox="1"/>
              <p:nvPr/>
            </p:nvSpPr>
            <p:spPr>
              <a:xfrm>
                <a:off x="5038297" y="3749113"/>
                <a:ext cx="3463543" cy="4701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f>
                          <m:fPr>
                            <m:ctrlPr>
                              <a:rPr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60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ko-KR" altLang="ko-KR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6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≤ </m:t>
                    </m:r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m:rPr>
                        <m:nor/>
                      </m:rPr>
                      <a:rPr lang="ko-KR" altLang="en-US" sz="1600" dirty="0"/>
                      <m:t>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f>
                          <m:f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6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en-US" altLang="ko-KR" sz="1600" dirty="0"/>
                      <m:t>)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149F3C-E37F-4FD9-A788-A34456B42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7" y="3749113"/>
                <a:ext cx="3463543" cy="470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3D8BEE-5340-41D9-B0AE-E3FCB46B287D}"/>
                  </a:ext>
                </a:extLst>
              </p:cNvPr>
              <p:cNvSpPr txBox="1"/>
              <p:nvPr/>
            </p:nvSpPr>
            <p:spPr>
              <a:xfrm>
                <a:off x="519024" y="2206280"/>
                <a:ext cx="3716351" cy="652423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P ( -1.96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≤1.96 )=0.95     →95%</m:t>
                    </m:r>
                  </m:oMath>
                </a14:m>
                <a:endParaRPr lang="en-US" altLang="ko-KR" sz="12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 -1.96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altLang="ko-KR" sz="1200" dirty="0"/>
                      <m:t>= </m:t>
                    </m:r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≤1.96 =0.95</m:t>
                    </m:r>
                  </m:oMath>
                </a14:m>
                <a:endParaRPr lang="en-US" altLang="ko-KR" sz="1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3D8BEE-5340-41D9-B0AE-E3FCB46B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24" y="2206280"/>
                <a:ext cx="3716351" cy="6524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A8144F9F-F8FF-4ECF-A11C-36FBE371B907}"/>
              </a:ext>
            </a:extLst>
          </p:cNvPr>
          <p:cNvSpPr/>
          <p:nvPr/>
        </p:nvSpPr>
        <p:spPr>
          <a:xfrm>
            <a:off x="619051" y="3690418"/>
            <a:ext cx="1845377" cy="27699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모평균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(μ)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99%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신뢰구간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1193027-E1ED-4B26-8F9C-476D9C547758}"/>
                  </a:ext>
                </a:extLst>
              </p:cNvPr>
              <p:cNvSpPr/>
              <p:nvPr/>
            </p:nvSpPr>
            <p:spPr>
              <a:xfrm>
                <a:off x="642160" y="4049835"/>
                <a:ext cx="3715452" cy="3565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1200" dirty="0">
                    <a:ea typeface="Cambria Math" panose="02040503050406030204" pitchFamily="18" charset="0"/>
                  </a:rPr>
                  <a:t>  2.58</a:t>
                </a:r>
                <a:r>
                  <a:rPr lang="ko-KR" altLang="ko-KR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≤ </m:t>
                    </m:r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m:rPr>
                        <m:nor/>
                      </m:rPr>
                      <a:rPr lang="ko-KR" altLang="en-US" sz="1200" dirty="0"/>
                      <m:t> 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1200" dirty="0">
                    <a:ea typeface="Cambria Math" panose="02040503050406030204" pitchFamily="18" charset="0"/>
                  </a:rPr>
                  <a:t> 2.58</a:t>
                </a:r>
                <a:r>
                  <a:rPr lang="ko-KR" altLang="ko-KR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dirty="0">
                    <a:ea typeface="Cambria Math" panose="02040503050406030204" pitchFamily="18" charset="0"/>
                  </a:rPr>
                  <a:t>   </a:t>
                </a:r>
                <a:r>
                  <a:rPr lang="en-US" altLang="ko-KR" sz="12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US" altLang="ko-KR" sz="1200" dirty="0">
                    <a:ea typeface="Cambria Math" panose="02040503050406030204" pitchFamily="18" charset="0"/>
                  </a:rPr>
                  <a:t> 99%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1193027-E1ED-4B26-8F9C-476D9C547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60" y="4049835"/>
                <a:ext cx="3715452" cy="3565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4B86EA-50BB-4429-B396-5D3C29150870}"/>
              </a:ext>
            </a:extLst>
          </p:cNvPr>
          <p:cNvSpPr/>
          <p:nvPr/>
        </p:nvSpPr>
        <p:spPr>
          <a:xfrm>
            <a:off x="2464334" y="1087533"/>
            <a:ext cx="3427315" cy="335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5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신뢰구간  </a:t>
            </a:r>
            <a:r>
              <a:rPr lang="en-US" altLang="ko-KR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:  </a:t>
            </a:r>
            <a:r>
              <a:rPr lang="ko-KR" altLang="en-US" sz="1200" b="1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점추정량</a:t>
            </a: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± </a:t>
            </a: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신뢰계수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× </a:t>
            </a: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표준오차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DE784D-823C-48B2-B51F-8FBD12323DC7}"/>
              </a:ext>
            </a:extLst>
          </p:cNvPr>
          <p:cNvSpPr/>
          <p:nvPr/>
        </p:nvSpPr>
        <p:spPr>
          <a:xfrm>
            <a:off x="387310" y="937650"/>
            <a:ext cx="1947969" cy="3762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190500" algn="just" fontAlgn="base">
              <a:lnSpc>
                <a:spcPct val="150000"/>
              </a:lnSpc>
            </a:pP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모평균의 신뢰구간</a:t>
            </a: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endParaRPr lang="en-US" altLang="ko-KR" sz="14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180096-BA3A-442E-841D-AD12AC9BDB58}"/>
                  </a:ext>
                </a:extLst>
              </p:cNvPr>
              <p:cNvSpPr txBox="1"/>
              <p:nvPr/>
            </p:nvSpPr>
            <p:spPr>
              <a:xfrm>
                <a:off x="5006174" y="3226183"/>
                <a:ext cx="3062057" cy="449290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ko-KR" altLang="ko-KR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6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≤</m:t>
                    </m:r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m:rPr>
                        <m:nor/>
                      </m:rPr>
                      <a:rPr lang="ko-KR" altLang="en-US" sz="1600" dirty="0"/>
                      <m:t>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en-US" altLang="ko-KR" sz="1600" dirty="0"/>
                      <m:t>)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180096-BA3A-442E-841D-AD12AC9BD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174" y="3226183"/>
                <a:ext cx="3062057" cy="4492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111014-70F3-4AB6-B6F0-053AE53305F7}"/>
                  </a:ext>
                </a:extLst>
              </p:cNvPr>
              <p:cNvSpPr txBox="1"/>
              <p:nvPr/>
            </p:nvSpPr>
            <p:spPr>
              <a:xfrm>
                <a:off x="649305" y="5330233"/>
                <a:ext cx="5674448" cy="623119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ea"/>
                    <a:ea typeface="+mj-ea"/>
                  </a:rPr>
                  <a:t>신뢰수준 </a:t>
                </a:r>
                <a:r>
                  <a:rPr lang="en-US" altLang="ko-KR" sz="1200" dirty="0">
                    <a:latin typeface="+mj-ea"/>
                    <a:ea typeface="+mj-ea"/>
                  </a:rPr>
                  <a:t>95%</a:t>
                </a:r>
                <a:r>
                  <a:rPr lang="ko-KR" altLang="en-US" sz="1200" dirty="0">
                    <a:latin typeface="+mj-ea"/>
                    <a:ea typeface="+mj-ea"/>
                  </a:rPr>
                  <a:t>의 신뢰구간 </a:t>
                </a:r>
                <a:r>
                  <a:rPr lang="en-US" altLang="ko-KR" sz="1200" dirty="0">
                    <a:latin typeface="+mj-ea"/>
                    <a:ea typeface="+mj-ea"/>
                  </a:rPr>
                  <a:t>: P 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bar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+mj-ea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1.96</a:t>
                </a:r>
                <a:r>
                  <a:rPr lang="ko-KR" altLang="ko-KR" sz="12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+mj-ea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  <a:ea typeface="+mj-ea"/>
                      </a:rPr>
                      <m:t>𝜇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+mj-ea"/>
                      </a:rPr>
                      <m:t>  ≤ </m:t>
                    </m:r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bar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  <m:t>𝑋</m:t>
                        </m:r>
                      </m:e>
                    </m:bar>
                    <m:r>
                      <m:rPr>
                        <m:nor/>
                      </m:rPr>
                      <a:rPr lang="ko-KR" altLang="en-US" sz="1200" dirty="0">
                        <a:latin typeface="+mj-ea"/>
                        <a:ea typeface="+mj-ea"/>
                      </a:rPr>
                      <m:t> 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  <a:ea typeface="+mj-ea"/>
                      </a:rPr>
                      <m:t>+</m:t>
                    </m:r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1.96</a:t>
                </a:r>
                <a:r>
                  <a:rPr lang="ko-KR" altLang="ko-KR" sz="12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+mj-ea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latin typeface="+mj-ea"/>
                    <a:ea typeface="+mj-ea"/>
                  </a:rPr>
                  <a:t>신뢰수준 </a:t>
                </a:r>
                <a:r>
                  <a:rPr lang="en-US" altLang="ko-KR" sz="1200" dirty="0">
                    <a:latin typeface="+mj-ea"/>
                    <a:ea typeface="+mj-ea"/>
                  </a:rPr>
                  <a:t>99%</a:t>
                </a:r>
                <a:r>
                  <a:rPr lang="ko-KR" altLang="en-US" sz="1200" dirty="0">
                    <a:latin typeface="+mj-ea"/>
                    <a:ea typeface="+mj-ea"/>
                  </a:rPr>
                  <a:t>의 신뢰구간 </a:t>
                </a:r>
                <a:r>
                  <a:rPr lang="en-US" altLang="ko-KR" sz="1200" dirty="0">
                    <a:latin typeface="+mj-ea"/>
                    <a:ea typeface="+mj-ea"/>
                  </a:rPr>
                  <a:t>: P 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bar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2.58</a:t>
                </a:r>
                <a:r>
                  <a:rPr lang="ko-KR" altLang="ko-KR" sz="12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+mj-ea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  <a:ea typeface="+mj-ea"/>
                      </a:rPr>
                      <m:t>𝜇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+mj-ea"/>
                      </a:rPr>
                      <m:t>  ≤ </m:t>
                    </m:r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bar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  <m:t>𝑋</m:t>
                        </m:r>
                      </m:e>
                    </m:bar>
                    <m:r>
                      <m:rPr>
                        <m:nor/>
                      </m:rPr>
                      <a:rPr lang="ko-KR" altLang="en-US" sz="1200" dirty="0">
                        <a:latin typeface="+mj-ea"/>
                        <a:ea typeface="+mj-ea"/>
                      </a:rPr>
                      <m:t> 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  <a:ea typeface="+mj-ea"/>
                      </a:rPr>
                      <m:t>+</m:t>
                    </m:r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2.58</a:t>
                </a:r>
                <a:r>
                  <a:rPr lang="ko-KR" altLang="ko-KR" sz="1200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+mj-ea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dirty="0">
                    <a:latin typeface="+mj-ea"/>
                    <a:ea typeface="+mj-ea"/>
                  </a:rPr>
                  <a:t> 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111014-70F3-4AB6-B6F0-053AE533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5" y="5330233"/>
                <a:ext cx="5674448" cy="6231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8220C82-8F92-4FDC-8E5F-274933762611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모집단 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40DAEC2-AE44-449D-9119-767881F82E83}"/>
                  </a:ext>
                </a:extLst>
              </p:cNvPr>
              <p:cNvSpPr/>
              <p:nvPr/>
            </p:nvSpPr>
            <p:spPr>
              <a:xfrm>
                <a:off x="513775" y="2944961"/>
                <a:ext cx="2936573" cy="4006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 1.96</a:t>
                </a:r>
                <a:r>
                  <a:rPr lang="ko-KR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≤ </m:t>
                    </m:r>
                    <m:bar>
                      <m:barPr>
                        <m:pos m:val="top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m:rPr>
                        <m:nor/>
                      </m:rPr>
                      <a:rPr lang="ko-KR" altLang="en-US" sz="1400" dirty="0"/>
                      <m:t>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1.96</a:t>
                </a:r>
                <a:r>
                  <a:rPr lang="ko-KR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400" dirty="0">
                    <a:ea typeface="Cambria Math" panose="02040503050406030204" pitchFamily="18" charset="0"/>
                  </a:rPr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40DAEC2-AE44-449D-9119-767881F82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5" y="2944961"/>
                <a:ext cx="2936573" cy="4006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8904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769834" y="305364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모집단 평균 추정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점추정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911350-5C7A-4F55-A8BB-FA2F70658FFC}"/>
              </a:ext>
            </a:extLst>
          </p:cNvPr>
          <p:cNvSpPr/>
          <p:nvPr/>
        </p:nvSpPr>
        <p:spPr>
          <a:xfrm>
            <a:off x="557726" y="1723427"/>
            <a:ext cx="7488832" cy="10281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0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모집단 평균 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μ :</a:t>
            </a:r>
            <a:r>
              <a:rPr lang="ko-KR" altLang="en-US" sz="10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ko-KR" altLang="en-US" sz="1000" b="1" dirty="0" err="1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점추정</a:t>
            </a:r>
            <a:r>
              <a:rPr lang="en-US" altLang="ko-KR" sz="1000" dirty="0">
                <a:highlight>
                  <a:srgbClr val="FFFF00"/>
                </a:highlight>
              </a:rPr>
              <a:t> (point estimation)</a:t>
            </a:r>
            <a:br>
              <a:rPr lang="ko-KR" altLang="en-US" sz="1000" dirty="0"/>
            </a:b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모집단의 관심 있는 정보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확률분포의 중심인 모평균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μ</a:t>
            </a:r>
            <a:br>
              <a:rPr lang="ko-KR" altLang="en-US" sz="1000" dirty="0"/>
            </a:b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표본평균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표본평균의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불편성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표본평균의 분산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/>
              <a:t>점추정은 선정된 </a:t>
            </a:r>
            <a:r>
              <a:rPr lang="ko-KR" altLang="en-US" sz="1200" dirty="0" err="1"/>
              <a:t>추정량을</a:t>
            </a:r>
            <a:r>
              <a:rPr lang="ko-KR" altLang="en-US" sz="1200" dirty="0"/>
              <a:t> 추출된 표본자료에 대입하여 얻은 단일 추정치에 의하여 </a:t>
            </a:r>
            <a:r>
              <a:rPr lang="ko-KR" altLang="en-US" sz="1200" dirty="0" err="1"/>
              <a:t>모수를</a:t>
            </a:r>
            <a:r>
              <a:rPr lang="ko-KR" altLang="en-US" sz="1200" dirty="0"/>
              <a:t> 추정하는 방법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2B14E9-3537-437E-83D8-69BFD9CE412A}"/>
              </a:ext>
            </a:extLst>
          </p:cNvPr>
          <p:cNvSpPr/>
          <p:nvPr/>
        </p:nvSpPr>
        <p:spPr>
          <a:xfrm>
            <a:off x="737746" y="3843707"/>
            <a:ext cx="7128792" cy="9876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분산은 효율성을 나타낸다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이 커질수록 효율성이 증대된다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즉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n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이 커질수록 밀집된 결과를 얻는다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대수의 법칙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: n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이 무한대로 커지면 표본평균은 모평균으로 수렴한다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중심극한정리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: n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이 무한대로 커지면서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(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모집단이 어떤 분포를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따르는지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상관없다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C8DA79-794C-46F9-A380-7A0FB872B2CD}"/>
              </a:ext>
            </a:extLst>
          </p:cNvPr>
          <p:cNvSpPr/>
          <p:nvPr/>
        </p:nvSpPr>
        <p:spPr>
          <a:xfrm>
            <a:off x="581324" y="1141934"/>
            <a:ext cx="2637260" cy="46166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모집단의 평균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μ) :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점추정</a:t>
            </a:r>
            <a:endParaRPr lang="en-US" altLang="ko-KR" sz="120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모집단의 평균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: 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신뢰구간 추정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1B0D7-C47B-4907-891A-6A34D612751D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모집단 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CDDA0F-56CC-4AA9-8E52-BA8629A8F5B8}"/>
                  </a:ext>
                </a:extLst>
              </p:cNvPr>
              <p:cNvSpPr txBox="1"/>
              <p:nvPr/>
            </p:nvSpPr>
            <p:spPr>
              <a:xfrm>
                <a:off x="765629" y="3113708"/>
                <a:ext cx="1944216" cy="4849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dirty="0"/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CDDA0F-56CC-4AA9-8E52-BA8629A8F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29" y="3113708"/>
                <a:ext cx="1944216" cy="484941"/>
              </a:xfrm>
              <a:prstGeom prst="rect">
                <a:avLst/>
              </a:prstGeom>
              <a:blipFill>
                <a:blip r:embed="rId2"/>
                <a:stretch>
                  <a:fillRect t="-76543" b="-12716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C2333-8FD7-483F-84CF-5F76C805A559}"/>
                  </a:ext>
                </a:extLst>
              </p:cNvPr>
              <p:cNvSpPr txBox="1"/>
              <p:nvPr/>
            </p:nvSpPr>
            <p:spPr>
              <a:xfrm>
                <a:off x="3015257" y="3122868"/>
                <a:ext cx="1231776" cy="40011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E(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dirty="0"/>
                  <a:t>)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C2333-8FD7-483F-84CF-5F76C805A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57" y="3122868"/>
                <a:ext cx="1231776" cy="400110"/>
              </a:xfrm>
              <a:prstGeom prst="rect">
                <a:avLst/>
              </a:prstGeom>
              <a:blipFill>
                <a:blip r:embed="rId3"/>
                <a:stretch>
                  <a:fillRect l="-3922" b="-2058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167372-9394-4BED-B2D3-382AAE820E54}"/>
                  </a:ext>
                </a:extLst>
              </p:cNvPr>
              <p:cNvSpPr txBox="1"/>
              <p:nvPr/>
            </p:nvSpPr>
            <p:spPr>
              <a:xfrm>
                <a:off x="4552446" y="3068619"/>
                <a:ext cx="1944215" cy="47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Var(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600" dirty="0"/>
                  <a:t>)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6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167372-9394-4BED-B2D3-382AAE820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46" y="3068619"/>
                <a:ext cx="1944215" cy="476221"/>
              </a:xfrm>
              <a:prstGeom prst="rect">
                <a:avLst/>
              </a:prstGeom>
              <a:blipFill>
                <a:blip r:embed="rId4"/>
                <a:stretch>
                  <a:fillRect l="-1558" b="-123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65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1EDFC3-E986-4E2D-ACB3-D4FFEE57B755}"/>
              </a:ext>
            </a:extLst>
          </p:cNvPr>
          <p:cNvSpPr/>
          <p:nvPr/>
        </p:nvSpPr>
        <p:spPr>
          <a:xfrm>
            <a:off x="2843808" y="1053399"/>
            <a:ext cx="8208912" cy="347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자료의 특성을 나타내는 가장 일반적인 수치이며 자료의 대표치를 의미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DAC9C-16F3-4AA8-A47F-E759C9CE2ADD}"/>
              </a:ext>
            </a:extLst>
          </p:cNvPr>
          <p:cNvSpPr/>
          <p:nvPr/>
        </p:nvSpPr>
        <p:spPr>
          <a:xfrm>
            <a:off x="395536" y="990972"/>
            <a:ext cx="2592288" cy="3924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400" b="1" dirty="0"/>
              <a:t>central tendency)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131780-0B57-4D6C-96DD-CAE1A36A7248}"/>
              </a:ext>
            </a:extLst>
          </p:cNvPr>
          <p:cNvSpPr/>
          <p:nvPr/>
        </p:nvSpPr>
        <p:spPr>
          <a:xfrm>
            <a:off x="395536" y="2542936"/>
            <a:ext cx="7951809" cy="33650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>
                <a:highlight>
                  <a:srgbClr val="FFFF00"/>
                </a:highlight>
                <a:latin typeface="+mj-ea"/>
                <a:ea typeface="+mj-ea"/>
              </a:rPr>
              <a:t>(1) </a:t>
            </a:r>
            <a:r>
              <a:rPr lang="ko-KR" altLang="en-US" sz="1200" b="1" dirty="0">
                <a:highlight>
                  <a:srgbClr val="FFFF00"/>
                </a:highlight>
                <a:latin typeface="+mj-ea"/>
                <a:ea typeface="+mj-ea"/>
              </a:rPr>
              <a:t>산술평균</a:t>
            </a:r>
            <a:r>
              <a:rPr lang="en-US" altLang="ko-KR" sz="1200" b="1" kern="0" spc="-50" dirty="0">
                <a:solidFill>
                  <a:srgbClr val="000000"/>
                </a:solidFill>
                <a:highlight>
                  <a:srgbClr val="FFFF00"/>
                </a:highlight>
                <a:latin typeface="-윤고딕120"/>
              </a:rPr>
              <a:t>(AM : arithmetic mean)</a:t>
            </a:r>
            <a:endParaRPr lang="ko-KR" altLang="en-US" sz="1200" kern="0" spc="-5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156210" fontAlgn="base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일반적으로 </a:t>
            </a:r>
            <a:r>
              <a:rPr lang="ko-KR" altLang="en-US" sz="1000" kern="0" spc="-40" dirty="0">
                <a:solidFill>
                  <a:srgbClr val="000000"/>
                </a:solidFill>
                <a:latin typeface="+mj-ea"/>
                <a:ea typeface="+mj-ea"/>
              </a:rPr>
              <a:t>평균</a:t>
            </a:r>
            <a:r>
              <a:rPr lang="en-US" altLang="ko-KR" sz="1000" kern="0" spc="-40" dirty="0">
                <a:solidFill>
                  <a:srgbClr val="000000"/>
                </a:solidFill>
                <a:latin typeface="+mj-ea"/>
                <a:ea typeface="+mj-ea"/>
              </a:rPr>
              <a:t>(mean)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은 산술평균을 의미한다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모든 자료들을 다 합한 후 전체 자료의 수로 나누어서 계산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>
                <a:latin typeface="+mj-ea"/>
                <a:ea typeface="+mj-ea"/>
              </a:rPr>
              <a:t>산술평균은 항상 유일한</a:t>
            </a:r>
            <a:r>
              <a:rPr lang="en-US" altLang="ko-KR" sz="1000" dirty="0">
                <a:latin typeface="+mj-ea"/>
                <a:ea typeface="+mj-ea"/>
              </a:rPr>
              <a:t>(unique) </a:t>
            </a:r>
            <a:r>
              <a:rPr lang="ko-KR" altLang="en-US" sz="1000" dirty="0">
                <a:latin typeface="+mj-ea"/>
                <a:ea typeface="+mj-ea"/>
              </a:rPr>
              <a:t>수치로 계산되며 모든 자료의 값이 다 반영되어서 계산된 수치이기 때문에 가장 일반적인 중심경향도를 나타내는 것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 fontAlgn="base">
              <a:buFont typeface="Wingdings" panose="05000000000000000000" pitchFamily="2" charset="2"/>
              <a:buChar char="à"/>
            </a:pPr>
            <a:endParaRPr lang="ko-KR" altLang="en-US" sz="1200" dirty="0">
              <a:latin typeface="+mj-ea"/>
              <a:ea typeface="+mj-ea"/>
            </a:endParaRPr>
          </a:p>
          <a:p>
            <a:pPr fontAlgn="base"/>
            <a:r>
              <a:rPr lang="en-US" altLang="ko-KR" sz="1200" dirty="0">
                <a:latin typeface="+mj-ea"/>
                <a:ea typeface="+mj-ea"/>
              </a:rPr>
              <a:t>1</a:t>
            </a:r>
            <a:r>
              <a:rPr lang="en-US" altLang="ko-KR" sz="1200" dirty="0">
                <a:highlight>
                  <a:srgbClr val="FFFF00"/>
                </a:highlight>
                <a:latin typeface="+mj-ea"/>
                <a:ea typeface="+mj-ea"/>
              </a:rPr>
              <a:t>)</a:t>
            </a:r>
            <a:r>
              <a:rPr lang="ko-KR" altLang="en-US" sz="1200" dirty="0"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 sz="1200" b="1" dirty="0">
                <a:highlight>
                  <a:srgbClr val="FFFF00"/>
                </a:highlight>
                <a:latin typeface="+mj-ea"/>
                <a:ea typeface="+mj-ea"/>
              </a:rPr>
              <a:t>모평균</a:t>
            </a:r>
            <a:r>
              <a:rPr lang="en-US" altLang="ko-KR" sz="1200" b="1" dirty="0">
                <a:highlight>
                  <a:srgbClr val="FFFF00"/>
                </a:highlight>
                <a:latin typeface="+mj-ea"/>
                <a:ea typeface="+mj-ea"/>
              </a:rPr>
              <a:t>(population mean</a:t>
            </a:r>
            <a:r>
              <a:rPr lang="en-US" altLang="ko-KR" sz="1200" b="1" dirty="0">
                <a:latin typeface="+mj-ea"/>
                <a:ea typeface="+mj-ea"/>
              </a:rPr>
              <a:t>) </a:t>
            </a:r>
            <a:r>
              <a:rPr lang="en-US" altLang="ko-KR" sz="1200" dirty="0">
                <a:latin typeface="+mj-ea"/>
                <a:ea typeface="+mj-ea"/>
              </a:rPr>
              <a:t>: </a:t>
            </a:r>
            <a:r>
              <a:rPr lang="ko-KR" altLang="en-US" sz="1000" dirty="0">
                <a:latin typeface="+mj-ea"/>
                <a:ea typeface="+mj-ea"/>
              </a:rPr>
              <a:t>모집단 전체자료를 합하여 자료의 총 관측수로 나눈 값</a:t>
            </a:r>
          </a:p>
          <a:p>
            <a:pPr algn="just" fontAlgn="base"/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2) </a:t>
            </a:r>
            <a:r>
              <a:rPr lang="ko-KR" altLang="en-US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표본평균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C0C0C0"/>
                </a:highlight>
                <a:latin typeface="+mj-ea"/>
                <a:ea typeface="+mj-ea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표본</a:t>
            </a:r>
            <a:r>
              <a:rPr lang="ko-KR" altLang="en-US" sz="1000" dirty="0">
                <a:latin typeface="+mj-ea"/>
              </a:rPr>
              <a:t>집단 전체자료를 합하여 자료의 총 관측수로 나눈 값</a:t>
            </a:r>
            <a:endParaRPr lang="en-US" altLang="ko-KR" sz="1000" dirty="0">
              <a:latin typeface="+mj-ea"/>
            </a:endParaRPr>
          </a:p>
          <a:p>
            <a:pPr algn="just" fontAlgn="base"/>
            <a:endParaRPr lang="en-US" altLang="ko-KR" sz="1200" dirty="0">
              <a:latin typeface="+mj-ea"/>
            </a:endParaRPr>
          </a:p>
          <a:p>
            <a:pPr algn="just" fontAlgn="base"/>
            <a:endParaRPr lang="en-US" altLang="ko-KR" sz="1200" dirty="0">
              <a:latin typeface="+mj-ea"/>
            </a:endParaRPr>
          </a:p>
          <a:p>
            <a:pPr algn="just" fontAlgn="base"/>
            <a:endParaRPr lang="ko-KR" altLang="en-US" sz="1200" dirty="0">
              <a:latin typeface="+mj-ea"/>
            </a:endParaRPr>
          </a:p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highlight>
                  <a:srgbClr val="C0C0C0"/>
                </a:highlight>
                <a:latin typeface="+mj-ea"/>
                <a:ea typeface="+mj-ea"/>
              </a:rPr>
              <a:t> </a:t>
            </a:r>
            <a:endParaRPr lang="en-US" altLang="ko-KR" sz="1200" kern="0" dirty="0">
              <a:solidFill>
                <a:srgbClr val="000000"/>
              </a:solidFill>
              <a:highlight>
                <a:srgbClr val="C0C0C0"/>
              </a:highlight>
              <a:latin typeface="+mj-ea"/>
              <a:ea typeface="+mj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B3E99EC-D0C2-4752-96B6-94FDA2A1D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5D241-270D-495A-A7C5-EFCAFE4A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F458545-D6A0-4B03-AAA8-CB645E266F64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600" b="1" dirty="0"/>
              <a:t>central tendency)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83CC52-C9CD-4FD6-A940-24A7F45F1ED9}"/>
              </a:ext>
            </a:extLst>
          </p:cNvPr>
          <p:cNvSpPr/>
          <p:nvPr/>
        </p:nvSpPr>
        <p:spPr>
          <a:xfrm>
            <a:off x="395536" y="1451656"/>
            <a:ext cx="1313180" cy="3900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1.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평균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(Mean)</a:t>
            </a:r>
            <a:endParaRPr lang="ko-KR" altLang="en-US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1E9228-8C02-4080-B812-CD395CC55189}"/>
              </a:ext>
            </a:extLst>
          </p:cNvPr>
          <p:cNvSpPr/>
          <p:nvPr/>
        </p:nvSpPr>
        <p:spPr>
          <a:xfrm>
            <a:off x="432818" y="1895423"/>
            <a:ext cx="7776800" cy="5242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모든 자료들을 다 합한 후 전체 자료의 수로 나누어서 계산한다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.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평균은 구간척도와 비율척도로 측정된 자료의 대푯값으로 가장 널리 사용되는 수치</a:t>
            </a:r>
            <a:endParaRPr lang="en-US" altLang="ko-KR" sz="1000" kern="0" dirty="0">
              <a:solidFill>
                <a:srgbClr val="000000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D82339-5AFF-4DB0-B2EA-5BE90ABB397E}"/>
                  </a:ext>
                </a:extLst>
              </p:cNvPr>
              <p:cNvSpPr txBox="1"/>
              <p:nvPr/>
            </p:nvSpPr>
            <p:spPr>
              <a:xfrm>
                <a:off x="615643" y="4181743"/>
                <a:ext cx="3133562" cy="54906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+….+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D82339-5AFF-4DB0-B2EA-5BE90ABB3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3" y="4181743"/>
                <a:ext cx="3133562" cy="549061"/>
              </a:xfrm>
              <a:prstGeom prst="rect">
                <a:avLst/>
              </a:prstGeom>
              <a:blipFill>
                <a:blip r:embed="rId2"/>
                <a:stretch>
                  <a:fillRect b="-2105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772DFB-2203-4F04-A47D-BACE212CB55E}"/>
                  </a:ext>
                </a:extLst>
              </p:cNvPr>
              <p:cNvSpPr txBox="1"/>
              <p:nvPr/>
            </p:nvSpPr>
            <p:spPr>
              <a:xfrm>
                <a:off x="615643" y="5157511"/>
                <a:ext cx="3133562" cy="52937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+….+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772DFB-2203-4F04-A47D-BACE212CB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3" y="5157511"/>
                <a:ext cx="3133562" cy="529376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36DAC05-797F-4BD2-8B42-F2160CCD994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587035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120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203936" y="33565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모집단 평균 추정</a:t>
            </a:r>
            <a:r>
              <a:rPr lang="en-US" altLang="ko-KR" sz="1500" dirty="0"/>
              <a:t>(</a:t>
            </a:r>
            <a:r>
              <a:rPr lang="ko-KR" altLang="en-US" sz="1500" dirty="0"/>
              <a:t>구간추정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5C84A8-F325-4796-B637-B9544082C893}"/>
              </a:ext>
            </a:extLst>
          </p:cNvPr>
          <p:cNvSpPr/>
          <p:nvPr/>
        </p:nvSpPr>
        <p:spPr>
          <a:xfrm>
            <a:off x="647628" y="1639995"/>
            <a:ext cx="5905572" cy="126464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2) </a:t>
            </a:r>
            <a:r>
              <a:rPr lang="ko-KR" altLang="en-US" sz="1200" b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모집단 평균 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: </a:t>
            </a:r>
            <a:r>
              <a:rPr lang="ko-KR" altLang="en-US" sz="1200" b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신뢰구간 추정</a:t>
            </a:r>
            <a:endParaRPr lang="en-US" altLang="ko-KR" sz="1200" b="1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모표준편차를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알 수 없는 경우 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ko-KR" altLang="en-US" sz="1000" dirty="0"/>
              <a:t> 구간 </a:t>
            </a:r>
            <a:r>
              <a:rPr lang="ko-KR" altLang="en-US" sz="1000" dirty="0" err="1"/>
              <a:t>추정값은</a:t>
            </a:r>
            <a:r>
              <a:rPr lang="ko-KR" altLang="en-US" sz="1000" dirty="0"/>
              <a:t> </a:t>
            </a:r>
            <a:r>
              <a:rPr lang="en-US" altLang="ko-KR" sz="1000" dirty="0"/>
              <a:t>t </a:t>
            </a:r>
            <a:r>
              <a:rPr lang="ko-KR" altLang="en-US" sz="1000" dirty="0"/>
              <a:t>분포에 기초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모표준편차를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대부분 모르므로 일반적으로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표본표준편차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를 이용한다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표본표준편차를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이용하면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모평균은 정규분포가 아닌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t-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분포를 따르게 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t-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분포를 따를 때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모평균의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100(1-α)%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신뢰구간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C7B327-172F-40AF-B51C-9D069163C23A}"/>
              </a:ext>
            </a:extLst>
          </p:cNvPr>
          <p:cNvSpPr/>
          <p:nvPr/>
        </p:nvSpPr>
        <p:spPr>
          <a:xfrm>
            <a:off x="647628" y="1040384"/>
            <a:ext cx="2593980" cy="46166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모집단의 평균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μ) :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점추정</a:t>
            </a:r>
            <a:endParaRPr lang="en-US" altLang="ko-KR" sz="120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모집단의 평균 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신뢰구간 추정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54C1F20-8F41-4762-8ACA-34CE8170BE7E}"/>
                  </a:ext>
                </a:extLst>
              </p:cNvPr>
              <p:cNvSpPr/>
              <p:nvPr/>
            </p:nvSpPr>
            <p:spPr>
              <a:xfrm>
                <a:off x="2820820" y="4619184"/>
                <a:ext cx="5114612" cy="478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: t</a:t>
                </a:r>
                <a:r>
                  <a:rPr lang="ko-KR" altLang="en-US" sz="1200" dirty="0"/>
                  <a:t>분포의 오른쪽 꼬리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ko-KR" altLang="en-US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sz="1200" dirty="0"/>
                  <a:t>에 해당하는 면적에 대한 자유도 </a:t>
                </a:r>
                <a:r>
                  <a:rPr lang="en-US" altLang="ko-KR" sz="1200" dirty="0"/>
                  <a:t>n – 1</a:t>
                </a:r>
                <a:r>
                  <a:rPr lang="ko-KR" altLang="en-US" sz="1200" dirty="0"/>
                  <a:t>을 가지는 </a:t>
                </a:r>
                <a:r>
                  <a:rPr lang="en-US" altLang="ko-KR" sz="1200" dirty="0"/>
                  <a:t>t </a:t>
                </a:r>
                <a:r>
                  <a:rPr lang="ko-KR" altLang="en-US" sz="1200" dirty="0"/>
                  <a:t>값 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54C1F20-8F41-4762-8ACA-34CE8170B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820" y="4619184"/>
                <a:ext cx="5114612" cy="478272"/>
              </a:xfrm>
              <a:prstGeom prst="rect">
                <a:avLst/>
              </a:prstGeom>
              <a:blipFill>
                <a:blip r:embed="rId2"/>
                <a:stretch>
                  <a:fillRect l="-119" t="-51282" b="-474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AB8B6031-3C4C-4621-B5E8-9A69B67B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88" y="2253700"/>
            <a:ext cx="1008112" cy="442316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7DB085-7C53-4DBB-88E4-58E8665F489C}"/>
                  </a:ext>
                </a:extLst>
              </p:cNvPr>
              <p:cNvSpPr txBox="1"/>
              <p:nvPr/>
            </p:nvSpPr>
            <p:spPr>
              <a:xfrm>
                <a:off x="711588" y="5255910"/>
                <a:ext cx="2984696" cy="74539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dirty="0"/>
                  <a:t>두 집단 평균차이 검정 통계량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7DB085-7C53-4DBB-88E4-58E8665F4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8" y="5255910"/>
                <a:ext cx="2984696" cy="745397"/>
              </a:xfrm>
              <a:prstGeom prst="rect">
                <a:avLst/>
              </a:prstGeom>
              <a:blipFill>
                <a:blip r:embed="rId4"/>
                <a:stretch>
                  <a:fillRect l="-202" t="-78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4DA0162-124A-4F48-A994-317030845267}"/>
                  </a:ext>
                </a:extLst>
              </p:cNvPr>
              <p:cNvSpPr/>
              <p:nvPr/>
            </p:nvSpPr>
            <p:spPr>
              <a:xfrm>
                <a:off x="683568" y="3247184"/>
                <a:ext cx="1289456" cy="529953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4DA0162-124A-4F48-A994-317030845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47184"/>
                <a:ext cx="1289456" cy="529953"/>
              </a:xfrm>
              <a:prstGeom prst="rect">
                <a:avLst/>
              </a:prstGeom>
              <a:blipFill>
                <a:blip r:embed="rId5"/>
                <a:stretch>
                  <a:fillRect l="-935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39E8E2-B435-4C7B-A688-C78FC55EA002}"/>
                  </a:ext>
                </a:extLst>
              </p:cNvPr>
              <p:cNvSpPr txBox="1"/>
              <p:nvPr/>
            </p:nvSpPr>
            <p:spPr>
              <a:xfrm>
                <a:off x="2820820" y="3087485"/>
                <a:ext cx="3727484" cy="8584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14:m>
                  <m:oMath xmlns:m="http://schemas.openxmlformats.org/officeDocument/2006/math"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14:m>
                  <m:oMath xmlns:m="http://schemas.openxmlformats.org/officeDocument/2006/math"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39E8E2-B435-4C7B-A688-C78FC55EA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820" y="3087485"/>
                <a:ext cx="3727484" cy="858440"/>
              </a:xfrm>
              <a:prstGeom prst="rect">
                <a:avLst/>
              </a:prstGeom>
              <a:blipFill>
                <a:blip r:embed="rId6"/>
                <a:stretch>
                  <a:fillRect l="-16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D9B54AD-98AF-4013-ACB5-F2C12D37A023}"/>
                  </a:ext>
                </a:extLst>
              </p:cNvPr>
              <p:cNvSpPr/>
              <p:nvPr/>
            </p:nvSpPr>
            <p:spPr>
              <a:xfrm>
                <a:off x="2820820" y="4091568"/>
                <a:ext cx="4704757" cy="42082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/>
                  <a:t>P (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14:m>
                  <m:oMath xmlns:m="http://schemas.openxmlformats.org/officeDocument/2006/math"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400" dirty="0"/>
                  <a:t>  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400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400" dirty="0"/>
                  <a:t>) = ( 1-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altLang="ko-KR" sz="1400" dirty="0"/>
                  <a:t>    </a:t>
                </a:r>
                <a:r>
                  <a:rPr lang="ko-KR" altLang="en-US" sz="1400" dirty="0"/>
                  <a:t>  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D9B54AD-98AF-4013-ACB5-F2C12D37A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820" y="4091568"/>
                <a:ext cx="4704757" cy="420821"/>
              </a:xfrm>
              <a:prstGeom prst="rect">
                <a:avLst/>
              </a:prstGeom>
              <a:blipFill>
                <a:blip r:embed="rId7"/>
                <a:stretch>
                  <a:fillRect l="-258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BEBFA57-0E80-44CF-8DCC-BFF3C15DC57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모집단 추정</a:t>
            </a:r>
          </a:p>
        </p:txBody>
      </p:sp>
    </p:spTree>
    <p:extLst>
      <p:ext uri="{BB962C8B-B14F-4D97-AF65-F5344CB8AC3E}">
        <p14:creationId xmlns:p14="http://schemas.microsoft.com/office/powerpoint/2010/main" val="2974096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00251BB5-7C5B-43BD-BE3A-DD8DF850A3DF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E3B4177F-8979-4DAF-8F85-70A44C2C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8C5F409-8D38-41A9-91C4-EE141F7F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C204C6-FD3D-4A6B-A3F7-9742B6270145}"/>
                  </a:ext>
                </a:extLst>
              </p:cNvPr>
              <p:cNvSpPr txBox="1"/>
              <p:nvPr/>
            </p:nvSpPr>
            <p:spPr>
              <a:xfrm>
                <a:off x="539552" y="1162132"/>
                <a:ext cx="7848872" cy="4333109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(</a:t>
                </a:r>
                <a:r>
                  <a:rPr lang="ko-KR" altLang="en-US" sz="1200" dirty="0"/>
                  <a:t>예제</a:t>
                </a:r>
                <a:r>
                  <a:rPr lang="en-US" altLang="ko-KR" sz="1200" dirty="0"/>
                  <a:t>)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00</a:t>
                </a:r>
                <a:r>
                  <a:rPr lang="ko-KR" altLang="en-US" sz="1200" dirty="0"/>
                  <a:t>대학교에서 </a:t>
                </a:r>
                <a:r>
                  <a:rPr lang="en-US" altLang="ko-KR" sz="1200" dirty="0"/>
                  <a:t>5km</a:t>
                </a:r>
                <a:r>
                  <a:rPr lang="ko-KR" altLang="en-US" sz="1200" dirty="0"/>
                  <a:t> 이내에 원룸주택 </a:t>
                </a:r>
                <a:r>
                  <a:rPr lang="en-US" altLang="ko-KR" sz="1200" dirty="0"/>
                  <a:t>16</a:t>
                </a:r>
                <a:r>
                  <a:rPr lang="ko-KR" altLang="en-US" sz="1200" dirty="0"/>
                  <a:t>개 표본을 조사해 보니 </a:t>
                </a:r>
                <a:r>
                  <a:rPr lang="en-US" altLang="ko-KR" sz="1200" dirty="0"/>
                  <a:t>1</a:t>
                </a:r>
                <a:r>
                  <a:rPr lang="ko-KR" altLang="en-US" sz="1200" dirty="0"/>
                  <a:t>개월 평균 월세가 </a:t>
                </a:r>
                <a:r>
                  <a:rPr lang="en-US" altLang="ko-KR" sz="1200" dirty="0"/>
                  <a:t>50</a:t>
                </a:r>
                <a:r>
                  <a:rPr lang="ko-KR" altLang="en-US" sz="1200" dirty="0"/>
                  <a:t>만원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이고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표준편차가 </a:t>
                </a:r>
                <a:r>
                  <a:rPr lang="en-US" altLang="ko-KR" sz="1200" dirty="0"/>
                  <a:t>10</a:t>
                </a:r>
                <a:r>
                  <a:rPr lang="ko-KR" altLang="en-US" sz="1200" dirty="0"/>
                  <a:t>만원이었다</a:t>
                </a:r>
                <a:r>
                  <a:rPr lang="en-US" altLang="ko-KR" sz="1200" dirty="0"/>
                  <a:t>. </a:t>
                </a:r>
              </a:p>
              <a:p>
                <a:r>
                  <a:rPr lang="en-US" altLang="ko-KR" sz="1200" dirty="0"/>
                  <a:t>00</a:t>
                </a:r>
                <a:r>
                  <a:rPr lang="ko-KR" altLang="en-US" sz="1200" dirty="0"/>
                  <a:t>대학교에서 거리가 </a:t>
                </a:r>
                <a:r>
                  <a:rPr lang="en-US" altLang="ko-KR" sz="1200" dirty="0"/>
                  <a:t>5km</a:t>
                </a:r>
                <a:r>
                  <a:rPr lang="ko-KR" altLang="en-US" sz="1200" dirty="0"/>
                  <a:t>이내에 있는 원룸주택 모집단의 평균 월세에 대하여 </a:t>
                </a:r>
                <a:r>
                  <a:rPr lang="en-US" altLang="ko-KR" sz="1200" dirty="0"/>
                  <a:t>95% </a:t>
                </a:r>
                <a:r>
                  <a:rPr lang="ko-KR" altLang="en-US" sz="1200" dirty="0"/>
                  <a:t>신뢰수준의 구간 </a:t>
                </a:r>
                <a:r>
                  <a:rPr lang="ko-KR" altLang="en-US" sz="1200" dirty="0" err="1"/>
                  <a:t>추정값</a:t>
                </a:r>
                <a:r>
                  <a:rPr lang="en-US" altLang="ko-KR" sz="1200" dirty="0"/>
                  <a:t>?</a:t>
                </a:r>
              </a:p>
              <a:p>
                <a:r>
                  <a:rPr lang="en-US" altLang="ko-KR" sz="1200" dirty="0"/>
                  <a:t>(</a:t>
                </a:r>
                <a:r>
                  <a:rPr lang="ko-KR" altLang="en-US" sz="1200" dirty="0"/>
                  <a:t>단</a:t>
                </a:r>
                <a:r>
                  <a:rPr lang="en-US" altLang="ko-KR" sz="1200" dirty="0"/>
                  <a:t>, </a:t>
                </a:r>
                <a:r>
                  <a:rPr lang="ko-KR" altLang="en-US" sz="1200" dirty="0"/>
                  <a:t>모집단은 정규분포임을 가정</a:t>
                </a:r>
                <a:r>
                  <a:rPr lang="en-US" altLang="ko-KR" sz="1200" dirty="0"/>
                  <a:t>, </a:t>
                </a:r>
                <a:r>
                  <a:rPr lang="ko-KR" altLang="en-US" sz="1200" dirty="0" err="1"/>
                  <a:t>모표준편차는</a:t>
                </a:r>
                <a:r>
                  <a:rPr lang="ko-KR" altLang="en-US" sz="1200" dirty="0"/>
                  <a:t> 모른다</a:t>
                </a:r>
                <a:r>
                  <a:rPr lang="en-US" altLang="ko-KR" sz="1200" dirty="0"/>
                  <a:t>)</a:t>
                </a:r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95% </a:t>
                </a:r>
                <a:r>
                  <a:rPr lang="ko-KR" altLang="en-US" sz="1200" dirty="0"/>
                  <a:t>신뢰수준 </a:t>
                </a:r>
                <a:r>
                  <a:rPr lang="el-GR" altLang="ko-KR" sz="1200" dirty="0"/>
                  <a:t>α</a:t>
                </a:r>
                <a:r>
                  <a:rPr lang="en-US" altLang="ko-KR" sz="1200" dirty="0"/>
                  <a:t>=0.05 </a:t>
                </a:r>
                <a:r>
                  <a:rPr lang="el-GR" altLang="ko-KR" sz="1200" dirty="0"/>
                  <a:t>α</a:t>
                </a:r>
                <a:r>
                  <a:rPr lang="en-US" altLang="ko-KR" sz="1200" dirty="0"/>
                  <a:t>/2 = .025. </a:t>
                </a:r>
                <a:r>
                  <a:rPr lang="ko-KR" altLang="en-US" sz="1200" dirty="0"/>
                  <a:t>자유도</a:t>
                </a:r>
                <a:r>
                  <a:rPr lang="en-US" altLang="ko-KR" sz="1200" dirty="0"/>
                  <a:t>=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n- 1 = 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15</a:t>
                </a:r>
                <a:r>
                  <a:rPr lang="ko-KR" altLang="en-US" sz="1200" dirty="0"/>
                  <a:t>이다</a:t>
                </a:r>
                <a:r>
                  <a:rPr lang="en-US" altLang="ko-KR" sz="1200" dirty="0"/>
                  <a:t>.</a:t>
                </a:r>
              </a:p>
              <a:p>
                <a:endParaRPr lang="en-US" altLang="ko-KR" sz="1200" dirty="0"/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12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14:m>
                  <m:oMath xmlns:m="http://schemas.openxmlformats.org/officeDocument/2006/math"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200" dirty="0"/>
                  <a:t>  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200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dirty="0"/>
                  <a:t> </a:t>
                </a:r>
                <a:r>
                  <a:rPr lang="ko-KR" altLang="en-US" sz="1200" dirty="0"/>
                  <a:t>에 대입하면</a:t>
                </a:r>
                <a:endParaRPr lang="en-US" altLang="ko-KR" sz="1200" dirty="0"/>
              </a:p>
              <a:p>
                <a:r>
                  <a:rPr lang="en-US" altLang="ko-KR" sz="1200" dirty="0"/>
                  <a:t>500,000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2.131</m:t>
                    </m:r>
                  </m:oMath>
                </a14:m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100,000</m:t>
                        </m:r>
                      </m:num>
                      <m:den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ko-KR" altLang="en-US" sz="1200" dirty="0"/>
                  <a:t>    </a:t>
                </a:r>
                <a:endParaRPr lang="en-US" altLang="ko-KR" sz="1200" dirty="0"/>
              </a:p>
              <a:p>
                <a:r>
                  <a:rPr lang="ko-KR" altLang="en-US" sz="1200" dirty="0"/>
                  <a:t>계산해보면</a:t>
                </a:r>
                <a:endParaRPr lang="en-US" altLang="ko-KR" sz="1200" dirty="0"/>
              </a:p>
              <a:p>
                <a:r>
                  <a:rPr lang="en-US" altLang="ko-KR" sz="1200" dirty="0"/>
                  <a:t>500,000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sz="1200" dirty="0"/>
                  <a:t>53,275 </a:t>
                </a:r>
              </a:p>
              <a:p>
                <a:r>
                  <a:rPr lang="ko-KR" altLang="en-US" sz="1200" dirty="0"/>
                  <a:t>결국 </a:t>
                </a:r>
                <a:r>
                  <a:rPr lang="en-US" altLang="ko-KR" sz="1200" dirty="0"/>
                  <a:t>00</a:t>
                </a:r>
                <a:r>
                  <a:rPr lang="ko-KR" altLang="en-US" sz="1200" dirty="0"/>
                  <a:t>대학교 </a:t>
                </a:r>
                <a:r>
                  <a:rPr lang="en-US" altLang="ko-KR" sz="1200" dirty="0"/>
                  <a:t>5km</a:t>
                </a:r>
                <a:r>
                  <a:rPr lang="ko-KR" altLang="en-US" sz="1200" dirty="0"/>
                  <a:t> 이내 원룸주택 월세는 </a:t>
                </a:r>
                <a:endParaRPr lang="en-US" altLang="ko-KR" sz="1200" dirty="0"/>
              </a:p>
              <a:p>
                <a:r>
                  <a:rPr lang="en-US" altLang="ko-KR" sz="1200" dirty="0"/>
                  <a:t>446,725</a:t>
                </a:r>
                <a:r>
                  <a:rPr lang="ko-KR" altLang="en-US" sz="1200" dirty="0"/>
                  <a:t>원</a:t>
                </a:r>
                <a:r>
                  <a:rPr lang="en-US" altLang="ko-KR" sz="1200" dirty="0"/>
                  <a:t>~553,275</a:t>
                </a:r>
                <a:r>
                  <a:rPr lang="ko-KR" altLang="en-US" sz="1200" dirty="0"/>
                  <a:t>원 사이에 있을 확률 </a:t>
                </a:r>
                <a:r>
                  <a:rPr lang="en-US" altLang="ko-KR" sz="1200" dirty="0"/>
                  <a:t>95% </a:t>
                </a:r>
                <a:r>
                  <a:rPr lang="ko-KR" altLang="en-US" sz="1200" dirty="0"/>
                  <a:t>신뢰한다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C204C6-FD3D-4A6B-A3F7-9742B6270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62132"/>
                <a:ext cx="7848872" cy="4333109"/>
              </a:xfrm>
              <a:prstGeom prst="rect">
                <a:avLst/>
              </a:prstGeom>
              <a:blipFill>
                <a:blip r:embed="rId2"/>
                <a:stretch>
                  <a:fillRect t="-140" b="-140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E50DF7F2-99A5-498C-9557-0BBAEAD27EBB}"/>
              </a:ext>
            </a:extLst>
          </p:cNvPr>
          <p:cNvSpPr txBox="1">
            <a:spLocks/>
          </p:cNvSpPr>
          <p:nvPr/>
        </p:nvSpPr>
        <p:spPr>
          <a:xfrm>
            <a:off x="2203936" y="33565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모집단 평균 추정</a:t>
            </a:r>
            <a:r>
              <a:rPr lang="en-US" altLang="ko-KR" sz="1500" dirty="0"/>
              <a:t>(</a:t>
            </a:r>
            <a:r>
              <a:rPr lang="ko-KR" altLang="en-US" sz="1500" dirty="0"/>
              <a:t>구간추정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B94FA3-8713-4826-A50B-B9FE46AFA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77" y="2636912"/>
            <a:ext cx="3381847" cy="2983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98A42F-6625-4EC6-8850-16B30446A9B9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모집단 추정</a:t>
            </a:r>
          </a:p>
        </p:txBody>
      </p:sp>
    </p:spTree>
    <p:extLst>
      <p:ext uri="{BB962C8B-B14F-4D97-AF65-F5344CB8AC3E}">
        <p14:creationId xmlns:p14="http://schemas.microsoft.com/office/powerpoint/2010/main" val="6053569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483768" y="345078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 </a:t>
            </a:r>
            <a:r>
              <a:rPr lang="ko-KR" altLang="en-US" sz="1500" dirty="0"/>
              <a:t>정리하기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AEFA48-FF85-4BC2-8A58-D2D2B93B0538}"/>
              </a:ext>
            </a:extLst>
          </p:cNvPr>
          <p:cNvSpPr txBox="1"/>
          <p:nvPr/>
        </p:nvSpPr>
        <p:spPr>
          <a:xfrm>
            <a:off x="650079" y="1157770"/>
            <a:ext cx="2474122" cy="307777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</a:rPr>
              <a:t>모집단 평균 </a:t>
            </a:r>
            <a:r>
              <a:rPr lang="en-US" altLang="ko-KR" sz="1400" dirty="0"/>
              <a:t>: </a:t>
            </a:r>
            <a:r>
              <a:rPr lang="ko-KR" altLang="en-US" sz="1400" dirty="0"/>
              <a:t>구간 추정 절차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7FC77-6709-4691-ADB8-5B91147E68ED}"/>
              </a:ext>
            </a:extLst>
          </p:cNvPr>
          <p:cNvSpPr txBox="1"/>
          <p:nvPr/>
        </p:nvSpPr>
        <p:spPr>
          <a:xfrm>
            <a:off x="2211465" y="1687855"/>
            <a:ext cx="3439576" cy="307777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모집단 표준편차</a:t>
            </a:r>
            <a:r>
              <a:rPr lang="en-US" altLang="ko-KR" sz="1400" dirty="0"/>
              <a:t>(</a:t>
            </a:r>
            <a:r>
              <a:rPr lang="ko-KR" altLang="en-US" sz="1400" dirty="0"/>
              <a:t>분산</a:t>
            </a:r>
            <a:r>
              <a:rPr lang="en-US" altLang="ko-KR" sz="1400" dirty="0"/>
              <a:t>)</a:t>
            </a:r>
            <a:r>
              <a:rPr lang="ko-KR" altLang="en-US" sz="1400" dirty="0"/>
              <a:t>를 알고 있는가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539814C6-CDA8-42AF-9634-ADD4F4A3CCDC}"/>
              </a:ext>
            </a:extLst>
          </p:cNvPr>
          <p:cNvSpPr/>
          <p:nvPr/>
        </p:nvSpPr>
        <p:spPr>
          <a:xfrm>
            <a:off x="2267744" y="2204864"/>
            <a:ext cx="216024" cy="86409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0896257-2984-45E8-AB73-8B1525D4E3E3}"/>
              </a:ext>
            </a:extLst>
          </p:cNvPr>
          <p:cNvSpPr/>
          <p:nvPr/>
        </p:nvSpPr>
        <p:spPr>
          <a:xfrm>
            <a:off x="5343690" y="2182543"/>
            <a:ext cx="216024" cy="86409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0C7F31-E39C-426B-B027-06037E976C19}"/>
              </a:ext>
            </a:extLst>
          </p:cNvPr>
          <p:cNvSpPr txBox="1"/>
          <p:nvPr/>
        </p:nvSpPr>
        <p:spPr>
          <a:xfrm>
            <a:off x="1645722" y="2472946"/>
            <a:ext cx="62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A9509-1748-4BC2-9772-10F02DE0C062}"/>
              </a:ext>
            </a:extLst>
          </p:cNvPr>
          <p:cNvSpPr txBox="1"/>
          <p:nvPr/>
        </p:nvSpPr>
        <p:spPr>
          <a:xfrm>
            <a:off x="5651041" y="2472946"/>
            <a:ext cx="62202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6EFEFB-D5C3-4CB5-A7FB-64FEB58DADB0}"/>
                  </a:ext>
                </a:extLst>
              </p:cNvPr>
              <p:cNvSpPr txBox="1"/>
              <p:nvPr/>
            </p:nvSpPr>
            <p:spPr>
              <a:xfrm>
                <a:off x="535972" y="3294913"/>
                <a:ext cx="3463543" cy="4701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60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ko-KR" altLang="ko-KR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600" dirty="0"/>
                  <a:t>)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≤ </m:t>
                    </m:r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m:rPr>
                        <m:nor/>
                      </m:rPr>
                      <a:rPr lang="ko-KR" altLang="en-US" sz="1600" dirty="0"/>
                      <m:t>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f>
                          <m:f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6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en-US" altLang="ko-KR" sz="1600" dirty="0"/>
                      <m:t>)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6EFEFB-D5C3-4CB5-A7FB-64FEB58D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72" y="3294913"/>
                <a:ext cx="3463543" cy="4701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40DA972-18EE-426F-8FDB-6FCCBB114D47}"/>
                  </a:ext>
                </a:extLst>
              </p:cNvPr>
              <p:cNvSpPr/>
              <p:nvPr/>
            </p:nvSpPr>
            <p:spPr>
              <a:xfrm>
                <a:off x="4352546" y="3296669"/>
                <a:ext cx="4445769" cy="51469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dirty="0"/>
                  <a:t>  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−1,  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40DA972-18EE-426F-8FDB-6FCCBB114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546" y="3296669"/>
                <a:ext cx="4445769" cy="514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5230D38-9BB4-447D-9B06-825B0A3FF42E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모집단 추정</a:t>
            </a:r>
          </a:p>
        </p:txBody>
      </p:sp>
    </p:spTree>
    <p:extLst>
      <p:ext uri="{BB962C8B-B14F-4D97-AF65-F5344CB8AC3E}">
        <p14:creationId xmlns:p14="http://schemas.microsoft.com/office/powerpoint/2010/main" val="11123197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123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483768" y="345078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모집단 비율 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C25B21A-B835-4B62-BEBF-F7B3F9BCF808}"/>
                  </a:ext>
                </a:extLst>
              </p:cNvPr>
              <p:cNvSpPr/>
              <p:nvPr/>
            </p:nvSpPr>
            <p:spPr>
              <a:xfrm>
                <a:off x="549896" y="1434712"/>
                <a:ext cx="7262464" cy="461665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표본비율의 확률변수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: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경험적 연구결과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np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5, </m:t>
                    </m:r>
                  </m:oMath>
                </a14:m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n(1-p)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≥5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경우 정규분포에 근사한 것으로 알려 짐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en-US" altLang="ko-KR" sz="1200" dirty="0">
                    <a:solidFill>
                      <a:srgbClr val="000000"/>
                    </a:solidFill>
                    <a:latin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Arial" panose="020B0604020202020204" pitchFamily="34" charset="0"/>
                    <a:sym typeface="Wingdings" panose="05000000000000000000" pitchFamily="2" charset="2"/>
                  </a:rPr>
                  <a:t>표준정규분포로 전환하여 확률 계산</a:t>
                </a:r>
                <a:endParaRPr lang="en-US" altLang="ko-KR" sz="12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C25B21A-B835-4B62-BEBF-F7B3F9BCF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96" y="1434712"/>
                <a:ext cx="7262464" cy="461665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218777-EDF7-4CB4-80B6-C28CC94F6D80}"/>
              </a:ext>
            </a:extLst>
          </p:cNvPr>
          <p:cNvSpPr/>
          <p:nvPr/>
        </p:nvSpPr>
        <p:spPr>
          <a:xfrm>
            <a:off x="461170" y="1007692"/>
            <a:ext cx="2526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표본비율을 통한 </a:t>
            </a:r>
            <a:r>
              <a:rPr lang="ko-KR" altLang="en-US" sz="1400" b="1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모비율</a:t>
            </a:r>
            <a:r>
              <a:rPr lang="ko-KR" altLang="en-US" sz="1400" b="1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추정</a:t>
            </a:r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457877-4144-44A6-8A5E-60CC3ED15F28}"/>
              </a:ext>
            </a:extLst>
          </p:cNvPr>
          <p:cNvSpPr/>
          <p:nvPr/>
        </p:nvSpPr>
        <p:spPr>
          <a:xfrm>
            <a:off x="3134141" y="1027582"/>
            <a:ext cx="1976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222222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one sample </a:t>
            </a:r>
            <a:r>
              <a:rPr lang="ko-KR" altLang="en-US" sz="1400" dirty="0">
                <a:solidFill>
                  <a:srgbClr val="222222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비율 검정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92BEFD0-3249-43CF-8C8C-B61FD2786AEF}"/>
                  </a:ext>
                </a:extLst>
              </p:cNvPr>
              <p:cNvSpPr/>
              <p:nvPr/>
            </p:nvSpPr>
            <p:spPr>
              <a:xfrm>
                <a:off x="516398" y="1931683"/>
                <a:ext cx="82320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모집단에서 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개의 표본을 뽑았을 때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찬성자 수 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X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는 이항분포 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B(n, p)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를 따른다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  <a:br>
                  <a:rPr lang="ko-KR" altLang="en-US" sz="1000" i="1" dirty="0"/>
                </a:br>
                <a:r>
                  <a:rPr lang="en-US" altLang="ko-KR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만약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모집단의 찬성비율 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p , </a:t>
                </a:r>
                <a:r>
                  <a:rPr lang="ko-KR" altLang="en-US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반대비율 </a:t>
                </a:r>
                <a:r>
                  <a:rPr lang="en-US" altLang="ko-KR" sz="1000" i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(1-p) , </a:t>
                </a:r>
                <a:r>
                  <a:rPr lang="ko-KR" altLang="en-US" sz="1000" b="1" i="1" dirty="0"/>
                  <a:t>중심극한정리에 의해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en-US" altLang="ko-KR" sz="1000" b="1" i="1" dirty="0"/>
                  <a:t> </a:t>
                </a:r>
                <a:r>
                  <a:rPr lang="ko-KR" altLang="en-US" sz="1000" b="1" i="1" dirty="0"/>
                  <a:t>은 정규 근사</a:t>
                </a:r>
                <a:r>
                  <a:rPr lang="ko-KR" altLang="en-US" sz="1000" i="1" dirty="0"/>
                  <a:t>가 가능하다</a:t>
                </a:r>
                <a:r>
                  <a:rPr lang="en-US" altLang="ko-KR" sz="1000" i="1" dirty="0"/>
                  <a:t>. </a:t>
                </a:r>
                <a:r>
                  <a:rPr lang="en-US" altLang="ko-KR" sz="1000" b="1" i="1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sz="1000" b="1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</m:oMath>
                </a14:m>
                <a:r>
                  <a:rPr lang="en-US" altLang="ko-KR" sz="1000" b="1" i="1" dirty="0"/>
                  <a:t> </a:t>
                </a:r>
                <a:r>
                  <a:rPr lang="ko-KR" altLang="en-US" sz="1000" b="1" i="1" dirty="0"/>
                  <a:t>은 베르누이 분포의 표본 평균이기 때문이다</a:t>
                </a:r>
                <a:r>
                  <a:rPr lang="en-US" altLang="ko-KR" sz="1000" b="1" i="1" dirty="0"/>
                  <a:t>.</a:t>
                </a:r>
                <a:endParaRPr lang="ko-KR" altLang="en-US" sz="1000" i="1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92BEFD0-3249-43CF-8C8C-B61FD2786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98" y="1931683"/>
                <a:ext cx="8232066" cy="400110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4585EC-81B0-4AF9-B74B-24D16E2E02DA}"/>
                  </a:ext>
                </a:extLst>
              </p:cNvPr>
              <p:cNvSpPr txBox="1"/>
              <p:nvPr/>
            </p:nvSpPr>
            <p:spPr>
              <a:xfrm>
                <a:off x="553828" y="2462492"/>
                <a:ext cx="1933872" cy="39825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sz="1400" dirty="0"/>
                  <a:t>   </a:t>
                </a:r>
                <a:r>
                  <a:rPr lang="en-US" altLang="ko-KR" sz="1400" dirty="0"/>
                  <a:t>,  E(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4585EC-81B0-4AF9-B74B-24D16E2E0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28" y="2462492"/>
                <a:ext cx="1933872" cy="398251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D81084-A77C-48D1-ADBB-BFBA6716816F}"/>
                  </a:ext>
                </a:extLst>
              </p:cNvPr>
              <p:cNvSpPr txBox="1"/>
              <p:nvPr/>
            </p:nvSpPr>
            <p:spPr>
              <a:xfrm>
                <a:off x="2771800" y="2540278"/>
                <a:ext cx="2448272" cy="85170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ko-KR" altLang="en-US" sz="14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= 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𝑝𝑞</m:t>
                        </m:r>
                      </m:num>
                      <m:den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dirty="0"/>
                  <a:t>표준오차</a:t>
                </a:r>
                <a:r>
                  <a:rPr lang="en-US" altLang="ko-KR" sz="1400" dirty="0"/>
                  <a:t>(S.E)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=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1400" dirty="0"/>
                  <a:t> 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D81084-A77C-48D1-ADBB-BFBA67168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540278"/>
                <a:ext cx="2448272" cy="851708"/>
              </a:xfrm>
              <a:prstGeom prst="rect">
                <a:avLst/>
              </a:prstGeom>
              <a:blipFill>
                <a:blip r:embed="rId5"/>
                <a:stretch>
                  <a:fillRect l="-248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98035A-7AAA-444F-9475-A7BC5AE8629F}"/>
                  </a:ext>
                </a:extLst>
              </p:cNvPr>
              <p:cNvSpPr txBox="1"/>
              <p:nvPr/>
            </p:nvSpPr>
            <p:spPr>
              <a:xfrm>
                <a:off x="536206" y="2923679"/>
                <a:ext cx="1933872" cy="413318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 ~ N ( P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sz="1400" dirty="0"/>
                  <a:t> ) 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98035A-7AAA-444F-9475-A7BC5AE86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06" y="2923679"/>
                <a:ext cx="1933872" cy="413318"/>
              </a:xfrm>
              <a:prstGeom prst="rect">
                <a:avLst/>
              </a:prstGeom>
              <a:blipFill>
                <a:blip r:embed="rId6"/>
                <a:stretch>
                  <a:fillRect b="-1449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CA29B7-2A75-4179-8B2F-A53B7E5877FF}"/>
                  </a:ext>
                </a:extLst>
              </p:cNvPr>
              <p:cNvSpPr txBox="1"/>
              <p:nvPr/>
            </p:nvSpPr>
            <p:spPr>
              <a:xfrm>
                <a:off x="5618775" y="2704903"/>
                <a:ext cx="1868850" cy="5861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i="1" dirty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num>
                              <m:den>
                                <m:r>
                                  <a:rPr lang="en-US" altLang="ko-KR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altLang="ko-KR" sz="1400" dirty="0"/>
                  <a:t>   ~ N ( 0, 1)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CA29B7-2A75-4179-8B2F-A53B7E587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775" y="2704903"/>
                <a:ext cx="1868850" cy="586122"/>
              </a:xfrm>
              <a:prstGeom prst="rect">
                <a:avLst/>
              </a:prstGeom>
              <a:blipFill>
                <a:blip r:embed="rId7"/>
                <a:stretch>
                  <a:fillRect l="-649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014587-7C56-4BE9-93F3-6915C6A36A9C}"/>
              </a:ext>
            </a:extLst>
          </p:cNvPr>
          <p:cNvSpPr/>
          <p:nvPr/>
        </p:nvSpPr>
        <p:spPr>
          <a:xfrm>
            <a:off x="5485304" y="2397325"/>
            <a:ext cx="19159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표준정규분포로 변화과정</a:t>
            </a:r>
            <a:endParaRPr lang="en-US" altLang="ko-K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CD7329-732A-4871-BCF4-133D0B099262}"/>
                  </a:ext>
                </a:extLst>
              </p:cNvPr>
              <p:cNvSpPr txBox="1"/>
              <p:nvPr/>
            </p:nvSpPr>
            <p:spPr>
              <a:xfrm>
                <a:off x="512875" y="3876634"/>
                <a:ext cx="8232066" cy="235314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(</a:t>
                </a:r>
                <a:r>
                  <a:rPr lang="ko-KR" altLang="en-US" sz="1000" dirty="0"/>
                  <a:t>예제</a:t>
                </a:r>
                <a:r>
                  <a:rPr lang="en-US" altLang="ko-KR" sz="1000" dirty="0"/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경찰청은 </a:t>
                </a:r>
                <a:r>
                  <a:rPr lang="en-US" altLang="ko-KR" sz="1000" dirty="0"/>
                  <a:t>B</a:t>
                </a:r>
                <a:r>
                  <a:rPr lang="ko-KR" altLang="en-US" sz="1000" dirty="0"/>
                  <a:t>은행과 협조를 통해 교통사고에 대하여 긴급 서비스를 제공 하고 있다</a:t>
                </a:r>
                <a:r>
                  <a:rPr lang="en-US" altLang="ko-KR" sz="1000" dirty="0"/>
                  <a:t>. B</a:t>
                </a:r>
                <a:r>
                  <a:rPr lang="ko-KR" altLang="en-US" sz="1000" dirty="0"/>
                  <a:t>은행은 </a:t>
                </a:r>
                <a:r>
                  <a:rPr lang="en-US" altLang="ko-KR" sz="1000" dirty="0"/>
                  <a:t>A</a:t>
                </a:r>
                <a:r>
                  <a:rPr lang="ko-KR" altLang="en-US" sz="1000" dirty="0"/>
                  <a:t>통신사와 협조를 통해  무상단말기 지급 협조로 다른 통신사 고객 확보를 기대하는 상황이다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현재 </a:t>
                </a:r>
                <a:r>
                  <a:rPr lang="en-US" altLang="ko-KR" sz="1000" dirty="0"/>
                  <a:t>A</a:t>
                </a:r>
                <a:r>
                  <a:rPr lang="ko-KR" altLang="en-US" sz="1000" dirty="0"/>
                  <a:t>통신사로 이동하려는 잠정고객은 </a:t>
                </a:r>
                <a:r>
                  <a:rPr lang="en-US" altLang="ko-KR" sz="1000" dirty="0"/>
                  <a:t>40%</a:t>
                </a:r>
                <a:r>
                  <a:rPr lang="ko-KR" altLang="en-US" sz="1000" dirty="0"/>
                  <a:t>일 것으로 추정된다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다른 통신사 가입 중에서 </a:t>
                </a:r>
                <a:r>
                  <a:rPr lang="en-US" altLang="ko-KR" sz="1000" dirty="0"/>
                  <a:t>B</a:t>
                </a:r>
                <a:r>
                  <a:rPr lang="ko-KR" altLang="en-US" sz="1000" dirty="0"/>
                  <a:t>은행 고객인 </a:t>
                </a:r>
                <a:r>
                  <a:rPr lang="en-US" altLang="ko-KR" sz="1000" dirty="0"/>
                  <a:t>100</a:t>
                </a:r>
                <a:r>
                  <a:rPr lang="ko-KR" altLang="en-US" sz="1000" dirty="0"/>
                  <a:t>명을 대상으로 </a:t>
                </a:r>
                <a:r>
                  <a:rPr lang="en-US" altLang="ko-KR" sz="1000" dirty="0"/>
                  <a:t>50</a:t>
                </a:r>
                <a:r>
                  <a:rPr lang="ko-KR" altLang="en-US" sz="1000" dirty="0"/>
                  <a:t>명이상 </a:t>
                </a:r>
                <a:r>
                  <a:rPr lang="en-US" altLang="ko-KR" sz="1000" dirty="0"/>
                  <a:t>A</a:t>
                </a:r>
                <a:r>
                  <a:rPr lang="ko-KR" altLang="en-US" sz="1000" dirty="0"/>
                  <a:t>통신사로 이동할 확률은</a:t>
                </a:r>
                <a:r>
                  <a:rPr lang="en-US" altLang="ko-KR" sz="10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P(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ko-KR" altLang="en-US" sz="1000" dirty="0"/>
                  <a:t> </a:t>
                </a:r>
                <a:r>
                  <a:rPr lang="en-US" altLang="ko-KR" sz="1000" dirty="0"/>
                  <a:t>&gt; 50 ) = P( Z &gt;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0.5 −0.4 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0.4 </m:t>
                                </m:r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×0.6</m:t>
                                </m:r>
                              </m:num>
                              <m:den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)= </m:t>
                    </m:r>
                    <m:r>
                      <m:rPr>
                        <m:sty m:val="p"/>
                      </m:rPr>
                      <a:rPr lang="en-US" altLang="ko-KR" sz="10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altLang="ko-KR" sz="10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altLang="ko-KR" sz="1000" dirty="0"/>
                  <a:t>2.04)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표준정규분포표를 활용하면 </a:t>
                </a:r>
                <a:endParaRPr lang="en-US" altLang="ko-KR" sz="10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dirty="0"/>
                  <a:t>2.04 )</a:t>
                </a:r>
                <a:r>
                  <a:rPr lang="ko-KR" altLang="en-US" sz="1000" dirty="0"/>
                  <a:t>의 확률이 </a:t>
                </a:r>
                <a:r>
                  <a:rPr lang="en-US" altLang="ko-KR" sz="1000" dirty="0"/>
                  <a:t> 0.9793</a:t>
                </a:r>
                <a:r>
                  <a:rPr lang="ko-KR" altLang="en-US" sz="1000" dirty="0"/>
                  <a:t>이므로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altLang="ko-KR" sz="1000" dirty="0"/>
                  <a:t>2.04)</a:t>
                </a:r>
                <a:r>
                  <a:rPr lang="ko-KR" altLang="en-US" sz="1000" dirty="0"/>
                  <a:t>는 </a:t>
                </a:r>
                <a:r>
                  <a:rPr lang="en-US" altLang="ko-KR" sz="1000" dirty="0"/>
                  <a:t>(1-0.9793)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0.0207, 50</a:t>
                </a:r>
                <a:r>
                  <a:rPr lang="ko-KR" altLang="en-US" sz="1000" dirty="0"/>
                  <a:t>명이상 </a:t>
                </a:r>
                <a:r>
                  <a:rPr lang="en-US" altLang="ko-KR" sz="1000" dirty="0"/>
                  <a:t>A</a:t>
                </a:r>
                <a:r>
                  <a:rPr lang="ko-KR" altLang="en-US" sz="1000" dirty="0"/>
                  <a:t>통신사로 이동할 확률은 </a:t>
                </a:r>
                <a:r>
                  <a:rPr lang="en-US" altLang="ko-KR" sz="1000" dirty="0"/>
                  <a:t>2.07%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CD7329-732A-4871-BCF4-133D0B099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5" y="3876634"/>
                <a:ext cx="8232066" cy="23531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609A002-659A-4A1E-88F3-D445B939C9BA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모집단 추정</a:t>
            </a:r>
          </a:p>
        </p:txBody>
      </p:sp>
    </p:spTree>
    <p:extLst>
      <p:ext uri="{BB962C8B-B14F-4D97-AF65-F5344CB8AC3E}">
        <p14:creationId xmlns:p14="http://schemas.microsoft.com/office/powerpoint/2010/main" val="37609966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124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0DD8E-5E21-4396-B0E0-A4E4493FE9A0}"/>
              </a:ext>
            </a:extLst>
          </p:cNvPr>
          <p:cNvSpPr/>
          <p:nvPr/>
        </p:nvSpPr>
        <p:spPr>
          <a:xfrm>
            <a:off x="461170" y="1007692"/>
            <a:ext cx="2526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표본비율을 통한 </a:t>
            </a:r>
            <a:r>
              <a:rPr lang="ko-KR" altLang="en-US" sz="1400" b="1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모비율</a:t>
            </a:r>
            <a:r>
              <a:rPr lang="ko-KR" altLang="en-US" sz="1400" b="1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추정</a:t>
            </a:r>
            <a:endParaRPr lang="ko-KR" altLang="en-US" sz="14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873050E-7BEC-45B6-AF25-7C21E885D79C}"/>
              </a:ext>
            </a:extLst>
          </p:cNvPr>
          <p:cNvSpPr txBox="1">
            <a:spLocks/>
          </p:cNvSpPr>
          <p:nvPr/>
        </p:nvSpPr>
        <p:spPr>
          <a:xfrm>
            <a:off x="2483768" y="345078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모집단 비율 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22CC96-3E96-40A3-A589-ADB28AFF2CBA}"/>
                  </a:ext>
                </a:extLst>
              </p:cNvPr>
              <p:cNvSpPr txBox="1"/>
              <p:nvPr/>
            </p:nvSpPr>
            <p:spPr>
              <a:xfrm>
                <a:off x="616115" y="1705794"/>
                <a:ext cx="1868850" cy="5861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i="1" dirty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num>
                              <m:den>
                                <m:r>
                                  <a:rPr lang="en-US" altLang="ko-KR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altLang="ko-KR" sz="1400" dirty="0"/>
                  <a:t>   ~ N ( 0, 1)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22CC96-3E96-40A3-A589-ADB28AFF2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15" y="1705794"/>
                <a:ext cx="1868850" cy="586122"/>
              </a:xfrm>
              <a:prstGeom prst="rect">
                <a:avLst/>
              </a:prstGeom>
              <a:blipFill>
                <a:blip r:embed="rId2"/>
                <a:stretch>
                  <a:fillRect l="-647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2C961D-461C-4947-861B-A6700F60EF2E}"/>
              </a:ext>
            </a:extLst>
          </p:cNvPr>
          <p:cNvSpPr/>
          <p:nvPr/>
        </p:nvSpPr>
        <p:spPr>
          <a:xfrm>
            <a:off x="472395" y="1416128"/>
            <a:ext cx="19159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표준정규분포로 변화과정</a:t>
            </a:r>
            <a:endParaRPr lang="en-US" altLang="ko-K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F9A493-07AC-43EF-BB35-96573BEC726C}"/>
                  </a:ext>
                </a:extLst>
              </p:cNvPr>
              <p:cNvSpPr txBox="1"/>
              <p:nvPr/>
            </p:nvSpPr>
            <p:spPr>
              <a:xfrm>
                <a:off x="2771800" y="2497317"/>
                <a:ext cx="4608512" cy="5307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400" dirty="0"/>
                  <a:t> 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altLang="ko-KR" sz="1400" dirty="0"/>
                  <a:t>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num>
                          <m:den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F9A493-07AC-43EF-BB35-96573BEC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497317"/>
                <a:ext cx="4608512" cy="5307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AE1ED8-FCBC-4512-92C2-BC8CAAAF3339}"/>
              </a:ext>
            </a:extLst>
          </p:cNvPr>
          <p:cNvSpPr/>
          <p:nvPr/>
        </p:nvSpPr>
        <p:spPr>
          <a:xfrm>
            <a:off x="592948" y="2464042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모비율</a:t>
            </a:r>
            <a:r>
              <a:rPr lang="ko-KR" altLang="en-US" sz="1200" dirty="0"/>
              <a:t> </a:t>
            </a:r>
            <a:r>
              <a:rPr lang="en-US" altLang="ko-KR" sz="1200" dirty="0"/>
              <a:t>(P)</a:t>
            </a:r>
            <a:r>
              <a:rPr lang="ko-KR" altLang="en-US" sz="1200" dirty="0"/>
              <a:t> 신뢰구간</a:t>
            </a:r>
            <a:endParaRPr lang="en-US" altLang="ko-K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8A8159-B886-47B4-8017-951B26D581D8}"/>
                  </a:ext>
                </a:extLst>
              </p:cNvPr>
              <p:cNvSpPr txBox="1"/>
              <p:nvPr/>
            </p:nvSpPr>
            <p:spPr>
              <a:xfrm>
                <a:off x="616115" y="3713476"/>
                <a:ext cx="7988333" cy="214988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(</a:t>
                </a:r>
                <a:r>
                  <a:rPr lang="ko-KR" altLang="en-US" sz="1000" dirty="0"/>
                  <a:t>예제</a:t>
                </a:r>
                <a:r>
                  <a:rPr lang="en-US" altLang="ko-KR" sz="1000" dirty="0"/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밤 늦은 시간에 강력범죄가 늘어 나고 있다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늦은 시간 골몰길에 귀가여성을 위해 귀가 도움서비스 실시하고 있다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이용고객 중 </a:t>
                </a:r>
                <a:r>
                  <a:rPr lang="en-US" altLang="ko-KR" sz="1000" dirty="0"/>
                  <a:t>100</a:t>
                </a:r>
                <a:r>
                  <a:rPr lang="ko-KR" altLang="en-US" sz="1000" dirty="0"/>
                  <a:t>명 여성을 대상으로 이 서비스를 받을 것인가를 조사했더니 </a:t>
                </a:r>
                <a:r>
                  <a:rPr lang="en-US" altLang="ko-KR" sz="1000" dirty="0"/>
                  <a:t>90</a:t>
                </a:r>
                <a:r>
                  <a:rPr lang="ko-KR" altLang="en-US" sz="1000" dirty="0"/>
                  <a:t>명이 받기를 원하는 것</a:t>
                </a:r>
                <a:r>
                  <a:rPr lang="en-US" altLang="ko-KR" sz="1000" dirty="0"/>
                  <a:t>(90% </a:t>
                </a:r>
                <a:r>
                  <a:rPr lang="ko-KR" altLang="en-US" sz="1000" dirty="0"/>
                  <a:t>동의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으로 조사되었다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이용 여성 전체의 의견에 대하여 </a:t>
                </a: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95% </a:t>
                </a:r>
                <a:r>
                  <a:rPr lang="ko-KR" altLang="en-US" sz="1000" dirty="0"/>
                  <a:t>신뢰구간을 구하면</a:t>
                </a:r>
                <a:r>
                  <a:rPr lang="en-US" altLang="ko-KR" sz="1000" dirty="0"/>
                  <a:t>?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/>
                  <a:t>모비율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(P)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95% </a:t>
                </a:r>
                <a:r>
                  <a:rPr lang="ko-KR" altLang="en-US" sz="1000" dirty="0"/>
                  <a:t>신뢰구간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 </a:t>
                </a:r>
                <a:r>
                  <a:rPr lang="en-US" altLang="ko-KR" sz="1000" dirty="0"/>
                  <a:t>0..9 – 1.96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1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0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 ≤</m:t>
                    </m:r>
                  </m:oMath>
                </a14:m>
                <a:r>
                  <a:rPr lang="en-US" altLang="ko-KR" sz="1000" dirty="0"/>
                  <a:t> 0..9 + 1.96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sz="1000" dirty="0"/>
                  <a:t>  </a:t>
                </a:r>
                <a:r>
                  <a:rPr lang="en-US" altLang="ko-KR" sz="1000" dirty="0"/>
                  <a:t>= 0.9 –  0.0588 </a:t>
                </a:r>
                <a14:m>
                  <m:oMath xmlns:m="http://schemas.openxmlformats.org/officeDocument/2006/math">
                    <m:r>
                      <a:rPr lang="ko-KR" altLang="en-US" sz="1000" i="1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 ≤</m:t>
                    </m:r>
                  </m:oMath>
                </a14:m>
                <a:r>
                  <a:rPr lang="en-US" altLang="ko-KR" sz="1000" dirty="0"/>
                  <a:t> 0..9 +  0.0588  = 0.8412</a:t>
                </a:r>
                <a:r>
                  <a:rPr lang="ko-KR" altLang="en-US" sz="1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000" i="1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 ≤</m:t>
                    </m:r>
                  </m:oMath>
                </a14:m>
                <a:r>
                  <a:rPr lang="en-US" altLang="ko-KR" sz="1000" dirty="0"/>
                  <a:t>  0..9588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전체 의견의 비율은 </a:t>
                </a:r>
                <a:r>
                  <a:rPr lang="en-US" altLang="ko-KR" sz="1000" dirty="0"/>
                  <a:t>95% </a:t>
                </a:r>
                <a:r>
                  <a:rPr lang="ko-KR" altLang="en-US" sz="1000" dirty="0"/>
                  <a:t>신뢰수준에서 </a:t>
                </a:r>
                <a:r>
                  <a:rPr lang="en-US" altLang="ko-KR" sz="1000" dirty="0"/>
                  <a:t>84.12% </a:t>
                </a:r>
                <a:r>
                  <a:rPr lang="ko-KR" altLang="en-US" sz="1000" dirty="0"/>
                  <a:t>와 </a:t>
                </a:r>
                <a:r>
                  <a:rPr lang="en-US" altLang="ko-KR" sz="1000" dirty="0"/>
                  <a:t>95.88% </a:t>
                </a:r>
                <a:r>
                  <a:rPr lang="ko-KR" altLang="en-US" sz="1000" dirty="0"/>
                  <a:t>사이에 동의한다고 볼 수 있다</a:t>
                </a:r>
                <a:r>
                  <a:rPr lang="en-US" altLang="ko-KR" sz="1000" dirty="0"/>
                  <a:t>.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8A8159-B886-47B4-8017-951B26D58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15" y="3713476"/>
                <a:ext cx="7988333" cy="2149884"/>
              </a:xfrm>
              <a:prstGeom prst="rect">
                <a:avLst/>
              </a:prstGeom>
              <a:blipFill>
                <a:blip r:embed="rId4"/>
                <a:stretch>
                  <a:fillRect b="-282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411ABEC-D349-4D34-B9CD-0A3FB234BD91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모집단 추정</a:t>
            </a:r>
          </a:p>
        </p:txBody>
      </p:sp>
    </p:spTree>
    <p:extLst>
      <p:ext uri="{BB962C8B-B14F-4D97-AF65-F5344CB8AC3E}">
        <p14:creationId xmlns:p14="http://schemas.microsoft.com/office/powerpoint/2010/main" val="13616794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125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528585" y="3740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모집단 분산 추정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89223-B167-4FE3-860A-F0A7E62C402D}"/>
              </a:ext>
            </a:extLst>
          </p:cNvPr>
          <p:cNvSpPr/>
          <p:nvPr/>
        </p:nvSpPr>
        <p:spPr>
          <a:xfrm>
            <a:off x="665445" y="3868774"/>
            <a:ext cx="853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표본분산의 분포는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분포를 따른다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br>
              <a:rPr lang="ko-KR" altLang="en-US" sz="1200" dirty="0"/>
            </a:b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모분산의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100(1-α)%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신뢰구간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4E1A91-9036-4381-892B-23EB5C0C155A}"/>
              </a:ext>
            </a:extLst>
          </p:cNvPr>
          <p:cNvSpPr/>
          <p:nvPr/>
        </p:nvSpPr>
        <p:spPr>
          <a:xfrm>
            <a:off x="632359" y="3307761"/>
            <a:ext cx="1720343" cy="307777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모집단의 분산 추정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3A041-F5F8-4E6C-9C6A-E96E40FE89BE}"/>
              </a:ext>
            </a:extLst>
          </p:cNvPr>
          <p:cNvSpPr txBox="1"/>
          <p:nvPr/>
        </p:nvSpPr>
        <p:spPr>
          <a:xfrm>
            <a:off x="600705" y="1061098"/>
            <a:ext cx="1519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표본분산 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BEDC45-7218-42A9-91A8-F8D3FFE450AB}"/>
                  </a:ext>
                </a:extLst>
              </p:cNvPr>
              <p:cNvSpPr txBox="1"/>
              <p:nvPr/>
            </p:nvSpPr>
            <p:spPr>
              <a:xfrm>
                <a:off x="665445" y="1375733"/>
                <a:ext cx="5661721" cy="169200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카이제곱 분포</a:t>
                </a:r>
                <a:endParaRPr lang="en-US" altLang="ko-KR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분포가 자유도에 따라 상이하며 오른쪽으로 꼬리가 갖는 비대칭 분포</a:t>
                </a:r>
                <a:endParaRPr lang="en-US" altLang="ko-KR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 err="1"/>
                  <a:t>카이제곱</a:t>
                </a:r>
                <a:r>
                  <a:rPr lang="ko-KR" altLang="en-US" sz="1000" dirty="0"/>
                  <a:t> 분포의 확률변수는 항상 </a:t>
                </a:r>
                <a:r>
                  <a:rPr lang="en-US" altLang="ko-KR" sz="1000" dirty="0"/>
                  <a:t>0 </a:t>
                </a:r>
                <a:r>
                  <a:rPr lang="ko-KR" altLang="en-US" sz="1000" dirty="0"/>
                  <a:t>보다 크다</a:t>
                </a:r>
                <a:r>
                  <a:rPr lang="en-US" altLang="ko-KR" sz="1000" dirty="0"/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자유도가 </a:t>
                </a:r>
                <a:r>
                  <a:rPr lang="en-US" altLang="ko-KR" sz="1000" dirty="0"/>
                  <a:t>(n-1)</a:t>
                </a:r>
                <a:r>
                  <a:rPr lang="ko-KR" altLang="en-US" sz="1000" dirty="0"/>
                  <a:t>인 </a:t>
                </a:r>
                <a:r>
                  <a:rPr lang="ko-KR" altLang="en-US" sz="1000" dirty="0" err="1"/>
                  <a:t>카이제곱</a:t>
                </a:r>
                <a:r>
                  <a:rPr lang="ko-KR" altLang="en-US" sz="1000" dirty="0"/>
                  <a:t> 분포와 표본분산과는 선형관계가 성립</a:t>
                </a:r>
                <a:endParaRPr lang="en-US" altLang="ko-KR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400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/>
                  <a:t>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ko-KR" altLang="en-US" sz="1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BEDC45-7218-42A9-91A8-F8D3FFE45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45" y="1375733"/>
                <a:ext cx="5661721" cy="16920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2825247-5DB5-4322-9164-AC70D17F72D0}"/>
                  </a:ext>
                </a:extLst>
              </p:cNvPr>
              <p:cNvSpPr/>
              <p:nvPr/>
            </p:nvSpPr>
            <p:spPr>
              <a:xfrm>
                <a:off x="4211960" y="3793081"/>
                <a:ext cx="1758751" cy="497829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~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2825247-5DB5-4322-9164-AC70D17F7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3793081"/>
                <a:ext cx="1758751" cy="49782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A9FC704-B37E-4467-B6DD-B08C0CD1DDAE}"/>
                  </a:ext>
                </a:extLst>
              </p:cNvPr>
              <p:cNvSpPr/>
              <p:nvPr/>
            </p:nvSpPr>
            <p:spPr>
              <a:xfrm>
                <a:off x="755578" y="4691789"/>
                <a:ext cx="3546014" cy="62850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/>
                  <a:t>[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dirty="0"/>
                  <a:t>   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−1,  (1−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dirty="0"/>
                  <a:t> ] 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A9FC704-B37E-4467-B6DD-B08C0CD1D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8" y="4691789"/>
                <a:ext cx="3546014" cy="628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62BF78A-7495-40EF-AFE9-DA3480A2F65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모집단 추정</a:t>
            </a:r>
          </a:p>
        </p:txBody>
      </p:sp>
    </p:spTree>
    <p:extLst>
      <p:ext uri="{BB962C8B-B14F-4D97-AF65-F5344CB8AC3E}">
        <p14:creationId xmlns:p14="http://schemas.microsoft.com/office/powerpoint/2010/main" val="371607702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859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D0E0E42-A81B-4334-A678-DBD3E64A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94F5C-8B6E-4AC0-984E-C92DC69A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E5220D-2005-4F1B-B169-D59DE4E83C85}"/>
              </a:ext>
            </a:extLst>
          </p:cNvPr>
          <p:cNvSpPr/>
          <p:nvPr/>
        </p:nvSpPr>
        <p:spPr>
          <a:xfrm>
            <a:off x="575556" y="1128370"/>
            <a:ext cx="7992888" cy="4346575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가설검정 개념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가설검정 개념 이해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신뢰수준</a:t>
            </a:r>
            <a:r>
              <a:rPr lang="en-US" altLang="ko-KR" sz="1400" dirty="0"/>
              <a:t>, </a:t>
            </a:r>
            <a:r>
              <a:rPr lang="ko-KR" altLang="en-US" sz="1400" dirty="0"/>
              <a:t>유의수준</a:t>
            </a:r>
            <a:r>
              <a:rPr lang="en-US" altLang="ko-KR" sz="1400" dirty="0"/>
              <a:t>(level of significance)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가설검정의 오류 </a:t>
            </a:r>
            <a:r>
              <a:rPr lang="en-US" altLang="ko-KR" sz="1400" dirty="0"/>
              <a:t>( 1</a:t>
            </a:r>
            <a:r>
              <a:rPr lang="ko-KR" altLang="en-US" sz="1400" dirty="0"/>
              <a:t>종 오류 </a:t>
            </a:r>
            <a:r>
              <a:rPr lang="en-US" altLang="ko-KR" sz="1400" dirty="0"/>
              <a:t>, 2</a:t>
            </a:r>
            <a:r>
              <a:rPr lang="ko-KR" altLang="en-US" sz="1400" dirty="0"/>
              <a:t>종 오류</a:t>
            </a:r>
            <a:r>
              <a:rPr lang="en-US" altLang="ko-KR" sz="1400" dirty="0"/>
              <a:t>)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400" b="1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주요 </a:t>
            </a:r>
            <a:r>
              <a:rPr lang="ko-KR" altLang="en-US" sz="1600" dirty="0" err="1"/>
              <a:t>모수에</a:t>
            </a:r>
            <a:r>
              <a:rPr lang="ko-KR" altLang="en-US" sz="1600" dirty="0"/>
              <a:t> 대한 가설 검정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가설검정 과정</a:t>
            </a:r>
            <a:endParaRPr lang="en-US" altLang="ko-KR" sz="1400" dirty="0"/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모평균에 대한 가설검정</a:t>
            </a:r>
            <a:endParaRPr lang="en-US" altLang="ko-KR" sz="1400" dirty="0"/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모비율에 대한 가설검정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모분산에 대한 가설 검정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독립표본에 대한 모평균 차이 검정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F</a:t>
            </a:r>
            <a:r>
              <a:rPr lang="ko-KR" altLang="en-US" sz="1400" dirty="0"/>
              <a:t>분포를 이용한 </a:t>
            </a:r>
            <a:r>
              <a:rPr lang="ko-KR" altLang="en-US" sz="1400" dirty="0" err="1"/>
              <a:t>모분산</a:t>
            </a:r>
            <a:r>
              <a:rPr lang="ko-KR" altLang="en-US" sz="1400" dirty="0"/>
              <a:t> 차이 검정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대응표본</a:t>
            </a:r>
            <a:r>
              <a:rPr lang="en-US" altLang="ko-KR" sz="1400" dirty="0"/>
              <a:t>(matched samples)</a:t>
            </a:r>
            <a:r>
              <a:rPr lang="ko-KR" altLang="en-US" sz="1400" dirty="0"/>
              <a:t>에 의한 차이 검정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2421655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D2C8B5-EEB5-4436-A8DB-F462232438E7}"/>
              </a:ext>
            </a:extLst>
          </p:cNvPr>
          <p:cNvSpPr txBox="1">
            <a:spLocks/>
          </p:cNvSpPr>
          <p:nvPr/>
        </p:nvSpPr>
        <p:spPr>
          <a:xfrm>
            <a:off x="2915816" y="31102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가설검정 개념 이해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EA7ABD-D021-447D-89C6-088ADEFD1F62}"/>
              </a:ext>
            </a:extLst>
          </p:cNvPr>
          <p:cNvSpPr/>
          <p:nvPr/>
        </p:nvSpPr>
        <p:spPr>
          <a:xfrm>
            <a:off x="616740" y="1344827"/>
            <a:ext cx="8070060" cy="10771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highlight>
                  <a:srgbClr val="FFFF00"/>
                </a:highlight>
              </a:rPr>
              <a:t>통계학에서 표본을 통해서 </a:t>
            </a:r>
            <a:r>
              <a:rPr lang="ko-KR" altLang="en-US" sz="1100" dirty="0" err="1">
                <a:highlight>
                  <a:srgbClr val="FFFF00"/>
                </a:highlight>
              </a:rPr>
              <a:t>모수를</a:t>
            </a:r>
            <a:r>
              <a:rPr lang="ko-KR" altLang="en-US" sz="1100" dirty="0">
                <a:highlight>
                  <a:srgbClr val="FFFF00"/>
                </a:highlight>
              </a:rPr>
              <a:t> 추정하는 것을 추론</a:t>
            </a:r>
            <a:r>
              <a:rPr lang="ko-KR" altLang="en-US" sz="1100" dirty="0"/>
              <a:t>이라고 함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 '</a:t>
            </a:r>
            <a:r>
              <a:rPr lang="ko-KR" altLang="en-US" sz="1100" dirty="0" err="1"/>
              <a:t>모수가</a:t>
            </a:r>
            <a:r>
              <a:rPr lang="ko-KR" altLang="en-US" sz="1100" dirty="0"/>
              <a:t> 어떠할 것이다</a:t>
            </a:r>
            <a:r>
              <a:rPr lang="en-US" altLang="ko-KR" sz="1100" dirty="0"/>
              <a:t>'</a:t>
            </a:r>
            <a:r>
              <a:rPr lang="ko-KR" altLang="en-US" sz="1100" dirty="0"/>
              <a:t>라는 </a:t>
            </a:r>
            <a:r>
              <a:rPr lang="ko-KR" altLang="en-US" sz="1100" dirty="0">
                <a:highlight>
                  <a:srgbClr val="FFFF00"/>
                </a:highlight>
              </a:rPr>
              <a:t>가설을 세우고 </a:t>
            </a:r>
            <a:r>
              <a:rPr lang="ko-KR" altLang="en-US" sz="1100" dirty="0"/>
              <a:t>그 가정이 맞는지에 대한 확인 과정도 추론 </a:t>
            </a:r>
            <a:r>
              <a:rPr lang="en-US" altLang="ko-KR" sz="1100" dirty="0"/>
              <a:t>   </a:t>
            </a:r>
            <a:r>
              <a:rPr lang="en-US" altLang="ko-KR" sz="1100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r>
              <a:rPr lang="ko-KR" altLang="en-US" sz="1100" dirty="0">
                <a:highlight>
                  <a:srgbClr val="FFFF00"/>
                </a:highlight>
              </a:rPr>
              <a:t> </a:t>
            </a:r>
            <a:r>
              <a:rPr lang="ko-KR" altLang="en-US" sz="1100" dirty="0" err="1">
                <a:highlight>
                  <a:srgbClr val="FFFF00"/>
                </a:highlight>
              </a:rPr>
              <a:t>가설검정이라고</a:t>
            </a:r>
            <a:r>
              <a:rPr lang="ko-KR" altLang="en-US" sz="1100" dirty="0">
                <a:highlight>
                  <a:srgbClr val="FFFF00"/>
                </a:highlight>
              </a:rPr>
              <a:t> </a:t>
            </a:r>
            <a:r>
              <a:rPr lang="ko-KR" altLang="en-US" sz="1100" dirty="0"/>
              <a:t>한다</a:t>
            </a:r>
            <a:r>
              <a:rPr lang="en-US" altLang="ko-KR" sz="1100" dirty="0"/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가설검정은 일정 </a:t>
            </a:r>
            <a:r>
              <a:rPr lang="ko-KR" altLang="en-US" sz="1100" b="1" dirty="0">
                <a:highlight>
                  <a:srgbClr val="00FFFF"/>
                </a:highlight>
              </a:rPr>
              <a:t>유의수준</a:t>
            </a:r>
            <a:r>
              <a:rPr lang="ko-KR" altLang="en-US" sz="1100" b="1" dirty="0"/>
              <a:t> 하에서 주장이나 추측이 일정 신뢰구간에 포함될지의 여부를 판단하는 것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두 개의 가설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대립가설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을 설정하고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두 가설 중 어느 가설이 적합한지 파악하는 것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AC414-2200-44A8-BB1E-C73A0D69A0DD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가설검정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B18CA0A-2F2C-47AC-8AED-CA8A04B2D62E}"/>
                  </a:ext>
                </a:extLst>
              </p:cNvPr>
              <p:cNvSpPr/>
              <p:nvPr/>
            </p:nvSpPr>
            <p:spPr>
              <a:xfrm>
                <a:off x="634658" y="2942500"/>
                <a:ext cx="8070061" cy="158498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b="1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귀무가설 </a:t>
                </a:r>
                <a:r>
                  <a:rPr lang="en-US" altLang="ko-KR" sz="1100" b="1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100">
                            <a:highlight>
                              <a:srgbClr val="FFFF00"/>
                            </a:highlight>
                            <a:latin typeface="+mj-ea"/>
                            <a:ea typeface="+mj-ea"/>
                          </a:rPr>
                          <m:t>null</m:t>
                        </m:r>
                        <m:r>
                          <m:rPr>
                            <m:nor/>
                          </m:rPr>
                          <a:rPr lang="en-US" altLang="ko-KR" sz="1100">
                            <a:highlight>
                              <a:srgbClr val="FFFF00"/>
                            </a:highlight>
                            <a:latin typeface="+mj-ea"/>
                            <a:ea typeface="+mj-e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1100">
                            <a:highlight>
                              <a:srgbClr val="FFFF00"/>
                            </a:highlight>
                            <a:latin typeface="+mj-ea"/>
                            <a:ea typeface="+mj-ea"/>
                          </a:rPr>
                          <m:t>hypothesis</m:t>
                        </m:r>
                        <m:r>
                          <a:rPr lang="en-US" altLang="ko-KR" sz="11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 :</m:t>
                        </m:r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𝑯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1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) 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: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차이 또는 유의성이 없음을 나타내는 가설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기존의 가설 </a:t>
                </a:r>
                <a:endParaRPr lang="en-US" altLang="ko-KR" sz="11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     (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초능력은 없다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피고인이 무죄이다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b="1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대립가설 </a:t>
                </a:r>
                <a:r>
                  <a:rPr lang="en-US" altLang="ko-KR" sz="1100" b="1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100">
                            <a:highlight>
                              <a:srgbClr val="FFFF00"/>
                            </a:highlight>
                            <a:latin typeface="+mj-ea"/>
                            <a:ea typeface="+mj-ea"/>
                          </a:rPr>
                          <m:t>alternative</m:t>
                        </m:r>
                        <m:r>
                          <m:rPr>
                            <m:nor/>
                          </m:rPr>
                          <a:rPr lang="en-US" altLang="ko-KR" sz="1100">
                            <a:highlight>
                              <a:srgbClr val="FFFF00"/>
                            </a:highlight>
                            <a:latin typeface="+mj-ea"/>
                            <a:ea typeface="+mj-ea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1100">
                            <a:highlight>
                              <a:srgbClr val="FFFF00"/>
                            </a:highlight>
                            <a:latin typeface="+mj-ea"/>
                            <a:ea typeface="+mj-ea"/>
                          </a:rPr>
                          <m:t>hypothesis</m:t>
                        </m:r>
                        <m:r>
                          <a:rPr lang="en-US" altLang="ko-KR" sz="11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 :</m:t>
                        </m:r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𝑯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100" dirty="0">
                    <a:solidFill>
                      <a:srgbClr val="000000"/>
                    </a:solidFill>
                    <a:latin typeface="+mj-ea"/>
                    <a:ea typeface="+mj-ea"/>
                  </a:rPr>
                  <a:t>) 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: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관심이 있는 사건에 유의성이 있음을 나타내는 가설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연구자가 밝히고자 하는 주장 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초능력이 있다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,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피고인이 유죄이다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</a:t>
                </a:r>
                <a:br>
                  <a:rPr lang="ko-KR" altLang="en-US" sz="1100" dirty="0"/>
                </a:b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가설을 세우고 가설을 입증하기 위한 </a:t>
                </a:r>
                <a:r>
                  <a:rPr lang="ko-KR" altLang="en-US" sz="110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</a:rPr>
                  <a:t>데이터를 수집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하고 가설검정에 적합한 도구인 </a:t>
                </a:r>
                <a:r>
                  <a:rPr lang="ko-KR" altLang="en-US" sz="1100" dirty="0" err="1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</a:rPr>
                  <a:t>검정통계량</a:t>
                </a:r>
                <a:r>
                  <a:rPr lang="ko-KR" altLang="en-US" sz="11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을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구한 후 </a:t>
                </a:r>
                <a:r>
                  <a:rPr lang="ko-KR" altLang="en-US" sz="11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귀무가설하의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endParaRPr lang="en-US" altLang="ko-KR" sz="11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    </a:t>
                </a:r>
                <a:r>
                  <a:rPr lang="ko-KR" altLang="en-US" sz="1100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검정통계량의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분포와 비교하여 유의수준을 고려하여 최종판단을 하게 된다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B18CA0A-2F2C-47AC-8AED-CA8A04B2D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58" y="2942500"/>
                <a:ext cx="8070061" cy="1584986"/>
              </a:xfrm>
              <a:prstGeom prst="rect">
                <a:avLst/>
              </a:prstGeom>
              <a:blipFill>
                <a:blip r:embed="rId2"/>
                <a:stretch>
                  <a:fillRect b="-114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3941BD-DC24-4DC8-B2EF-5FABFAFDB380}"/>
              </a:ext>
            </a:extLst>
          </p:cNvPr>
          <p:cNvSpPr/>
          <p:nvPr/>
        </p:nvSpPr>
        <p:spPr>
          <a:xfrm>
            <a:off x="634658" y="964683"/>
            <a:ext cx="3318537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200" dirty="0"/>
              <a:t>통계적 가설검정 </a:t>
            </a:r>
            <a:r>
              <a:rPr lang="en-US" altLang="ko-KR" sz="1200" dirty="0"/>
              <a:t>(statistical hypothesis)</a:t>
            </a:r>
            <a:r>
              <a:rPr lang="ko-KR" altLang="en-US" sz="1200" dirty="0"/>
              <a:t>이란</a:t>
            </a:r>
            <a:r>
              <a:rPr lang="en-US" altLang="ko-KR" sz="1200" dirty="0"/>
              <a:t>?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F483CC-6FC7-4A71-BD08-4BBBF7621E1E}"/>
              </a:ext>
            </a:extLst>
          </p:cNvPr>
          <p:cNvSpPr/>
          <p:nvPr/>
        </p:nvSpPr>
        <p:spPr>
          <a:xfrm>
            <a:off x="646834" y="2547609"/>
            <a:ext cx="1276739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가설 유형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753B908-5023-4FD4-B2B6-81DED3329784}"/>
              </a:ext>
            </a:extLst>
          </p:cNvPr>
          <p:cNvSpPr/>
          <p:nvPr/>
        </p:nvSpPr>
        <p:spPr>
          <a:xfrm>
            <a:off x="674157" y="4989760"/>
            <a:ext cx="8012643" cy="13310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확실한 근거가 있기 전에는 대립가설을 선택하지 않고 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귀무가설을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받아들인다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대립가설 채택을 위해서는 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귀무가설을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기각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대립가설이 참이라는 확실한 근거가 있음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할 수 있어야 한다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    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확률 값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(p-value)  &lt;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유의수준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통상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0.05)  :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귀무가설을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기각하여 연구자의 주장인 대립가설을 채택하게 된다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. 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이를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통계적으로 ‘유의성이 있다’고 표현한다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br>
              <a:rPr lang="ko-KR" altLang="en-US" sz="1100" dirty="0"/>
            </a:br>
            <a:r>
              <a:rPr lang="ko-KR" altLang="en-US" sz="1100" dirty="0"/>
              <a:t> </a:t>
            </a:r>
            <a:r>
              <a:rPr lang="en-US" altLang="ko-KR" sz="1100" dirty="0">
                <a:sym typeface="Wingdings" panose="05000000000000000000" pitchFamily="2" charset="2"/>
              </a:rPr>
              <a:t></a:t>
            </a:r>
            <a:r>
              <a:rPr lang="ko-KR" altLang="en-US" sz="1100" dirty="0"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확률 값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(p-value)  &gt;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유의수준 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:</a:t>
            </a:r>
            <a:r>
              <a:rPr lang="ko-KR" altLang="en-US" sz="1100" dirty="0"/>
              <a:t>  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귀무가설을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기각시키지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못한다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즉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대립가설이 참이라는 확실한 근거는 없는 것이다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FB0824-960B-4B65-8C9E-B0AD26CE9E05}"/>
              </a:ext>
            </a:extLst>
          </p:cNvPr>
          <p:cNvSpPr/>
          <p:nvPr/>
        </p:nvSpPr>
        <p:spPr>
          <a:xfrm>
            <a:off x="646834" y="4640394"/>
            <a:ext cx="1827744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3.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통계적 의사결정 원리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635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3919E-A670-4A6C-9055-148D416C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129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3EF4C7-EF07-4C30-8D61-BD396F5A0D7A}"/>
              </a:ext>
            </a:extLst>
          </p:cNvPr>
          <p:cNvSpPr/>
          <p:nvPr/>
        </p:nvSpPr>
        <p:spPr>
          <a:xfrm>
            <a:off x="542322" y="996918"/>
            <a:ext cx="2008883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/>
              <a:t>가설 설정</a:t>
            </a:r>
            <a:r>
              <a:rPr lang="en-US" altLang="ko-KR" sz="1400" dirty="0"/>
              <a:t>(</a:t>
            </a:r>
            <a:r>
              <a:rPr lang="ko-KR" altLang="en-US" sz="1400" dirty="0"/>
              <a:t>검정 방법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97EB9E-6677-4FB5-9857-4C836137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627" y="1399989"/>
            <a:ext cx="2187414" cy="13218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FDA2CF-3325-4734-A5AD-30644029FF21}"/>
              </a:ext>
            </a:extLst>
          </p:cNvPr>
          <p:cNvSpPr/>
          <p:nvPr/>
        </p:nvSpPr>
        <p:spPr>
          <a:xfrm>
            <a:off x="398377" y="1329602"/>
            <a:ext cx="800219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양측검정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DD539F62-BEE4-4169-879C-2CE3AF723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874" y="1663201"/>
                <a:ext cx="6274866" cy="795469"/>
              </a:xfr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ko-KR" altLang="en-US" sz="1100" dirty="0"/>
                  <a:t>귀무가설을 기각하는 영역이 양쪽에 있는 검정으로 대립가설이 </a:t>
                </a:r>
                <a:r>
                  <a:rPr lang="en-US" altLang="ko-KR" sz="1100" dirty="0"/>
                  <a:t>000</a:t>
                </a:r>
                <a:r>
                  <a:rPr lang="ko-KR" altLang="en-US" sz="1100" dirty="0"/>
                  <a:t>가 아니다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 </a:t>
                </a:r>
                <a:r>
                  <a:rPr lang="ko-KR" altLang="en-US" sz="1100" dirty="0">
                    <a:highlight>
                      <a:srgbClr val="FFFF00"/>
                    </a:highlight>
                  </a:rPr>
                  <a:t>크거나 작다 인 경우 </a:t>
                </a:r>
                <a:r>
                  <a:rPr lang="ko-KR" altLang="en-US" sz="1100" dirty="0"/>
                  <a:t>양측검정을 사용</a:t>
                </a:r>
                <a:endParaRPr lang="en-US" altLang="ko-KR" sz="1100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100" b="1" dirty="0" err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귀무가설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: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기존 알려진 사실과 동일하다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두 집단간 차이가 없다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두 집단 평균차이 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= 0)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: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기존 알려진 사실과 다르다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두 집단간 차이가 있다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두 집단 평균차이 </a:t>
                </a:r>
                <a14:m>
                  <m:oMath xmlns:m="http://schemas.openxmlformats.org/officeDocument/2006/math">
                    <m:r>
                      <a:rPr lang="ko-KR" altLang="en-US" sz="11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0)</a:t>
                </a:r>
                <a:endParaRPr lang="en-US" altLang="ko-KR" sz="1100" b="1" dirty="0"/>
              </a:p>
            </p:txBody>
          </p:sp>
        </mc:Choice>
        <mc:Fallback xmlns="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DD539F62-BEE4-4169-879C-2CE3AF723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874" y="1663201"/>
                <a:ext cx="6274866" cy="795469"/>
              </a:xfrm>
              <a:blipFill>
                <a:blip r:embed="rId3"/>
                <a:stretch>
                  <a:fillRect b="-9091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81CD84F-4BEE-4C32-A3E5-A67D31F99365}"/>
              </a:ext>
            </a:extLst>
          </p:cNvPr>
          <p:cNvSpPr txBox="1"/>
          <p:nvPr/>
        </p:nvSpPr>
        <p:spPr>
          <a:xfrm>
            <a:off x="493031" y="2678676"/>
            <a:ext cx="113495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단측검정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30E40F4-E674-48E7-87E6-DE3745053004}"/>
                  </a:ext>
                </a:extLst>
              </p:cNvPr>
              <p:cNvSpPr/>
              <p:nvPr/>
            </p:nvSpPr>
            <p:spPr>
              <a:xfrm>
                <a:off x="507818" y="4304686"/>
                <a:ext cx="5189412" cy="954107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0000"/>
                    </a:solidFill>
                    <a:latin typeface="Noto Sans KR"/>
                  </a:rPr>
                  <a:t>좌측검정</a:t>
                </a:r>
                <a:endParaRPr lang="ko-KR" altLang="en-US" sz="1200" dirty="0">
                  <a:solidFill>
                    <a:srgbClr val="FF0000"/>
                  </a:solidFill>
                  <a:latin typeface="Noto Sans KR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 err="1">
                    <a:solidFill>
                      <a:srgbClr val="000000"/>
                    </a:solidFill>
                    <a:latin typeface="Noto Sans KR"/>
                  </a:rPr>
                  <a:t>귀무가설을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Noto Sans KR"/>
                  </a:rPr>
                  <a:t> 기각하는 영역이 왼쪽에 있는 검정</a:t>
                </a:r>
                <a:endParaRPr lang="en-US" altLang="ko-KR" sz="1100" dirty="0">
                  <a:solidFill>
                    <a:srgbClr val="000000"/>
                  </a:solidFill>
                  <a:latin typeface="Noto Sans KR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Noto Sans KR"/>
                  </a:rPr>
                  <a:t>대립가설이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Noto Sans KR"/>
                  </a:rPr>
                  <a:t>000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Noto Sans KR"/>
                  </a:rPr>
                  <a:t>보다 작다 인 경우 </a:t>
                </a:r>
                <a:endParaRPr lang="en-US" altLang="ko-KR" sz="1100" dirty="0">
                  <a:solidFill>
                    <a:srgbClr val="000000"/>
                  </a:solidFill>
                  <a:latin typeface="Noto Sans KR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귀무가설 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: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기존 알려진 사실과 동일하다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: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기존 알려진 사실보다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작다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  <a:endParaRPr lang="en-US" altLang="ko-KR" sz="1100" dirty="0">
                  <a:solidFill>
                    <a:srgbClr val="000000"/>
                  </a:solidFill>
                  <a:latin typeface="Noto Sans KR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30E40F4-E674-48E7-87E6-DE3745053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18" y="4304686"/>
                <a:ext cx="5189412" cy="954107"/>
              </a:xfrm>
              <a:prstGeom prst="rect">
                <a:avLst/>
              </a:prstGeom>
              <a:blipFill>
                <a:blip r:embed="rId4"/>
                <a:stretch>
                  <a:fillRect b="-1887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F5D5F743-7CB2-41F5-B8EE-25401994E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34" y="4180433"/>
            <a:ext cx="1893606" cy="1183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08D4347-2D31-477D-82BF-9108716F1F1E}"/>
                  </a:ext>
                </a:extLst>
              </p:cNvPr>
              <p:cNvSpPr/>
              <p:nvPr/>
            </p:nvSpPr>
            <p:spPr>
              <a:xfrm>
                <a:off x="507818" y="2981390"/>
                <a:ext cx="5432334" cy="1261820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0000"/>
                    </a:solidFill>
                    <a:latin typeface="Noto Sans KR"/>
                  </a:rPr>
                  <a:t>우측검정</a:t>
                </a:r>
                <a:endParaRPr lang="ko-KR" altLang="en-US" sz="1200" dirty="0">
                  <a:solidFill>
                    <a:srgbClr val="FF0000"/>
                  </a:solidFill>
                  <a:latin typeface="Noto Sans KR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err="1">
                    <a:solidFill>
                      <a:srgbClr val="000000"/>
                    </a:solidFill>
                    <a:latin typeface="Noto Sans KR"/>
                  </a:rPr>
                  <a:t>귀무가설을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Noto Sans KR"/>
                  </a:rPr>
                  <a:t> 기각하는 영역이 오른쪽에 있는 검정</a:t>
                </a:r>
                <a:endParaRPr lang="en-US" altLang="ko-KR" sz="1100" dirty="0">
                  <a:solidFill>
                    <a:srgbClr val="000000"/>
                  </a:solidFill>
                  <a:latin typeface="Noto Sans KR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Noto Sans KR"/>
                  </a:rPr>
                  <a:t>대립가설이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Noto Sans KR"/>
                  </a:rPr>
                  <a:t>000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Noto Sans KR"/>
                  </a:rPr>
                  <a:t>보다 크다 인 경우 </a:t>
                </a:r>
                <a:endParaRPr lang="en-US" altLang="ko-KR" sz="1100" dirty="0">
                  <a:solidFill>
                    <a:srgbClr val="000000"/>
                  </a:solidFill>
                  <a:latin typeface="Noto Sans KR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귀무가설 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: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기존 알려진 사실과 동일하다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대립가설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: </a:t>
                </a:r>
                <a:r>
                  <a:rPr lang="ko-KR" altLang="en-US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기존 알려진 사실보다 크다</a:t>
                </a:r>
                <a:r>
                  <a:rPr lang="en-US" altLang="ko-KR" sz="11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08D4347-2D31-477D-82BF-9108716F1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18" y="2981390"/>
                <a:ext cx="5432334" cy="1261820"/>
              </a:xfrm>
              <a:prstGeom prst="rect">
                <a:avLst/>
              </a:prstGeom>
              <a:blipFill>
                <a:blip r:embed="rId6"/>
                <a:stretch>
                  <a:fillRect b="-1914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8563B391-A6DE-453F-BF9F-8AAFC0824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740" y="2789267"/>
            <a:ext cx="2051248" cy="1296144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3749F4BC-92AF-4CB6-87C4-F45C923CB854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08EA04-84E1-45EC-83A5-5C0F8062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06167-37C2-4B6A-81DA-6D9F6A67A41D}"/>
              </a:ext>
            </a:extLst>
          </p:cNvPr>
          <p:cNvSpPr txBox="1"/>
          <p:nvPr/>
        </p:nvSpPr>
        <p:spPr>
          <a:xfrm>
            <a:off x="6699648" y="4728404"/>
            <a:ext cx="639989" cy="69420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82E5B5-C03F-4F32-B03D-3415C69EA341}"/>
              </a:ext>
            </a:extLst>
          </p:cNvPr>
          <p:cNvSpPr txBox="1"/>
          <p:nvPr/>
        </p:nvSpPr>
        <p:spPr>
          <a:xfrm>
            <a:off x="8163699" y="3510251"/>
            <a:ext cx="639989" cy="69420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0F180B-7204-40F4-9D16-A302FBE4CD7F}"/>
              </a:ext>
            </a:extLst>
          </p:cNvPr>
          <p:cNvSpPr txBox="1"/>
          <p:nvPr/>
        </p:nvSpPr>
        <p:spPr>
          <a:xfrm>
            <a:off x="8163699" y="2036309"/>
            <a:ext cx="639989" cy="69420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92072D-F543-4162-A80F-86532A6EAEAE}"/>
              </a:ext>
            </a:extLst>
          </p:cNvPr>
          <p:cNvSpPr txBox="1"/>
          <p:nvPr/>
        </p:nvSpPr>
        <p:spPr>
          <a:xfrm>
            <a:off x="6641238" y="2093248"/>
            <a:ext cx="639989" cy="69420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0331880E-A99F-41E6-AC44-42109F19A387}"/>
              </a:ext>
            </a:extLst>
          </p:cNvPr>
          <p:cNvSpPr txBox="1">
            <a:spLocks/>
          </p:cNvSpPr>
          <p:nvPr/>
        </p:nvSpPr>
        <p:spPr>
          <a:xfrm>
            <a:off x="2915816" y="31102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가설검정 개념 이해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E1B39-AE5B-4097-B9F2-DF08637E4ACC}"/>
              </a:ext>
            </a:extLst>
          </p:cNvPr>
          <p:cNvSpPr txBox="1"/>
          <p:nvPr/>
        </p:nvSpPr>
        <p:spPr>
          <a:xfrm>
            <a:off x="575105" y="5482028"/>
            <a:ext cx="7837340" cy="7568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i="1" dirty="0"/>
              <a:t>유의수준 </a:t>
            </a:r>
            <a:r>
              <a:rPr lang="en-US" altLang="ko-KR" sz="1000" b="1" i="1" dirty="0"/>
              <a:t>= 0.05 </a:t>
            </a:r>
            <a:r>
              <a:rPr lang="ko-KR" altLang="en-US" sz="1000" b="1" i="1" dirty="0"/>
              <a:t>경우</a:t>
            </a:r>
            <a:endParaRPr lang="en-US" altLang="ko-KR" sz="1000" b="1" i="1" dirty="0"/>
          </a:p>
          <a:p>
            <a:pPr>
              <a:lnSpc>
                <a:spcPct val="150000"/>
              </a:lnSpc>
            </a:pPr>
            <a:r>
              <a:rPr lang="ko-KR" altLang="en-US" sz="1000" b="1" i="1" dirty="0"/>
              <a:t>양측검정이나</a:t>
            </a:r>
            <a:r>
              <a:rPr lang="en-US" altLang="ko-KR" sz="1000" b="1" i="1" dirty="0"/>
              <a:t>, </a:t>
            </a:r>
            <a:r>
              <a:rPr lang="ko-KR" altLang="en-US" sz="1000" b="1" i="1" dirty="0" err="1"/>
              <a:t>단측검정이나</a:t>
            </a:r>
            <a:r>
              <a:rPr lang="ko-KR" altLang="en-US" sz="1000" b="1" i="1" dirty="0"/>
              <a:t>  </a:t>
            </a:r>
            <a:r>
              <a:rPr lang="en-US" altLang="ko-KR" sz="1000" b="1" i="1" dirty="0">
                <a:highlight>
                  <a:srgbClr val="FFFF00"/>
                </a:highlight>
              </a:rPr>
              <a:t>95% </a:t>
            </a:r>
            <a:r>
              <a:rPr lang="ko-KR" altLang="en-US" sz="1000" b="1" i="1" dirty="0">
                <a:highlight>
                  <a:srgbClr val="FFFF00"/>
                </a:highlight>
              </a:rPr>
              <a:t>안에 두 집단 평균차이 값이 오면 </a:t>
            </a:r>
            <a:r>
              <a:rPr lang="ko-KR" altLang="en-US" sz="1000" b="1" i="1" dirty="0"/>
              <a:t>두 집단의 차이는 </a:t>
            </a:r>
            <a:r>
              <a:rPr lang="ko-KR" altLang="en-US" sz="1000" b="1" i="1" dirty="0">
                <a:highlight>
                  <a:srgbClr val="FFFF00"/>
                </a:highlight>
              </a:rPr>
              <a:t>우연히 발생한 것이므로 </a:t>
            </a:r>
            <a:endParaRPr lang="en-US" altLang="ko-KR" sz="1000" b="1" i="1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1000" b="1" i="1" dirty="0">
                <a:highlight>
                  <a:srgbClr val="FFFF00"/>
                </a:highlight>
                <a:sym typeface="Wingdings" panose="05000000000000000000" pitchFamily="2" charset="2"/>
              </a:rPr>
              <a:t>  </a:t>
            </a:r>
            <a:r>
              <a:rPr lang="ko-KR" altLang="en-US" sz="1000" b="1" i="1" dirty="0"/>
              <a:t>통계적으로는 두 집단간 평균 차이는 없다</a:t>
            </a:r>
            <a:r>
              <a:rPr lang="en-US" altLang="ko-KR" sz="1000" b="1" i="1" dirty="0"/>
              <a:t>. = </a:t>
            </a:r>
            <a:r>
              <a:rPr lang="ko-KR" altLang="en-US" sz="1000" b="1" i="1" dirty="0"/>
              <a:t>평균차이는 통계적으로 유의하지 않다고 해석한다</a:t>
            </a:r>
            <a:r>
              <a:rPr lang="en-US" altLang="ko-KR" sz="1000" b="1" i="1" dirty="0"/>
              <a:t>.</a:t>
            </a:r>
            <a:endParaRPr lang="ko-KR" altLang="en-US" sz="1000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BE97C-F642-4508-85FF-123214F84489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가설검정 개념</a:t>
            </a:r>
          </a:p>
        </p:txBody>
      </p:sp>
    </p:spTree>
    <p:extLst>
      <p:ext uri="{BB962C8B-B14F-4D97-AF65-F5344CB8AC3E}">
        <p14:creationId xmlns:p14="http://schemas.microsoft.com/office/powerpoint/2010/main" val="101746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1EDFC3-E986-4E2D-ACB3-D4FFEE57B755}"/>
              </a:ext>
            </a:extLst>
          </p:cNvPr>
          <p:cNvSpPr/>
          <p:nvPr/>
        </p:nvSpPr>
        <p:spPr>
          <a:xfrm>
            <a:off x="2843808" y="1053399"/>
            <a:ext cx="8208912" cy="304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000" i="1" kern="0" dirty="0">
                <a:solidFill>
                  <a:srgbClr val="000000"/>
                </a:solidFill>
                <a:latin typeface="+mj-ea"/>
                <a:ea typeface="+mj-ea"/>
              </a:rPr>
              <a:t>자료의 특성을 나타내는 가장 일반적인 수치이며 자료의 대표치를 의미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DAC9C-16F3-4AA8-A47F-E759C9CE2ADD}"/>
              </a:ext>
            </a:extLst>
          </p:cNvPr>
          <p:cNvSpPr/>
          <p:nvPr/>
        </p:nvSpPr>
        <p:spPr>
          <a:xfrm>
            <a:off x="395536" y="990972"/>
            <a:ext cx="2592288" cy="3924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400" b="1" dirty="0"/>
              <a:t>central tendency)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131780-0B57-4D6C-96DD-CAE1A36A7248}"/>
              </a:ext>
            </a:extLst>
          </p:cNvPr>
          <p:cNvSpPr/>
          <p:nvPr/>
        </p:nvSpPr>
        <p:spPr>
          <a:xfrm>
            <a:off x="368876" y="1573744"/>
            <a:ext cx="7155452" cy="94147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b="1" kern="0" spc="-5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(2)</a:t>
            </a:r>
            <a:r>
              <a:rPr lang="ko-KR" altLang="en-US" sz="1200" b="1" dirty="0">
                <a:highlight>
                  <a:srgbClr val="FFFF00"/>
                </a:highlight>
                <a:latin typeface="+mj-ea"/>
                <a:ea typeface="+mj-ea"/>
              </a:rPr>
              <a:t> 기하평균</a:t>
            </a:r>
            <a:r>
              <a:rPr lang="en-US" altLang="ko-KR" sz="1200" b="1" dirty="0">
                <a:highlight>
                  <a:srgbClr val="FFFF00"/>
                </a:highlight>
                <a:latin typeface="+mj-ea"/>
                <a:ea typeface="+mj-ea"/>
              </a:rPr>
              <a:t>(GM: geometric mean)</a:t>
            </a:r>
            <a:endParaRPr lang="ko-KR" altLang="en-US" sz="1200" dirty="0">
              <a:highlight>
                <a:srgbClr val="FFFF00"/>
              </a:highlight>
              <a:latin typeface="+mj-ea"/>
              <a:ea typeface="+mj-ea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n</a:t>
            </a:r>
            <a:r>
              <a:rPr lang="ko-KR" altLang="en-US" sz="1000" dirty="0">
                <a:latin typeface="+mj-ea"/>
                <a:ea typeface="+mj-ea"/>
              </a:rPr>
              <a:t>개의 관측치에 대한 기하평균</a:t>
            </a:r>
            <a:r>
              <a:rPr lang="en-US" altLang="ko-KR" sz="1000" dirty="0">
                <a:latin typeface="+mj-ea"/>
                <a:ea typeface="+mj-ea"/>
              </a:rPr>
              <a:t>(geometric mean)</a:t>
            </a:r>
            <a:r>
              <a:rPr lang="ko-KR" altLang="en-US" sz="1000" dirty="0">
                <a:latin typeface="+mj-ea"/>
                <a:ea typeface="+mj-ea"/>
              </a:rPr>
              <a:t>은 관측치를 곱한 값의 </a:t>
            </a:r>
            <a:r>
              <a:rPr lang="en-US" altLang="ko-KR" sz="1000" dirty="0">
                <a:latin typeface="+mj-ea"/>
                <a:ea typeface="+mj-ea"/>
              </a:rPr>
              <a:t>n </a:t>
            </a:r>
            <a:r>
              <a:rPr lang="ko-KR" altLang="en-US" sz="1000" dirty="0">
                <a:latin typeface="+mj-ea"/>
                <a:ea typeface="+mj-ea"/>
              </a:rPr>
              <a:t>제곱근으로  정의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인구증가율</a:t>
            </a:r>
            <a:r>
              <a:rPr lang="en-US" altLang="ko-KR" sz="1000" dirty="0"/>
              <a:t>, </a:t>
            </a:r>
            <a:r>
              <a:rPr lang="ko-KR" altLang="en-US" sz="1000" dirty="0"/>
              <a:t>물가상승율</a:t>
            </a:r>
            <a:r>
              <a:rPr lang="en-US" altLang="ko-KR" sz="1000" dirty="0"/>
              <a:t>, </a:t>
            </a:r>
            <a:r>
              <a:rPr lang="ko-KR" altLang="en-US" sz="1000" dirty="0"/>
              <a:t>경제성장률 등과 같이 연속적인 변화율 데이터를 기반으로 어느 구간에서의 평균 변화율을 구할 때 사용하는 것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B3E99EC-D0C2-4752-96B6-94FDA2A1D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45D241-270D-495A-A7C5-EFCAFE4A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F458545-D6A0-4B03-AAA8-CB645E266F64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600" b="1" dirty="0"/>
              <a:t>central tendency)</a:t>
            </a:r>
            <a:endParaRPr lang="ko-KR" altLang="en-US" sz="15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8A143-7F92-4C6E-B543-E3940760D65A}"/>
              </a:ext>
            </a:extLst>
          </p:cNvPr>
          <p:cNvSpPr/>
          <p:nvPr/>
        </p:nvSpPr>
        <p:spPr>
          <a:xfrm>
            <a:off x="457200" y="5509708"/>
            <a:ext cx="8208912" cy="8466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FF0000"/>
                </a:solidFill>
                <a:latin typeface="+mj-ea"/>
                <a:ea typeface="+mj-ea"/>
              </a:rPr>
              <a:t>기하평균을 구할 때 주의할 사항</a:t>
            </a:r>
            <a:endParaRPr lang="en-US" altLang="ko-KR" sz="1200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FF0000"/>
                </a:solidFill>
                <a:latin typeface="+mj-ea"/>
                <a:ea typeface="+mj-ea"/>
              </a:rPr>
              <a:t>투자수익률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과 같은 자료에서 음수의 값이 나올 때 이를 처리하는 방법은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루트 안의 수치는 음수의 값이 되지 않아야 하므로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로 표현된 자료의 개별 값에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을 더해주고 기하평균을 구한 뒤 도출된 결과에서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을 차감해야 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7B3E59-EFCE-4216-A1F7-C6F4E917C6FD}"/>
              </a:ext>
            </a:extLst>
          </p:cNvPr>
          <p:cNvSpPr/>
          <p:nvPr/>
        </p:nvSpPr>
        <p:spPr>
          <a:xfrm>
            <a:off x="1483129" y="4866049"/>
            <a:ext cx="1268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기하평균 다른 표현</a:t>
            </a:r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C08E73-F204-4A55-AAB2-0C3BA905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245" y="4610996"/>
            <a:ext cx="1919069" cy="78710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3F2517B-84BA-4DCD-A03B-C7EBF6BD0904}"/>
              </a:ext>
            </a:extLst>
          </p:cNvPr>
          <p:cNvSpPr/>
          <p:nvPr/>
        </p:nvSpPr>
        <p:spPr>
          <a:xfrm>
            <a:off x="5346938" y="4828381"/>
            <a:ext cx="511696" cy="139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1A86A9-BD84-46C7-8A75-E58B5273F2FD}"/>
              </a:ext>
            </a:extLst>
          </p:cNvPr>
          <p:cNvSpPr/>
          <p:nvPr/>
        </p:nvSpPr>
        <p:spPr>
          <a:xfrm>
            <a:off x="2034570" y="4312050"/>
            <a:ext cx="38240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양변에 자연로그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(natural logarithm)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를 취해 변형해 사용</a:t>
            </a:r>
            <a:endParaRPr lang="ko-KR" altLang="en-US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2BF4561-169D-4C98-B94B-57147F616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03" y="3753434"/>
            <a:ext cx="1818129" cy="16115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6621275-8595-498D-9F3E-F369B98C03C5}"/>
              </a:ext>
            </a:extLst>
          </p:cNvPr>
          <p:cNvSpPr txBox="1"/>
          <p:nvPr/>
        </p:nvSpPr>
        <p:spPr>
          <a:xfrm>
            <a:off x="395536" y="3657897"/>
            <a:ext cx="5773452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i="1" dirty="0"/>
              <a:t>(</a:t>
            </a:r>
            <a:r>
              <a:rPr lang="ko-KR" altLang="en-US" sz="1200" i="1" dirty="0"/>
              <a:t>예시</a:t>
            </a:r>
            <a:r>
              <a:rPr lang="en-US" altLang="ko-KR" sz="1200" i="1" dirty="0"/>
              <a:t>)  </a:t>
            </a:r>
            <a:r>
              <a:rPr lang="en-US" altLang="ko-KR" sz="1200" dirty="0"/>
              <a:t>100</a:t>
            </a:r>
            <a:r>
              <a:rPr lang="ko-KR" altLang="en-US" sz="1200" dirty="0"/>
              <a:t>만원으로 투자 </a:t>
            </a:r>
            <a:r>
              <a:rPr lang="en-US" altLang="ko-KR" sz="1200" dirty="0"/>
              <a:t>1</a:t>
            </a:r>
            <a:r>
              <a:rPr lang="ko-KR" altLang="en-US" sz="1200" dirty="0"/>
              <a:t>기간 </a:t>
            </a:r>
            <a:r>
              <a:rPr lang="en-US" altLang="ko-KR" sz="1200" dirty="0"/>
              <a:t>200</a:t>
            </a:r>
            <a:r>
              <a:rPr lang="ko-KR" altLang="en-US" sz="1200" dirty="0"/>
              <a:t>만원 다음 </a:t>
            </a:r>
            <a:r>
              <a:rPr lang="en-US" altLang="ko-KR" sz="1200" dirty="0"/>
              <a:t>2</a:t>
            </a:r>
            <a:r>
              <a:rPr lang="ko-KR" altLang="en-US" sz="1200" dirty="0"/>
              <a:t>기간 </a:t>
            </a:r>
            <a:r>
              <a:rPr lang="en-US" altLang="ko-KR" sz="1200" dirty="0"/>
              <a:t>100</a:t>
            </a:r>
            <a:r>
              <a:rPr lang="ko-KR" altLang="en-US" sz="1200" dirty="0"/>
              <a:t>만원이 되었다면</a:t>
            </a:r>
            <a:endParaRPr lang="en-US" altLang="ko-KR" sz="1200" dirty="0"/>
          </a:p>
          <a:p>
            <a:r>
              <a:rPr lang="ko-KR" altLang="en-US" sz="1200" dirty="0"/>
              <a:t>산술평균과 기하평균수익률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15160F-7B7C-454A-AB05-1DC700575738}"/>
                  </a:ext>
                </a:extLst>
              </p:cNvPr>
              <p:cNvSpPr txBox="1"/>
              <p:nvPr/>
            </p:nvSpPr>
            <p:spPr>
              <a:xfrm>
                <a:off x="395536" y="2642216"/>
                <a:ext cx="5773452" cy="423129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기하평균</a:t>
                </a:r>
                <a:r>
                  <a:rPr lang="en-US" altLang="ko-KR" sz="1200" dirty="0"/>
                  <a:t>(GM) =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g>
                      <m:e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×….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altLang="ko-KR" sz="12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×….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ko-KR" sz="1200" dirty="0"/>
                  <a:t>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15160F-7B7C-454A-AB05-1DC700575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42216"/>
                <a:ext cx="5773452" cy="423129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E2BE948-5DC3-4DEB-9A52-DE1B66ABD28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050496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10607C7-B84F-44E0-B296-A3F689CE8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52" y="1258455"/>
            <a:ext cx="2664296" cy="11882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5AFF0C-8E48-465C-B4F3-67334C886484}"/>
              </a:ext>
            </a:extLst>
          </p:cNvPr>
          <p:cNvSpPr/>
          <p:nvPr/>
        </p:nvSpPr>
        <p:spPr>
          <a:xfrm>
            <a:off x="397448" y="3078447"/>
            <a:ext cx="6251776" cy="3139321"/>
          </a:xfrm>
          <a:prstGeom prst="rect">
            <a:avLst/>
          </a:prstGeom>
          <a:ln w="190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1) </a:t>
            </a:r>
            <a:r>
              <a:rPr lang="ko-KR" altLang="en-US" sz="1200" b="1" dirty="0"/>
              <a:t>검정 통계량 </a:t>
            </a:r>
            <a:r>
              <a:rPr lang="en-US" altLang="ko-KR" sz="1200" b="1" dirty="0"/>
              <a:t>(t</a:t>
            </a:r>
            <a:r>
              <a:rPr lang="en-US" altLang="ko-KR" sz="1200" dirty="0"/>
              <a:t>est Statistic)</a:t>
            </a:r>
            <a:r>
              <a:rPr lang="en-US" altLang="ko-KR" dirty="0"/>
              <a:t> </a:t>
            </a:r>
            <a:endParaRPr lang="ko-KR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통계적 가설을 검정하기 위한 기준으로 사용되는 통계량 </a:t>
            </a:r>
            <a:r>
              <a:rPr lang="en-US" altLang="ko-KR" sz="1100" dirty="0"/>
              <a:t>(</a:t>
            </a:r>
            <a:r>
              <a:rPr lang="ko-KR" altLang="en-US" sz="1100" dirty="0"/>
              <a:t>대표적 사례</a:t>
            </a:r>
            <a:r>
              <a:rPr lang="en-US" altLang="ko-KR" sz="1100" dirty="0"/>
              <a:t>: t-value)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통계량이므로 확률표본의 함수</a:t>
            </a:r>
            <a:endParaRPr lang="en-US" altLang="ko-KR" sz="11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sz="1100" dirty="0">
                <a:sym typeface="Wingdings" panose="05000000000000000000" pitchFamily="2" charset="2"/>
              </a:rPr>
              <a:t> </a:t>
            </a:r>
            <a:r>
              <a:rPr lang="ko-KR" altLang="en-US" sz="1100" dirty="0" err="1"/>
              <a:t>귀무가설</a:t>
            </a:r>
            <a:r>
              <a:rPr lang="ko-KR" altLang="en-US" sz="1100" dirty="0"/>
              <a:t> 과 대립가설 중에서 하나의 가설을 선택하는데 사용하는 표본 통계량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2) </a:t>
            </a:r>
            <a:r>
              <a:rPr lang="ko-KR" altLang="en-US" sz="1200" b="1" dirty="0" err="1"/>
              <a:t>기각역</a:t>
            </a:r>
            <a:r>
              <a:rPr lang="en-US" altLang="ko-KR" sz="1200" b="1" dirty="0"/>
              <a:t>/</a:t>
            </a:r>
            <a:r>
              <a:rPr lang="ko-KR" altLang="en-US" sz="1200" b="1" dirty="0" err="1"/>
              <a:t>채택역</a:t>
            </a:r>
            <a:endParaRPr lang="ko-KR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확률분포에서 </a:t>
            </a:r>
            <a:r>
              <a:rPr lang="ko-KR" altLang="en-US" sz="1100" dirty="0" err="1"/>
              <a:t>귀무가설을</a:t>
            </a:r>
            <a:r>
              <a:rPr lang="ko-KR" altLang="en-US" sz="1100" dirty="0"/>
              <a:t> 기각되는 </a:t>
            </a:r>
            <a:r>
              <a:rPr lang="ko-KR" altLang="en-US" sz="1100" dirty="0" err="1"/>
              <a:t>검정통계량의</a:t>
            </a:r>
            <a:r>
              <a:rPr lang="ko-KR" altLang="en-US" sz="1100" dirty="0"/>
              <a:t> 값이 포함된 영역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검정통계량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절대값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&gt;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임계치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기각역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귀무가설을</a:t>
            </a:r>
            <a:r>
              <a:rPr lang="ko-KR" altLang="en-US" sz="1100" dirty="0"/>
              <a:t> 기각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대립가설 채택</a:t>
            </a:r>
            <a:endParaRPr lang="en-US" altLang="ko-KR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검정통계량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절대값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&lt;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임계치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채택역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귀무가설을</a:t>
            </a:r>
            <a:r>
              <a:rPr lang="ko-KR" altLang="en-US" sz="1100" dirty="0"/>
              <a:t> 채택 </a:t>
            </a:r>
            <a:r>
              <a:rPr lang="en-US" altLang="ko-KR" sz="1100" dirty="0"/>
              <a:t>(</a:t>
            </a:r>
            <a:r>
              <a:rPr lang="ko-KR" altLang="en-US" sz="1100" dirty="0"/>
              <a:t>기각 못함</a:t>
            </a:r>
            <a:r>
              <a:rPr lang="en-US" altLang="ko-KR" sz="1100" dirty="0"/>
              <a:t>)</a:t>
            </a:r>
            <a:endParaRPr lang="en-US" altLang="ko-KR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양측검정인 경우 </a:t>
            </a:r>
            <a:r>
              <a:rPr lang="en-US" altLang="ko-KR" sz="1100" dirty="0"/>
              <a:t>: </a:t>
            </a:r>
            <a:r>
              <a:rPr lang="ko-KR" altLang="en-US" sz="1100" dirty="0"/>
              <a:t>기각역은 </a:t>
            </a:r>
            <a:r>
              <a:rPr lang="en-US" altLang="ko-KR" sz="1100" dirty="0"/>
              <a:t>(</a:t>
            </a:r>
            <a:r>
              <a:rPr lang="ko-KR" altLang="en-US" sz="1100" dirty="0"/>
              <a:t>유의수준</a:t>
            </a:r>
            <a:r>
              <a:rPr lang="en-US" altLang="ko-KR" sz="1100" dirty="0"/>
              <a:t>=</a:t>
            </a:r>
            <a:r>
              <a:rPr lang="el-GR" altLang="ko-KR" sz="1100" dirty="0"/>
              <a:t>α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  <a:r>
              <a:rPr lang="en-US" altLang="ko-KR" sz="1100" dirty="0"/>
              <a:t>/ 2 ,</a:t>
            </a:r>
            <a:r>
              <a:rPr lang="ko-KR" altLang="en-US" sz="1100" dirty="0"/>
              <a:t> 만약 유의수준</a:t>
            </a:r>
            <a:r>
              <a:rPr lang="en-US" altLang="ko-KR" sz="1100" dirty="0"/>
              <a:t>=0.05</a:t>
            </a:r>
            <a:r>
              <a:rPr lang="ko-KR" altLang="en-US" sz="1100" dirty="0"/>
              <a:t>이면 </a:t>
            </a:r>
            <a:r>
              <a:rPr lang="en-US" altLang="ko-KR" sz="1100" dirty="0"/>
              <a:t>0.025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highlight>
                  <a:srgbClr val="FFFF00"/>
                </a:highlight>
              </a:rPr>
              <a:t>단측검정인</a:t>
            </a:r>
            <a:r>
              <a:rPr lang="ko-KR" altLang="en-US" sz="1100" dirty="0">
                <a:highlight>
                  <a:srgbClr val="FFFF00"/>
                </a:highlight>
              </a:rPr>
              <a:t> 경우 기각역은 유의수준과 같다</a:t>
            </a:r>
            <a:r>
              <a:rPr lang="en-US" altLang="ko-KR" sz="1100" dirty="0">
                <a:highlight>
                  <a:srgbClr val="FFFF00"/>
                </a:highlight>
              </a:rPr>
              <a:t>.</a:t>
            </a:r>
            <a:r>
              <a:rPr lang="ko-KR" altLang="en-US" sz="1100" b="1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sz="1100" b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ko-KR" altLang="en-US" sz="1100" b="1" dirty="0" err="1">
                <a:highlight>
                  <a:srgbClr val="FFFF00"/>
                </a:highlight>
                <a:sym typeface="Wingdings" panose="05000000000000000000" pitchFamily="2" charset="2"/>
              </a:rPr>
              <a:t>기각역</a:t>
            </a:r>
            <a:r>
              <a:rPr lang="ko-KR" altLang="en-US" sz="1100" b="1" dirty="0">
                <a:highlight>
                  <a:srgbClr val="FFFF00"/>
                </a:highlight>
                <a:sym typeface="Wingdings" panose="05000000000000000000" pitchFamily="2" charset="2"/>
              </a:rPr>
              <a:t> 면적</a:t>
            </a:r>
            <a:r>
              <a:rPr lang="en-US" altLang="ko-KR" sz="1100" b="1" dirty="0">
                <a:highlight>
                  <a:srgbClr val="FFFF00"/>
                </a:highlight>
                <a:sym typeface="Wingdings" panose="05000000000000000000" pitchFamily="2" charset="2"/>
              </a:rPr>
              <a:t>(</a:t>
            </a:r>
            <a:r>
              <a:rPr lang="ko-KR" altLang="en-US" sz="1100" b="1" dirty="0">
                <a:highlight>
                  <a:srgbClr val="FFFF00"/>
                </a:highlight>
                <a:sym typeface="Wingdings" panose="05000000000000000000" pitchFamily="2" charset="2"/>
              </a:rPr>
              <a:t>합</a:t>
            </a:r>
            <a:r>
              <a:rPr lang="en-US" altLang="ko-KR" sz="1100" b="1" dirty="0">
                <a:highlight>
                  <a:srgbClr val="FFFF00"/>
                </a:highlight>
                <a:sym typeface="Wingdings" panose="05000000000000000000" pitchFamily="2" charset="2"/>
              </a:rPr>
              <a:t>)</a:t>
            </a:r>
            <a:r>
              <a:rPr lang="ko-KR" altLang="en-US" sz="1100" b="1" dirty="0">
                <a:highlight>
                  <a:srgbClr val="FFFF00"/>
                </a:highlight>
                <a:sym typeface="Wingdings" panose="05000000000000000000" pitchFamily="2" charset="2"/>
              </a:rPr>
              <a:t>은 유의수준과 동일</a:t>
            </a:r>
            <a:r>
              <a:rPr lang="en-US" altLang="ko-KR" sz="1100" b="1" dirty="0">
                <a:highlight>
                  <a:srgbClr val="FFFF00"/>
                </a:highlight>
                <a:sym typeface="Wingdings" panose="05000000000000000000" pitchFamily="2" charset="2"/>
              </a:rPr>
              <a:t>)</a:t>
            </a:r>
            <a:endParaRPr lang="en-US" altLang="ko-KR" sz="1100" dirty="0">
              <a:highlight>
                <a:srgbClr val="FFFF00"/>
              </a:highlight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100" dirty="0" err="1"/>
              <a:t>기각역</a:t>
            </a:r>
            <a:r>
              <a:rPr lang="ko-KR" altLang="en-US" sz="1100" dirty="0"/>
              <a:t> 또는 채택역은 유의수준을 어떻게 </a:t>
            </a:r>
            <a:r>
              <a:rPr lang="ko-KR" altLang="en-US" sz="1100" dirty="0" err="1"/>
              <a:t>정하느냐에</a:t>
            </a:r>
            <a:r>
              <a:rPr lang="ko-KR" altLang="en-US" sz="1100" dirty="0"/>
              <a:t> 따라 달라진다</a:t>
            </a:r>
            <a:r>
              <a:rPr lang="en-US" altLang="ko-KR" sz="1100" dirty="0"/>
              <a:t>. (</a:t>
            </a:r>
            <a:r>
              <a:rPr lang="ko-KR" altLang="en-US" sz="1100" dirty="0"/>
              <a:t>보통 </a:t>
            </a:r>
            <a:r>
              <a:rPr lang="en-US" altLang="ko-KR" sz="1100" dirty="0"/>
              <a:t>0.05)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altLang="ko-KR" sz="1200" b="1" dirty="0"/>
          </a:p>
          <a:p>
            <a:r>
              <a:rPr lang="en-US" altLang="ko-KR" sz="1200" b="1" dirty="0"/>
              <a:t>3) </a:t>
            </a:r>
            <a:r>
              <a:rPr lang="ko-KR" altLang="en-US" sz="1200" b="1" dirty="0"/>
              <a:t>임계치 </a:t>
            </a:r>
            <a:r>
              <a:rPr lang="en-US" altLang="ko-KR" sz="1200" b="1" dirty="0"/>
              <a:t>(critical value, threshold value)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주어진 유의수준에서 </a:t>
            </a:r>
            <a:r>
              <a:rPr lang="ko-KR" altLang="en-US" sz="11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귀무가설의</a:t>
            </a:r>
            <a:r>
              <a:rPr lang="ko-KR" altLang="en-US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채택과 기각에 관련된 의사를 결정 할 때 그 기준이 되는 값</a:t>
            </a:r>
            <a:endParaRPr lang="en-US" altLang="ko-KR" sz="11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100" b="1" dirty="0">
                <a:highlight>
                  <a:srgbClr val="FFFF00"/>
                </a:highlight>
              </a:rPr>
              <a:t>표준정규분포표에서 자유도 </a:t>
            </a:r>
            <a:r>
              <a:rPr lang="en-US" altLang="ko-KR" sz="1100" b="1" dirty="0">
                <a:highlight>
                  <a:srgbClr val="FFFF00"/>
                </a:highlight>
              </a:rPr>
              <a:t>(n-1)</a:t>
            </a:r>
            <a:r>
              <a:rPr lang="ko-KR" altLang="en-US" sz="1100" b="1" dirty="0">
                <a:highlight>
                  <a:srgbClr val="FFFF00"/>
                </a:highlight>
              </a:rPr>
              <a:t>에 유의수준에 해당하는 값</a:t>
            </a:r>
            <a:r>
              <a:rPr lang="en-US" altLang="ko-KR" sz="1100" b="1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901E8CF-4911-4128-AB05-567F6DE80CD2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BD2B0A-9150-41A2-A08A-754B6A2C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276A2-8376-425F-A477-9EA89429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788C22-12E6-42FA-A0A8-F16EDA2DDA10}"/>
              </a:ext>
            </a:extLst>
          </p:cNvPr>
          <p:cNvSpPr/>
          <p:nvPr/>
        </p:nvSpPr>
        <p:spPr>
          <a:xfrm>
            <a:off x="4644008" y="4376661"/>
            <a:ext cx="41665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1200" dirty="0"/>
            </a:b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ko-KR" altLang="en-US" sz="12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4995EBA-E0AC-4FFE-A699-EF52ED6AF0C2}"/>
              </a:ext>
            </a:extLst>
          </p:cNvPr>
          <p:cNvSpPr txBox="1">
            <a:spLocks/>
          </p:cNvSpPr>
          <p:nvPr/>
        </p:nvSpPr>
        <p:spPr>
          <a:xfrm>
            <a:off x="2915816" y="31102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가설검정 개념 이해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F1F5AF-F05B-41A7-9243-7AEA9D603C38}"/>
                  </a:ext>
                </a:extLst>
              </p:cNvPr>
              <p:cNvSpPr txBox="1"/>
              <p:nvPr/>
            </p:nvSpPr>
            <p:spPr>
              <a:xfrm>
                <a:off x="6828416" y="3078447"/>
                <a:ext cx="1907232" cy="71461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/>
                  <a:t>검정 통계량</a:t>
                </a:r>
                <a:endParaRPr lang="en-US" altLang="ko-KR" sz="1200" dirty="0"/>
              </a:p>
              <a:p>
                <a:pPr algn="ctr"/>
                <a:r>
                  <a:rPr lang="en-US" altLang="ko-KR" sz="14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F1F5AF-F05B-41A7-9243-7AEA9D603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416" y="3078447"/>
                <a:ext cx="1907232" cy="714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2279CB-C83E-4269-A738-8315A3DC1C72}"/>
              </a:ext>
            </a:extLst>
          </p:cNvPr>
          <p:cNvSpPr/>
          <p:nvPr/>
        </p:nvSpPr>
        <p:spPr>
          <a:xfrm>
            <a:off x="358492" y="2713404"/>
            <a:ext cx="1762021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5. </a:t>
            </a:r>
            <a:r>
              <a:rPr lang="ko-KR" altLang="en-US" sz="1200" dirty="0" err="1"/>
              <a:t>검정통계량과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기각역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17BD28-F7F7-4C10-A47C-277A82EFB804}"/>
              </a:ext>
            </a:extLst>
          </p:cNvPr>
          <p:cNvSpPr txBox="1"/>
          <p:nvPr/>
        </p:nvSpPr>
        <p:spPr>
          <a:xfrm>
            <a:off x="6863916" y="1314807"/>
            <a:ext cx="1512168" cy="24622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/>
              <a:t>채택역</a:t>
            </a:r>
            <a:endParaRPr lang="ko-KR" altLang="en-US" sz="1000" dirty="0"/>
          </a:p>
        </p:txBody>
      </p: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2A7B0791-3DF4-4100-B7FF-918781750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210" y="1304743"/>
            <a:ext cx="5994990" cy="1332169"/>
          </a:xfrm>
          <a:ln w="9525">
            <a:solidFill>
              <a:srgbClr val="00206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 b="1" dirty="0"/>
              <a:t>신뢰수준 </a:t>
            </a:r>
            <a:r>
              <a:rPr lang="en-US" altLang="ko-KR" sz="1200" b="1" dirty="0"/>
              <a:t>(1-</a:t>
            </a:r>
            <a:r>
              <a:rPr lang="el-GR" altLang="ko-KR" sz="1200" b="1" dirty="0"/>
              <a:t>α</a:t>
            </a:r>
            <a:r>
              <a:rPr lang="en-US" altLang="ko-KR" sz="1200" b="1" dirty="0"/>
              <a:t>)</a:t>
            </a:r>
            <a:endParaRPr lang="ko-KR" altLang="en-US" sz="1200" b="1" dirty="0"/>
          </a:p>
          <a:p>
            <a:r>
              <a:rPr lang="ko-KR" altLang="en-US" sz="1100" dirty="0"/>
              <a:t>가설을 검정할 때 얼마나 정확도 높게 검정할 것인지를 결정하는 수준</a:t>
            </a:r>
            <a:endParaRPr lang="en-US" altLang="ko-KR" sz="1100" dirty="0"/>
          </a:p>
          <a:p>
            <a:r>
              <a:rPr lang="en-US" altLang="ko-KR" sz="1100" b="1" dirty="0">
                <a:sym typeface="Wingdings" panose="05000000000000000000" pitchFamily="2" charset="2"/>
              </a:rPr>
              <a:t> </a:t>
            </a:r>
            <a:r>
              <a:rPr lang="ko-KR" altLang="en-US" sz="1100" b="1" dirty="0"/>
              <a:t>신뢰구간 </a:t>
            </a:r>
            <a:r>
              <a:rPr lang="en-US" altLang="ko-KR" sz="1100" dirty="0"/>
              <a:t>: </a:t>
            </a:r>
            <a:r>
              <a:rPr lang="ko-KR" altLang="en-US" sz="1100" dirty="0"/>
              <a:t>신뢰수준에 포함되는 </a:t>
            </a:r>
            <a:r>
              <a:rPr lang="en-US" altLang="ko-KR" sz="1100" dirty="0"/>
              <a:t>x</a:t>
            </a:r>
            <a:r>
              <a:rPr lang="ko-KR" altLang="en-US" sz="1100" dirty="0"/>
              <a:t>값 구간 </a:t>
            </a:r>
            <a:r>
              <a:rPr lang="en-US" altLang="ko-KR" sz="1100" dirty="0"/>
              <a:t>: </a:t>
            </a:r>
            <a:r>
              <a:rPr lang="ko-KR" altLang="en-US" sz="1100" dirty="0"/>
              <a:t>일반적으로는 </a:t>
            </a:r>
            <a:r>
              <a:rPr lang="en-US" altLang="ko-KR" sz="1100" dirty="0"/>
              <a:t>95% </a:t>
            </a:r>
            <a:r>
              <a:rPr lang="ko-KR" altLang="en-US" sz="1100" dirty="0"/>
              <a:t>신뢰수준을 사용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200" b="1" dirty="0"/>
              <a:t>유의수준 </a:t>
            </a:r>
            <a:r>
              <a:rPr lang="en-US" altLang="ko-KR" sz="1200" b="1" dirty="0"/>
              <a:t>(α)</a:t>
            </a:r>
            <a:endParaRPr lang="ko-KR" altLang="en-US" sz="1200" b="1" dirty="0"/>
          </a:p>
          <a:p>
            <a:r>
              <a:rPr lang="ko-KR" altLang="en-US" sz="1100" dirty="0"/>
              <a:t>가설을 검정할 때 이 정도까지 벗어나면 </a:t>
            </a:r>
            <a:r>
              <a:rPr lang="ko-KR" altLang="en-US" sz="1100" dirty="0" err="1"/>
              <a:t>귀무가설이</a:t>
            </a:r>
            <a:r>
              <a:rPr lang="ko-KR" altLang="en-US" sz="1100" dirty="0"/>
              <a:t> 오류라고 인정하겠다 하는 최대 허용 수준 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/>
              <a:t>유의수준 </a:t>
            </a:r>
            <a:r>
              <a:rPr lang="en-US" altLang="ko-KR" sz="1100" dirty="0"/>
              <a:t>= 1 – </a:t>
            </a:r>
            <a:r>
              <a:rPr lang="ko-KR" altLang="en-US" sz="1100" dirty="0"/>
              <a:t>신뢰수준</a:t>
            </a:r>
            <a:r>
              <a:rPr lang="en-US" altLang="ko-KR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en-US" altLang="ko-KR" sz="1100" dirty="0"/>
              <a:t>Confidence level) ,    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통상</a:t>
            </a:r>
            <a:r>
              <a:rPr lang="en-US" altLang="ko-KR" sz="1100" dirty="0">
                <a:sym typeface="Wingdings" panose="05000000000000000000" pitchFamily="2" charset="2"/>
              </a:rPr>
              <a:t> 0.05</a:t>
            </a:r>
            <a:endParaRPr lang="en-US" altLang="ko-KR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464F6-36A1-41CD-A74B-4E9047BE62E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가설검정 개념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2BCFD0-95AF-461E-9B7C-14CF84C23915}"/>
              </a:ext>
            </a:extLst>
          </p:cNvPr>
          <p:cNvSpPr/>
          <p:nvPr/>
        </p:nvSpPr>
        <p:spPr>
          <a:xfrm>
            <a:off x="377210" y="936010"/>
            <a:ext cx="2008883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4. </a:t>
            </a:r>
            <a:r>
              <a:rPr lang="ko-KR" altLang="en-US" sz="1400" dirty="0"/>
              <a:t>가설 설정</a:t>
            </a:r>
            <a:r>
              <a:rPr lang="en-US" altLang="ko-KR" sz="1400" dirty="0"/>
              <a:t>(</a:t>
            </a:r>
            <a:r>
              <a:rPr lang="ko-KR" altLang="en-US" sz="1400" dirty="0"/>
              <a:t>검정 방법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41346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10607C7-B84F-44E0-B296-A3F689CE8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6" y="4226068"/>
            <a:ext cx="2664296" cy="136815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901E8CF-4911-4128-AB05-567F6DE80CD2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BD2B0A-9150-41A2-A08A-754B6A2C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276A2-8376-425F-A477-9EA89429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788C22-12E6-42FA-A0A8-F16EDA2DDA10}"/>
              </a:ext>
            </a:extLst>
          </p:cNvPr>
          <p:cNvSpPr/>
          <p:nvPr/>
        </p:nvSpPr>
        <p:spPr>
          <a:xfrm>
            <a:off x="3155758" y="3209822"/>
            <a:ext cx="5616624" cy="2597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i="1" dirty="0"/>
              <a:t>통계적 유의성 판단</a:t>
            </a:r>
            <a:endParaRPr lang="en-US" altLang="ko-KR" sz="1400" b="1" i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1" dirty="0">
                <a:highlight>
                  <a:srgbClr val="FFFF00"/>
                </a:highlight>
              </a:rPr>
              <a:t>p</a:t>
            </a:r>
            <a:r>
              <a:rPr lang="ko-KR" altLang="en-US" sz="1200" b="1" i="1" dirty="0">
                <a:highlight>
                  <a:srgbClr val="FFFF00"/>
                </a:highlight>
              </a:rPr>
              <a:t> </a:t>
            </a:r>
            <a:r>
              <a:rPr lang="en-US" altLang="ko-KR" sz="1200" b="1" i="1" dirty="0">
                <a:highlight>
                  <a:srgbClr val="FFFF00"/>
                </a:highlight>
              </a:rPr>
              <a:t>-</a:t>
            </a:r>
            <a:r>
              <a:rPr lang="ko-KR" altLang="en-US" sz="1200" b="1" i="1" dirty="0">
                <a:highlight>
                  <a:srgbClr val="FFFF00"/>
                </a:highlight>
              </a:rPr>
              <a:t> </a:t>
            </a:r>
            <a:r>
              <a:rPr lang="en-US" altLang="ko-KR" sz="1200" b="1" i="1" dirty="0">
                <a:highlight>
                  <a:srgbClr val="FFFF00"/>
                </a:highlight>
              </a:rPr>
              <a:t>value  &lt; </a:t>
            </a:r>
            <a:r>
              <a:rPr lang="ko-KR" altLang="en-US" sz="1200" b="1" i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유의수준</a:t>
            </a:r>
            <a:r>
              <a:rPr lang="en-US" altLang="ko-KR" sz="1200" b="1" i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(0.05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2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</a:rPr>
              <a:t> 기각하고 대립가설 채택 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연구자의 주장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대립가설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이 통계적으로 유의하다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( 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유의하다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: 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의미를 갖는다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회귀분석에서는 인과관계가 있다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,(</a:t>
            </a:r>
            <a:r>
              <a:rPr lang="en-US" altLang="ko-KR" sz="1200" b="1" i="1" dirty="0" err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xy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) 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즉 우연히 발생할 가능성이 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5% 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미만이다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결국 주장하고자 하는 것을 신뢰할 수 있는 </a:t>
            </a:r>
            <a:r>
              <a:rPr lang="ko-KR" altLang="en-US" sz="1200" b="1" i="1" dirty="0" err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의미있는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확률이 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95% 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보다 크므로 대립가설 주장을 받아 들일 수 있는 것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!!!))</a:t>
            </a:r>
            <a:endParaRPr lang="en-US" altLang="ko-KR" sz="1200" b="1" i="1" dirty="0">
              <a:solidFill>
                <a:srgbClr val="000000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1" dirty="0">
                <a:highlight>
                  <a:srgbClr val="FFFF00"/>
                </a:highlight>
              </a:rPr>
              <a:t>p-value  &gt; </a:t>
            </a:r>
            <a:r>
              <a:rPr lang="ko-KR" altLang="en-US" sz="1200" b="1" i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유의수준</a:t>
            </a:r>
            <a:r>
              <a:rPr lang="en-US" altLang="ko-KR" sz="1200" b="1" i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(0.05)</a:t>
            </a:r>
            <a:r>
              <a:rPr lang="ko-KR" altLang="en-US" sz="1200" b="1" i="1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 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</a:rPr>
              <a:t>:  </a:t>
            </a:r>
            <a:r>
              <a:rPr lang="ko-KR" altLang="en-US" sz="12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</a:rPr>
              <a:t> 기각하지</a:t>
            </a:r>
            <a:r>
              <a:rPr lang="en-US" altLang="ko-KR" sz="12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b="1" i="1" dirty="0">
                <a:solidFill>
                  <a:srgbClr val="000000"/>
                </a:solidFill>
                <a:latin typeface="Arial" panose="020B0604020202020204" pitchFamily="34" charset="0"/>
              </a:rPr>
              <a:t>못함</a:t>
            </a:r>
            <a:endParaRPr lang="en-US" altLang="ko-KR" sz="1200" b="1" i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4995EBA-E0AC-4FFE-A699-EF52ED6AF0C2}"/>
              </a:ext>
            </a:extLst>
          </p:cNvPr>
          <p:cNvSpPr txBox="1">
            <a:spLocks/>
          </p:cNvSpPr>
          <p:nvPr/>
        </p:nvSpPr>
        <p:spPr>
          <a:xfrm>
            <a:off x="2915816" y="31102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가설검정 개념 이해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95B62A-5C4D-49ED-8DB1-8F958E223A02}"/>
              </a:ext>
            </a:extLst>
          </p:cNvPr>
          <p:cNvSpPr/>
          <p:nvPr/>
        </p:nvSpPr>
        <p:spPr>
          <a:xfrm>
            <a:off x="396662" y="1386695"/>
            <a:ext cx="8477078" cy="17205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619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00"/>
                </a:solidFill>
                <a:latin typeface="+mj-ea"/>
              </a:rPr>
              <a:t>P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</a:rPr>
              <a:t>값</a:t>
            </a:r>
            <a:r>
              <a:rPr lang="en-US" altLang="ko-KR" sz="1200" b="1" dirty="0">
                <a:solidFill>
                  <a:srgbClr val="000000"/>
                </a:solidFill>
                <a:latin typeface="+mj-ea"/>
              </a:rPr>
              <a:t>(p-value) : </a:t>
            </a:r>
            <a:r>
              <a:rPr lang="en-US" altLang="ko-KR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p</a:t>
            </a:r>
            <a:r>
              <a:rPr lang="ko-KR" altLang="en-US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값은 계산된 </a:t>
            </a:r>
            <a:r>
              <a:rPr lang="ko-KR" altLang="en-US" sz="1200" b="1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검정통계량</a:t>
            </a:r>
            <a:r>
              <a:rPr lang="en-US" altLang="ko-KR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(t-value)</a:t>
            </a:r>
            <a:r>
              <a:rPr lang="ko-KR" altLang="en-US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에 의해 구해지는 확률</a:t>
            </a:r>
            <a:r>
              <a:rPr lang="en-US" altLang="ko-KR" sz="12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sym typeface="Wingdings" panose="05000000000000000000" pitchFamily="2" charset="2"/>
              </a:rPr>
              <a:t>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00"/>
                </a:highlight>
                <a:latin typeface="-apple-system"/>
              </a:rPr>
              <a:t> ‘</a:t>
            </a:r>
            <a:r>
              <a:rPr lang="ko-KR" altLang="en-US" sz="1200" dirty="0" err="1">
                <a:solidFill>
                  <a:srgbClr val="222222"/>
                </a:solidFill>
                <a:highlight>
                  <a:srgbClr val="FFFF00"/>
                </a:highlight>
                <a:latin typeface="-apple-system"/>
              </a:rPr>
              <a:t>확률’로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00"/>
                </a:highlight>
                <a:latin typeface="-apple-system"/>
              </a:rPr>
              <a:t> 유의성을 점검할 수 있는 지표</a:t>
            </a:r>
            <a:endParaRPr lang="en-US" altLang="ko-KR" sz="1200" b="1" kern="0" dirty="0">
              <a:solidFill>
                <a:srgbClr val="000000"/>
              </a:solidFill>
              <a:highlight>
                <a:srgbClr val="FFFF00"/>
              </a:highlight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/>
              <a:t> p-</a:t>
            </a:r>
            <a:r>
              <a:rPr lang="ko-KR" altLang="en-US" sz="1200" b="1" dirty="0"/>
              <a:t>값 </a:t>
            </a:r>
            <a:r>
              <a:rPr lang="en-US" altLang="ko-KR" sz="1200" b="1" dirty="0"/>
              <a:t>: </a:t>
            </a:r>
            <a:r>
              <a:rPr lang="ko-KR" altLang="en-US" sz="1200" b="1" dirty="0" err="1">
                <a:highlight>
                  <a:srgbClr val="FFFF00"/>
                </a:highlight>
              </a:rPr>
              <a:t>귀무가설이</a:t>
            </a:r>
            <a:r>
              <a:rPr lang="ko-KR" altLang="en-US" sz="1200" b="1" dirty="0">
                <a:highlight>
                  <a:srgbClr val="FFFF00"/>
                </a:highlight>
              </a:rPr>
              <a:t> 참이라는 가정에 따라 </a:t>
            </a:r>
            <a:r>
              <a:rPr lang="ko-KR" altLang="en-US" sz="1200" b="1" dirty="0"/>
              <a:t>주어진 표본 데이터를 희소 또는 극한값으로 얻을 </a:t>
            </a:r>
            <a:r>
              <a:rPr lang="ko-KR" altLang="en-US" sz="1200" b="1" dirty="0" err="1">
                <a:highlight>
                  <a:srgbClr val="FFFF00"/>
                </a:highlight>
              </a:rPr>
              <a:t>확률값</a:t>
            </a:r>
            <a:r>
              <a:rPr lang="ko-KR" altLang="en-US" sz="1200" b="1" dirty="0">
                <a:highlight>
                  <a:srgbClr val="FFFF00"/>
                </a:highlight>
              </a:rPr>
              <a:t> </a:t>
            </a:r>
            <a:r>
              <a:rPr lang="en-US" altLang="ko-KR" sz="1200" b="1" dirty="0">
                <a:highlight>
                  <a:srgbClr val="FFFF00"/>
                </a:highlight>
              </a:rPr>
              <a:t>p-</a:t>
            </a:r>
            <a:r>
              <a:rPr lang="ko-KR" altLang="en-US" sz="1200" b="1" dirty="0">
                <a:highlight>
                  <a:srgbClr val="FFFF00"/>
                </a:highlight>
              </a:rPr>
              <a:t>값</a:t>
            </a:r>
            <a:endParaRPr lang="en-US" altLang="ko-KR" sz="1200" b="1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어떠한 </a:t>
            </a:r>
            <a:r>
              <a:rPr lang="en-US" altLang="ko-KR" sz="1200" b="1" dirty="0"/>
              <a:t>sample data</a:t>
            </a:r>
            <a:r>
              <a:rPr lang="ko-KR" altLang="en-US" sz="1200" b="1" dirty="0"/>
              <a:t>로부터 온 결과가 우연히 일어났을 확률을 의미 </a:t>
            </a:r>
            <a:r>
              <a:rPr lang="en-US" altLang="ko-KR" sz="1200" b="1" dirty="0"/>
              <a:t>(0% ~ 100%)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검정통계량</a:t>
            </a:r>
            <a:r>
              <a:rPr lang="en-US" altLang="ko-KR" sz="1200" dirty="0"/>
              <a:t>(t-value) </a:t>
            </a:r>
            <a:r>
              <a:rPr lang="ko-KR" altLang="en-US" sz="1200" dirty="0"/>
              <a:t>값에 해당하는 </a:t>
            </a:r>
            <a:r>
              <a:rPr lang="en-US" altLang="ko-KR" sz="1200" dirty="0"/>
              <a:t>p- value</a:t>
            </a:r>
            <a:r>
              <a:rPr lang="ko-KR" altLang="en-US" sz="1200" dirty="0"/>
              <a:t>도 하나의 값을 갖는다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t- value</a:t>
            </a:r>
            <a:r>
              <a:rPr lang="ko-KR" altLang="en-US" sz="1200" dirty="0"/>
              <a:t>와 자유도</a:t>
            </a:r>
            <a:r>
              <a:rPr lang="en-US" altLang="ko-KR" sz="1200" dirty="0"/>
              <a:t>(Degrees of Freedom_</a:t>
            </a:r>
            <a:r>
              <a:rPr lang="ko-KR" altLang="en-US" sz="1200" dirty="0"/>
              <a:t>을 이용하여</a:t>
            </a:r>
            <a:r>
              <a:rPr lang="en-US" altLang="ko-KR" sz="1200" dirty="0"/>
              <a:t>, </a:t>
            </a:r>
            <a:r>
              <a:rPr lang="ko-KR" altLang="en-US" sz="1200" dirty="0"/>
              <a:t>해당하는 </a:t>
            </a:r>
            <a:r>
              <a:rPr lang="en-US" altLang="ko-KR" sz="1200" dirty="0"/>
              <a:t>p value</a:t>
            </a:r>
            <a:r>
              <a:rPr lang="ko-KR" altLang="en-US" sz="1200" dirty="0"/>
              <a:t>를 </a:t>
            </a:r>
            <a:r>
              <a:rPr lang="en-US" altLang="ko-KR" sz="1200" dirty="0"/>
              <a:t>T distribution table</a:t>
            </a:r>
            <a:r>
              <a:rPr lang="ko-KR" altLang="en-US" sz="1200" dirty="0"/>
              <a:t>에서 찾을 수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그러나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우리에게는 </a:t>
            </a:r>
            <a:r>
              <a:rPr lang="en-US" altLang="ko-KR" sz="1200" dirty="0">
                <a:sym typeface="Wingdings" panose="05000000000000000000" pitchFamily="2" charset="2"/>
              </a:rPr>
              <a:t>python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0CBFBA-6D03-47B1-9FEA-84DB4BA34AB6}"/>
              </a:ext>
            </a:extLst>
          </p:cNvPr>
          <p:cNvSpPr/>
          <p:nvPr/>
        </p:nvSpPr>
        <p:spPr>
          <a:xfrm>
            <a:off x="333461" y="1035034"/>
            <a:ext cx="3692912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6. </a:t>
            </a:r>
            <a:r>
              <a:rPr lang="ko-KR" altLang="en-US" sz="1200" b="1" dirty="0"/>
              <a:t>유의확률 </a:t>
            </a:r>
            <a:r>
              <a:rPr lang="en-US" altLang="ko-KR" sz="1200" b="1" dirty="0"/>
              <a:t>(probability-value :  p – value , p</a:t>
            </a:r>
            <a:r>
              <a:rPr lang="ko-KR" altLang="en-US" sz="1200" b="1" dirty="0"/>
              <a:t> 값</a:t>
            </a:r>
            <a:r>
              <a:rPr lang="en-US" altLang="ko-KR" sz="1200" b="1" dirty="0">
                <a:highlight>
                  <a:srgbClr val="FFFF00"/>
                </a:highlight>
              </a:rPr>
              <a:t>)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27CB5-B5CA-4F86-8ABD-AE48F91A750B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가설검정 개념</a:t>
            </a:r>
          </a:p>
        </p:txBody>
      </p:sp>
    </p:spTree>
    <p:extLst>
      <p:ext uri="{BB962C8B-B14F-4D97-AF65-F5344CB8AC3E}">
        <p14:creationId xmlns:p14="http://schemas.microsoft.com/office/powerpoint/2010/main" val="32972563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901E8CF-4911-4128-AB05-567F6DE80CD2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BD2B0A-9150-41A2-A08A-754B6A2C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276A2-8376-425F-A477-9EA89429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132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4995EBA-E0AC-4FFE-A699-EF52ED6AF0C2}"/>
              </a:ext>
            </a:extLst>
          </p:cNvPr>
          <p:cNvSpPr txBox="1">
            <a:spLocks/>
          </p:cNvSpPr>
          <p:nvPr/>
        </p:nvSpPr>
        <p:spPr>
          <a:xfrm>
            <a:off x="2915816" y="31102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가설검정 개념 이해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0CBFBA-6D03-47B1-9FEA-84DB4BA34AB6}"/>
              </a:ext>
            </a:extLst>
          </p:cNvPr>
          <p:cNvSpPr/>
          <p:nvPr/>
        </p:nvSpPr>
        <p:spPr>
          <a:xfrm>
            <a:off x="333461" y="1035034"/>
            <a:ext cx="3692912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6. </a:t>
            </a:r>
            <a:r>
              <a:rPr lang="ko-KR" altLang="en-US" sz="1200" b="1" dirty="0"/>
              <a:t>유의확률 </a:t>
            </a:r>
            <a:r>
              <a:rPr lang="en-US" altLang="ko-KR" sz="1200" b="1" dirty="0"/>
              <a:t>(probability-value :  p – value , p</a:t>
            </a:r>
            <a:r>
              <a:rPr lang="ko-KR" altLang="en-US" sz="1200" b="1" dirty="0"/>
              <a:t> 값</a:t>
            </a:r>
            <a:r>
              <a:rPr lang="en-US" altLang="ko-KR" sz="1200" b="1" dirty="0">
                <a:highlight>
                  <a:srgbClr val="FFFF00"/>
                </a:highlight>
              </a:rPr>
              <a:t>)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27CB5-B5CA-4F86-8ABD-AE48F91A750B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가설검정 개념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F8648-6DDE-4E2E-9057-5054E4E00499}"/>
              </a:ext>
            </a:extLst>
          </p:cNvPr>
          <p:cNvSpPr/>
          <p:nvPr/>
        </p:nvSpPr>
        <p:spPr>
          <a:xfrm>
            <a:off x="496450" y="3149714"/>
            <a:ext cx="8180721" cy="117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22222"/>
                </a:solidFill>
                <a:latin typeface="-apple-system"/>
              </a:rPr>
              <a:t>p-value  </a:t>
            </a:r>
            <a:r>
              <a:rPr lang="ko-KR" altLang="en-US" sz="1200" b="1" dirty="0">
                <a:solidFill>
                  <a:srgbClr val="222222"/>
                </a:solidFill>
                <a:latin typeface="-apple-system"/>
              </a:rPr>
              <a:t>역효과</a:t>
            </a:r>
            <a:endParaRPr lang="en-US" altLang="ko-KR" sz="1200" b="1" dirty="0">
              <a:solidFill>
                <a:srgbClr val="22222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22222"/>
                </a:solidFill>
                <a:latin typeface="-apple-system"/>
              </a:rPr>
              <a:t>효과의 크기</a:t>
            </a:r>
            <a:r>
              <a:rPr lang="en-US" altLang="ko-KR" sz="1200" b="1" dirty="0">
                <a:solidFill>
                  <a:srgbClr val="222222"/>
                </a:solidFill>
                <a:latin typeface="-apple-system"/>
              </a:rPr>
              <a:t>(effect size)</a:t>
            </a:r>
            <a:r>
              <a:rPr lang="ko-KR" altLang="en-US" sz="1200" b="1" dirty="0">
                <a:solidFill>
                  <a:srgbClr val="222222"/>
                </a:solidFill>
                <a:latin typeface="-apple-system"/>
              </a:rPr>
              <a:t>와 표본의 크기</a:t>
            </a:r>
            <a:r>
              <a:rPr lang="en-US" altLang="ko-KR" sz="1200" b="1" dirty="0">
                <a:solidFill>
                  <a:srgbClr val="222222"/>
                </a:solidFill>
                <a:latin typeface="-apple-system"/>
              </a:rPr>
              <a:t>(n </a:t>
            </a:r>
            <a:r>
              <a:rPr lang="ko-KR" altLang="en-US" sz="1200" b="1" dirty="0">
                <a:solidFill>
                  <a:srgbClr val="222222"/>
                </a:solidFill>
                <a:latin typeface="-apple-system"/>
              </a:rPr>
              <a:t>수</a:t>
            </a:r>
            <a:r>
              <a:rPr lang="en-US" altLang="ko-KR" sz="1200" b="1" dirty="0">
                <a:solidFill>
                  <a:srgbClr val="222222"/>
                </a:solidFill>
                <a:latin typeface="-apple-system"/>
              </a:rPr>
              <a:t>)</a:t>
            </a:r>
            <a:r>
              <a:rPr lang="ko-KR" altLang="en-US" sz="1200" b="1" dirty="0">
                <a:solidFill>
                  <a:srgbClr val="222222"/>
                </a:solidFill>
                <a:latin typeface="-apple-system"/>
              </a:rPr>
              <a:t>의 정보 내포</a:t>
            </a:r>
            <a:endParaRPr lang="en-US" altLang="ko-KR" sz="1200" b="1" dirty="0">
              <a:solidFill>
                <a:srgbClr val="222222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/>
              <a:t>효과의 크기가 커지거나 표본의 크기가 커지거나 둘 중 하나만 변하더라도 </a:t>
            </a:r>
            <a:r>
              <a:rPr lang="en-US" altLang="ko-KR" sz="1200" dirty="0"/>
              <a:t>p-value</a:t>
            </a:r>
            <a:r>
              <a:rPr lang="ko-KR" altLang="en-US" sz="1200" dirty="0"/>
              <a:t>는 작아져서 통계적으로 유의하게 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동일한 </a:t>
            </a:r>
            <a:r>
              <a:rPr lang="en-US" altLang="ko-KR" sz="1200" dirty="0"/>
              <a:t>n</a:t>
            </a:r>
            <a:r>
              <a:rPr lang="ko-KR" altLang="en-US" sz="1200" dirty="0"/>
              <a:t>수에 대해 </a:t>
            </a:r>
            <a:r>
              <a:rPr lang="en-US" altLang="ko-KR" sz="1200" dirty="0"/>
              <a:t>effect size</a:t>
            </a:r>
            <a:r>
              <a:rPr lang="ko-KR" altLang="en-US" sz="1200" dirty="0"/>
              <a:t>가 변함으로써 </a:t>
            </a:r>
            <a:r>
              <a:rPr lang="en-US" altLang="ko-KR" sz="1200" dirty="0"/>
              <a:t>p-value</a:t>
            </a:r>
            <a:r>
              <a:rPr lang="ko-KR" altLang="en-US" sz="1200" dirty="0"/>
              <a:t>가 변한다</a:t>
            </a:r>
            <a:r>
              <a:rPr lang="en-US" altLang="ko-KR" sz="1200" dirty="0"/>
              <a:t>.</a:t>
            </a:r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1961C8-5EEF-4BB7-A254-27966C4AF569}"/>
              </a:ext>
            </a:extLst>
          </p:cNvPr>
          <p:cNvSpPr/>
          <p:nvPr/>
        </p:nvSpPr>
        <p:spPr>
          <a:xfrm>
            <a:off x="496450" y="4437003"/>
            <a:ext cx="7902624" cy="17241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표본의 크기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(n 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수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ex) t-value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에서 표본의 크기는 불확실도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자유도에 모두 포함된 개념이다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n</a:t>
            </a:r>
            <a:r>
              <a:rPr lang="ko-KR" altLang="en-US" sz="1200" dirty="0"/>
              <a:t>수가 커짐으로써 </a:t>
            </a:r>
            <a:r>
              <a:rPr lang="en-US" altLang="ko-KR" sz="1200" dirty="0"/>
              <a:t>p-value</a:t>
            </a:r>
            <a:r>
              <a:rPr lang="ko-KR" altLang="en-US" sz="1200" dirty="0"/>
              <a:t>가 작아지는 현상도 확인할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실제로 한 모집단에서 두 표본 집단이 나왔음에도 </a:t>
            </a:r>
            <a:r>
              <a:rPr lang="en-US" altLang="ko-KR" sz="1200" dirty="0"/>
              <a:t>p-value</a:t>
            </a:r>
            <a:r>
              <a:rPr lang="ko-KR" altLang="en-US" sz="1200" dirty="0"/>
              <a:t>는 </a:t>
            </a:r>
            <a:r>
              <a:rPr lang="en-US" altLang="ko-KR" sz="1200" dirty="0"/>
              <a:t>0.05</a:t>
            </a:r>
            <a:r>
              <a:rPr lang="ko-KR" altLang="en-US" sz="1200" dirty="0"/>
              <a:t>보다 낮을 수 있다</a:t>
            </a:r>
            <a:r>
              <a:rPr lang="en-US" altLang="ko-KR" sz="1200" dirty="0"/>
              <a:t>.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en-US" altLang="ko-KR" sz="1200" dirty="0"/>
              <a:t> </a:t>
            </a:r>
            <a:r>
              <a:rPr lang="ko-KR" altLang="en-US" sz="1200" dirty="0" err="1"/>
              <a:t>귀무가설이</a:t>
            </a:r>
            <a:r>
              <a:rPr lang="ko-KR" altLang="en-US" sz="1200" dirty="0"/>
              <a:t> 기각되어 대립 가설이 채택됨에도 불구하고 대립 가설이 참이 아닐 수도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통계적 검증 단계에서 </a:t>
            </a:r>
            <a:r>
              <a:rPr lang="en-US" altLang="ko-KR" sz="1200" dirty="0"/>
              <a:t>p-value</a:t>
            </a:r>
            <a:r>
              <a:rPr lang="ko-KR" altLang="en-US" sz="1200" dirty="0"/>
              <a:t>를 맹신하지 않도록 특히 주의를 기울여야 할 것</a:t>
            </a:r>
            <a:r>
              <a:rPr lang="en-US" altLang="ko-KR" sz="1200" dirty="0"/>
              <a:t>!!</a:t>
            </a:r>
            <a:endParaRPr lang="en-US" altLang="ko-KR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BF4865-E738-4854-B5CA-9DA14468A947}"/>
              </a:ext>
            </a:extLst>
          </p:cNvPr>
          <p:cNvSpPr/>
          <p:nvPr/>
        </p:nvSpPr>
        <p:spPr>
          <a:xfrm>
            <a:off x="496451" y="1317151"/>
            <a:ext cx="8180722" cy="1724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t-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분포는 </a:t>
            </a:r>
            <a:r>
              <a:rPr lang="ko-KR" altLang="en-US" sz="1200" dirty="0" err="1">
                <a:solidFill>
                  <a:srgbClr val="222222"/>
                </a:solidFill>
                <a:latin typeface="-apple-system"/>
              </a:rPr>
              <a:t>표본수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(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즉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자유도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)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에 따라 모양이 다르다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  <a:sym typeface="Wingdings" panose="05000000000000000000" pitchFamily="2" charset="2"/>
              </a:rPr>
              <a:t>결국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t-value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도 표본 수에 따라서 표본 간의 차이가 충분히 크다고 할 수도 있고 그렇지 않다고도 할 수 있는 것이다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p-value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와 같은 ‘</a:t>
            </a:r>
            <a:r>
              <a:rPr lang="ko-KR" altLang="en-US" sz="1200" dirty="0" err="1">
                <a:solidFill>
                  <a:srgbClr val="222222"/>
                </a:solidFill>
                <a:latin typeface="-apple-system"/>
              </a:rPr>
              <a:t>확률’로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 유의성을 점검할 수 있는 지표로 기재했는지 알 수 있다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. </a:t>
            </a:r>
            <a:r>
              <a:rPr lang="ko-KR" altLang="en-US" sz="1200" dirty="0" err="1">
                <a:solidFill>
                  <a:srgbClr val="222222"/>
                </a:solidFill>
                <a:latin typeface="-apple-system"/>
              </a:rPr>
              <a:t>표본수에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 상관없이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ko-KR" altLang="en-US" sz="1200" dirty="0" err="1">
                <a:solidFill>
                  <a:srgbClr val="222222"/>
                </a:solidFill>
                <a:latin typeface="-apple-system"/>
              </a:rPr>
              <a:t>검정통계량의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 분포의 모양에 상관없이 확률이라는 값 하나만 기재해두면 헷갈릴 이유가 없는 것이다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확률은 </a:t>
            </a:r>
            <a:r>
              <a:rPr lang="ko-KR" altLang="en-US" sz="1200" dirty="0" err="1">
                <a:solidFill>
                  <a:srgbClr val="222222"/>
                </a:solidFill>
                <a:latin typeface="-apple-system"/>
              </a:rPr>
              <a:t>정규화된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 값이므로 하나의 기준치만 </a:t>
            </a:r>
            <a:r>
              <a:rPr lang="ko-KR" altLang="en-US" sz="1200" dirty="0" err="1">
                <a:solidFill>
                  <a:srgbClr val="222222"/>
                </a:solidFill>
                <a:latin typeface="-apple-system"/>
              </a:rPr>
              <a:t>정해져있으면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 실험 결과의 유의성을 한눈에 파악하기 좋다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. 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보통은 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5% 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기준을 많이 사용한다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. 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그래서 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p-value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가 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5%</a:t>
            </a:r>
            <a:r>
              <a:rPr lang="ko-KR" altLang="en-US" sz="1200" dirty="0">
                <a:solidFill>
                  <a:srgbClr val="222222"/>
                </a:solidFill>
                <a:latin typeface="-apple-system"/>
              </a:rPr>
              <a:t>보다 작으면 유의한 차이가 있다고 얘기한다</a:t>
            </a:r>
            <a:r>
              <a:rPr lang="en-US" altLang="ko-KR" sz="1200" dirty="0">
                <a:solidFill>
                  <a:srgbClr val="222222"/>
                </a:solidFill>
                <a:latin typeface="-apple-system"/>
              </a:rPr>
              <a:t>.</a:t>
            </a:r>
            <a:endParaRPr lang="en-US" altLang="ko-KR" sz="12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82516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D0E0E42-A81B-4334-A678-DBD3E64A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194F5C-8B6E-4AC0-984E-C92DC69A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133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B451CD1-F9EE-4E38-8EEA-BA6AF5B5E4A1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C7F981-8F75-41D4-95E6-B16EF7428617}"/>
              </a:ext>
            </a:extLst>
          </p:cNvPr>
          <p:cNvSpPr/>
          <p:nvPr/>
        </p:nvSpPr>
        <p:spPr>
          <a:xfrm>
            <a:off x="467544" y="1767015"/>
            <a:ext cx="860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효과크기</a:t>
            </a:r>
            <a:r>
              <a:rPr lang="en-US" altLang="ko-KR" sz="1200" dirty="0"/>
              <a:t>( Effect Sizes)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 비교하려는 집단 사이에 “얼마나” 차이</a:t>
            </a:r>
            <a:r>
              <a:rPr lang="en-US" altLang="ko-KR" sz="1200" dirty="0"/>
              <a:t>(</a:t>
            </a:r>
            <a:r>
              <a:rPr lang="ko-KR" altLang="en-US" sz="1200" dirty="0"/>
              <a:t>혹은 연관성</a:t>
            </a:r>
            <a:r>
              <a:rPr lang="en-US" altLang="ko-KR" sz="1200" dirty="0"/>
              <a:t>)</a:t>
            </a:r>
            <a:r>
              <a:rPr lang="ko-KR" altLang="en-US" sz="1200" dirty="0"/>
              <a:t>가 있는지를 나타내 주는 지표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P</a:t>
            </a:r>
            <a:r>
              <a:rPr lang="ko-KR" altLang="en-US" sz="1200" dirty="0"/>
              <a:t>값은 “관찰된 현상이 기존에 알려진 확률 분포와 비교해 볼 때 어느 정도로 우연히 </a:t>
            </a:r>
            <a:r>
              <a:rPr lang="ko-KR" altLang="en-US" sz="1200" dirty="0" err="1"/>
              <a:t>발생하는가”에</a:t>
            </a:r>
            <a:r>
              <a:rPr lang="ko-KR" altLang="en-US" sz="1200" dirty="0"/>
              <a:t> 대한 확률적 의미를 가진다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효과크기는 실제 관찰된 데이터에서 </a:t>
            </a:r>
            <a:r>
              <a:rPr lang="ko-KR" altLang="en-US" sz="1200" dirty="0" err="1"/>
              <a:t>비교하려는집단</a:t>
            </a:r>
            <a:r>
              <a:rPr lang="ko-KR" altLang="en-US" sz="1200" dirty="0"/>
              <a:t> 사이의 차이</a:t>
            </a:r>
            <a:r>
              <a:rPr lang="en-US" altLang="ko-KR" sz="1200" dirty="0"/>
              <a:t>(</a:t>
            </a:r>
            <a:r>
              <a:rPr lang="ko-KR" altLang="en-US" sz="1200" dirty="0"/>
              <a:t>혹은 연관성</a:t>
            </a:r>
            <a:r>
              <a:rPr lang="en-US" altLang="ko-KR" sz="1200" dirty="0"/>
              <a:t>)</a:t>
            </a:r>
            <a:r>
              <a:rPr lang="ko-KR" altLang="en-US" sz="1200" dirty="0"/>
              <a:t>을 직접적으로 기술해 준다는 장점이 있다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고혈압약제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 </a:t>
            </a:r>
            <a:r>
              <a:rPr lang="ko-KR" altLang="en-US" sz="1200" dirty="0"/>
              <a:t>의 효과를 비교하는 연구를 진행함에 있어 어떤 연구자는 </a:t>
            </a:r>
            <a:r>
              <a:rPr lang="en-US" altLang="ko-KR" sz="1200" dirty="0"/>
              <a:t>10 mmHg</a:t>
            </a:r>
            <a:r>
              <a:rPr lang="ko-KR" altLang="en-US" sz="1200" dirty="0"/>
              <a:t>의 기준으로 유의하다고 판정하고</a:t>
            </a:r>
            <a:r>
              <a:rPr lang="en-US" altLang="ko-KR" sz="1200" dirty="0"/>
              <a:t>, </a:t>
            </a:r>
            <a:r>
              <a:rPr lang="ko-KR" altLang="en-US" sz="1200" dirty="0"/>
              <a:t>다른 연구자는 </a:t>
            </a:r>
            <a:r>
              <a:rPr lang="en-US" altLang="ko-KR" sz="1200" dirty="0"/>
              <a:t>5 mmHg</a:t>
            </a:r>
            <a:r>
              <a:rPr lang="ko-KR" altLang="en-US" sz="1200" dirty="0"/>
              <a:t>의 기준으로 유의하다고 판정한다고 할 때</a:t>
            </a:r>
            <a:r>
              <a:rPr lang="en-US" altLang="ko-KR" sz="1200" dirty="0"/>
              <a:t>, </a:t>
            </a:r>
            <a:r>
              <a:rPr lang="ko-KR" altLang="en-US" sz="1200" dirty="0"/>
              <a:t>실제 연구에서 두 </a:t>
            </a:r>
            <a:r>
              <a:rPr lang="ko-KR" altLang="en-US" sz="1200" dirty="0" err="1"/>
              <a:t>약제의혈압</a:t>
            </a:r>
            <a:r>
              <a:rPr lang="ko-KR" altLang="en-US" sz="1200" dirty="0"/>
              <a:t> 강하효과가 </a:t>
            </a:r>
            <a:r>
              <a:rPr lang="en-US" altLang="ko-KR" sz="1200" dirty="0"/>
              <a:t>8 mmHg </a:t>
            </a:r>
            <a:r>
              <a:rPr lang="ko-KR" altLang="en-US" sz="1200" dirty="0"/>
              <a:t>차이가 관찰되었다면</a:t>
            </a:r>
            <a:r>
              <a:rPr lang="en-US" altLang="ko-KR" sz="1200" dirty="0"/>
              <a:t>, </a:t>
            </a:r>
            <a:r>
              <a:rPr lang="ko-KR" altLang="en-US" sz="1200" dirty="0"/>
              <a:t>같은 연구 결과에 대해 두 연구자는 정반대의 연구 결론을 내리게 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이러한 논란을 줄이기 위해 비교하려는 집단 사이의 실제 차이를 기술하는 것이 필요하다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/>
              <a:t>추론 통계에서 주로 </a:t>
            </a:r>
            <a:r>
              <a:rPr lang="en-US" altLang="ko-KR" sz="1200" b="1" dirty="0"/>
              <a:t>P</a:t>
            </a:r>
            <a:r>
              <a:rPr lang="ko-KR" altLang="en-US" sz="1200" b="1" dirty="0"/>
              <a:t>값이 사용된다면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기술통계에서는 효과크기가 사용되는 것이다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효과크기는 ‘</a:t>
            </a:r>
            <a:r>
              <a:rPr lang="en-US" altLang="ko-KR" sz="1200" dirty="0"/>
              <a:t>standardized measure of the size of the mean difference or the relationship among the study groups’</a:t>
            </a:r>
            <a:r>
              <a:rPr lang="ko-KR" altLang="en-US" sz="1200" dirty="0"/>
              <a:t>이라고 정의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ko-KR" altLang="en-US" sz="1200" dirty="0"/>
              <a:t>비교하려는 집단들 사이의 차이 혹은 </a:t>
            </a:r>
            <a:r>
              <a:rPr lang="ko-KR" altLang="en-US" sz="1200" dirty="0" err="1"/>
              <a:t>관계를나타내는</a:t>
            </a:r>
            <a:r>
              <a:rPr lang="ko-KR" altLang="en-US" sz="1200" dirty="0"/>
              <a:t> ‘표준화된 </a:t>
            </a:r>
            <a:r>
              <a:rPr lang="ko-KR" altLang="en-US" sz="1200" dirty="0" err="1"/>
              <a:t>지표’를</a:t>
            </a:r>
            <a:r>
              <a:rPr lang="ko-KR" altLang="en-US" sz="1200" dirty="0"/>
              <a:t> 의미한다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효과크기가 </a:t>
            </a:r>
            <a:r>
              <a:rPr lang="en-US" altLang="ko-KR" sz="1200" dirty="0"/>
              <a:t>0</a:t>
            </a:r>
            <a:r>
              <a:rPr lang="ko-KR" altLang="en-US" sz="1200" dirty="0"/>
              <a:t>이라는 것은 비교 집 단들 사이의 차이</a:t>
            </a:r>
            <a:r>
              <a:rPr lang="en-US" altLang="ko-KR" sz="1200" dirty="0"/>
              <a:t>(</a:t>
            </a:r>
            <a:r>
              <a:rPr lang="ko-KR" altLang="en-US" sz="1200" dirty="0"/>
              <a:t>혹은 연관성</a:t>
            </a:r>
            <a:r>
              <a:rPr lang="en-US" altLang="ko-KR" sz="1200" dirty="0"/>
              <a:t>)</a:t>
            </a:r>
            <a:r>
              <a:rPr lang="ko-KR" altLang="en-US" sz="1200" dirty="0"/>
              <a:t>가 없다는 것을 의미하여 </a:t>
            </a:r>
            <a:r>
              <a:rPr lang="ko-KR" altLang="en-US" sz="1200" dirty="0" err="1"/>
              <a:t>귀무가설</a:t>
            </a:r>
            <a:r>
              <a:rPr lang="ko-KR" altLang="en-US" sz="1200" dirty="0"/>
              <a:t> 하에서 “효과크기</a:t>
            </a:r>
            <a:r>
              <a:rPr lang="en-US" altLang="ko-KR" sz="1200" dirty="0"/>
              <a:t>= 0”</a:t>
            </a:r>
            <a:r>
              <a:rPr lang="ko-KR" altLang="en-US" sz="1200" dirty="0"/>
              <a:t>이 된다</a:t>
            </a:r>
            <a:r>
              <a:rPr lang="en-US" altLang="ko-KR" sz="1200" dirty="0"/>
              <a:t>. </a:t>
            </a:r>
            <a:r>
              <a:rPr lang="ko-KR" altLang="en-US" sz="1200" dirty="0"/>
              <a:t>평균치 비교의 경우 비교하려는 집 단 사이에 평균 차이가 클수록 효과크기는 커지게 된다</a:t>
            </a:r>
            <a:r>
              <a:rPr lang="en-US" altLang="ko-KR" sz="1200" dirty="0"/>
              <a:t>. 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2A6F05-3587-4609-919F-BD5111D0C643}"/>
              </a:ext>
            </a:extLst>
          </p:cNvPr>
          <p:cNvSpPr/>
          <p:nvPr/>
        </p:nvSpPr>
        <p:spPr>
          <a:xfrm>
            <a:off x="538558" y="1196752"/>
            <a:ext cx="8065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표본 수가 수천만 개인 상황을 가정하면</a:t>
            </a:r>
            <a:r>
              <a:rPr lang="en-US" altLang="ko-KR" sz="1200" dirty="0"/>
              <a:t>, </a:t>
            </a:r>
            <a:r>
              <a:rPr lang="ko-KR" altLang="en-US" sz="1200" dirty="0"/>
              <a:t>비교하려는 집단 사이의 실제 차이 혹은 연관성이 매우 적은 상황에서도 </a:t>
            </a:r>
            <a:r>
              <a:rPr lang="en-US" altLang="ko-KR" sz="1200" dirty="0"/>
              <a:t>overpower</a:t>
            </a:r>
            <a:r>
              <a:rPr lang="ko-KR" altLang="en-US" sz="1200" dirty="0"/>
              <a:t>의 문제가 발생하여 </a:t>
            </a:r>
            <a:r>
              <a:rPr lang="en-US" altLang="ko-KR" sz="1200" dirty="0"/>
              <a:t>p</a:t>
            </a:r>
            <a:r>
              <a:rPr lang="ko-KR" altLang="en-US" sz="1200" dirty="0"/>
              <a:t>값이 유의수준보다 작은 값이 나와 통계적으로 유의하게 되는 문제점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A304EB-E3B9-4A4E-9C8E-411CF5B2B395}"/>
              </a:ext>
            </a:extLst>
          </p:cNvPr>
          <p:cNvSpPr/>
          <p:nvPr/>
        </p:nvSpPr>
        <p:spPr>
          <a:xfrm>
            <a:off x="3203848" y="322494"/>
            <a:ext cx="2655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</a:t>
            </a:r>
            <a:r>
              <a:rPr lang="ko-KR" altLang="en-US" dirty="0"/>
              <a:t>효과크기</a:t>
            </a:r>
            <a:r>
              <a:rPr lang="en-US" altLang="ko-KR" dirty="0"/>
              <a:t>( Effect Sizes)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3E66C0-8883-463A-92B8-F08D59E29F47}"/>
              </a:ext>
            </a:extLst>
          </p:cNvPr>
          <p:cNvSpPr/>
          <p:nvPr/>
        </p:nvSpPr>
        <p:spPr>
          <a:xfrm>
            <a:off x="538559" y="5748985"/>
            <a:ext cx="8065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https://www.researchgate.net/publication/276462375_Understanding_Effect_Sizes/fulltext/55d8fa9b08aeb38e8a87bc9a/Understanding-Effect-Sizes.pdf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02553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DA9FE7-13B6-48F6-B73C-2DADF5568AAC}"/>
              </a:ext>
            </a:extLst>
          </p:cNvPr>
          <p:cNvSpPr/>
          <p:nvPr/>
        </p:nvSpPr>
        <p:spPr>
          <a:xfrm>
            <a:off x="462466" y="1307585"/>
            <a:ext cx="8047551" cy="3385479"/>
          </a:xfrm>
          <a:prstGeom prst="rect">
            <a:avLst/>
          </a:prstGeom>
          <a:ln w="127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highlight>
                  <a:srgbClr val="00FFFF"/>
                </a:highlight>
              </a:rPr>
              <a:t>1. </a:t>
            </a:r>
            <a:r>
              <a:rPr lang="ko-KR" altLang="en-US" sz="1100" dirty="0">
                <a:highlight>
                  <a:srgbClr val="00FFFF"/>
                </a:highlight>
              </a:rPr>
              <a:t>통계적 오류</a:t>
            </a:r>
            <a:r>
              <a:rPr lang="en-US" altLang="ko-KR" sz="1100" dirty="0">
                <a:highlight>
                  <a:srgbClr val="00FFFF"/>
                </a:highlight>
              </a:rPr>
              <a:t>( statistical error): </a:t>
            </a:r>
            <a:r>
              <a:rPr lang="ko-KR" altLang="en-US" sz="1100" dirty="0"/>
              <a:t>오차가 </a:t>
            </a:r>
            <a:r>
              <a:rPr lang="ko-KR" altLang="en-US" sz="1100" dirty="0" err="1"/>
              <a:t>무작위적이며</a:t>
            </a:r>
            <a:r>
              <a:rPr lang="ko-KR" altLang="en-US" sz="1100" dirty="0"/>
              <a:t> 예측할 수 없는 변동에 의해 생기는 오류</a:t>
            </a:r>
            <a:endParaRPr lang="en-US" altLang="ko-KR" sz="11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1)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제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1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종 오류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type I error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) </a:t>
            </a:r>
            <a:r>
              <a:rPr lang="en-US" altLang="ko-KR" sz="1100" b="1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귀무가설이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참 인 경우인데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기각하여 오류를 범하는 확률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,  </a:t>
            </a:r>
            <a:r>
              <a:rPr lang="el-GR" altLang="ko-KR" sz="1100" dirty="0"/>
              <a:t>α </a:t>
            </a:r>
            <a:r>
              <a:rPr lang="en-US" altLang="ko-KR" sz="1100" dirty="0"/>
              <a:t>error </a:t>
            </a:r>
            <a:r>
              <a:rPr lang="ko-KR" altLang="en-US" sz="1100" dirty="0"/>
              <a:t>라고도 한다</a:t>
            </a:r>
            <a:r>
              <a:rPr lang="en-US" altLang="ko-KR" sz="1100" dirty="0"/>
              <a:t>.</a:t>
            </a:r>
            <a:endParaRPr lang="en-US" altLang="ko-KR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  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 유의수준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(significant level) :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​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/>
              <a:t>1</a:t>
            </a:r>
            <a:r>
              <a:rPr lang="ko-KR" altLang="en-US" sz="1100" dirty="0"/>
              <a:t>종 오류를 범할 최대 허용 한계 </a:t>
            </a:r>
            <a:r>
              <a:rPr lang="en-US" altLang="ko-KR" sz="1100" dirty="0"/>
              <a:t>(0.05, 0.01)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/>
              <a:t> 상수 값</a:t>
            </a:r>
            <a:r>
              <a:rPr lang="en-US" altLang="ko-KR" sz="1100" dirty="0"/>
              <a:t>.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피의자가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무죄인데 유죄로 판단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( 2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종 오류 보다 더 큰 문제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2) 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제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2</a:t>
            </a:r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종 오류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type II error)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 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귀무가설이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거짓인데 채택하는 오류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, .  </a:t>
            </a:r>
            <a:r>
              <a:rPr lang="en-US" altLang="ko-KR" sz="1100" dirty="0"/>
              <a:t>β error </a:t>
            </a:r>
            <a:r>
              <a:rPr lang="ko-KR" altLang="en-US" sz="1100" dirty="0"/>
              <a:t>라고도 한다</a:t>
            </a:r>
            <a:r>
              <a:rPr lang="en-US" altLang="ko-KR" sz="1100" dirty="0"/>
              <a:t>.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피의자가 유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죄인데 무죄로 판단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3) </a:t>
            </a:r>
            <a:r>
              <a:rPr lang="ko-KR" altLang="en-US" sz="1100" b="1" dirty="0" err="1"/>
              <a:t>검정력</a:t>
            </a:r>
            <a:r>
              <a:rPr lang="ko-KR" altLang="en-US" sz="1100" b="1" dirty="0"/>
              <a:t> </a:t>
            </a:r>
            <a:r>
              <a:rPr lang="en-US" altLang="ko-KR" sz="1100" dirty="0"/>
              <a:t>(statistical power)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 </a:t>
            </a:r>
            <a:r>
              <a:rPr lang="ko-KR" altLang="en-US" sz="1100" dirty="0">
                <a:hlinkClick r:id="rId2" tooltip="대립가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대립가설</a:t>
            </a:r>
            <a:r>
              <a:rPr lang="ko-KR" altLang="en-US" sz="1100" dirty="0"/>
              <a:t>이 사실일 때</a:t>
            </a:r>
            <a:r>
              <a:rPr lang="en-US" altLang="ko-KR" sz="1100" dirty="0"/>
              <a:t>, </a:t>
            </a:r>
            <a:r>
              <a:rPr lang="ko-KR" altLang="en-US" sz="1100" dirty="0"/>
              <a:t>이를 사실로서 결정할 확률</a:t>
            </a:r>
            <a:r>
              <a:rPr lang="en-US" altLang="ko-KR" sz="11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00" dirty="0" err="1"/>
              <a:t>검정력이</a:t>
            </a:r>
            <a:r>
              <a:rPr lang="ko-KR" altLang="en-US" sz="1100" dirty="0"/>
              <a:t> </a:t>
            </a:r>
            <a:r>
              <a:rPr lang="en-US" altLang="ko-KR" sz="1100" dirty="0"/>
              <a:t>95%</a:t>
            </a:r>
            <a:r>
              <a:rPr lang="ko-KR" altLang="en-US" sz="1100" dirty="0"/>
              <a:t>라고 하면</a:t>
            </a:r>
            <a:r>
              <a:rPr lang="en-US" altLang="ko-KR" sz="1100" dirty="0"/>
              <a:t>, </a:t>
            </a:r>
            <a:r>
              <a:rPr lang="ko-KR" altLang="en-US" sz="1100" dirty="0"/>
              <a:t>대립가설이 사실임에도 불구하고 </a:t>
            </a:r>
            <a:r>
              <a:rPr lang="ko-KR" altLang="en-US" sz="1100" dirty="0" err="1">
                <a:hlinkClick r:id="rId3" tooltip="귀무가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귀무가설</a:t>
            </a:r>
            <a:r>
              <a:rPr lang="ko-KR" altLang="en-US" sz="1100" dirty="0" err="1"/>
              <a:t>을</a:t>
            </a:r>
            <a:r>
              <a:rPr lang="ko-KR" altLang="en-US" sz="1100" dirty="0"/>
              <a:t> 채택할 확률 </a:t>
            </a:r>
            <a:r>
              <a:rPr lang="en-US" altLang="ko-KR" sz="1100" dirty="0"/>
              <a:t>(</a:t>
            </a:r>
            <a:r>
              <a:rPr lang="en-US" altLang="ko-KR" sz="1100" dirty="0">
                <a:hlinkClick r:id="rId4" tooltip="2종 오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ko-KR" altLang="en-US" sz="1100" dirty="0">
                <a:hlinkClick r:id="rId4" tooltip="2종 오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종 오류</a:t>
            </a:r>
            <a:r>
              <a:rPr lang="en-US" altLang="ko-KR" sz="1100" dirty="0"/>
              <a:t>, β error)</a:t>
            </a:r>
            <a:r>
              <a:rPr lang="ko-KR" altLang="en-US" sz="1100" dirty="0"/>
              <a:t>의 확률은 </a:t>
            </a:r>
            <a:r>
              <a:rPr lang="en-US" altLang="ko-KR" sz="1100" dirty="0"/>
              <a:t>5%</a:t>
            </a:r>
            <a:r>
              <a:rPr lang="ko-KR" altLang="en-US" sz="1100" dirty="0"/>
              <a:t>이다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ym typeface="Wingdings" panose="05000000000000000000" pitchFamily="2" charset="2"/>
              </a:rPr>
              <a:t> </a:t>
            </a:r>
            <a:r>
              <a:rPr lang="en-US" altLang="ko-KR" sz="1100" b="1" dirty="0"/>
              <a:t> </a:t>
            </a:r>
            <a:r>
              <a:rPr lang="ko-KR" altLang="en-US" sz="1100" b="1" dirty="0" err="1"/>
              <a:t>검정력이</a:t>
            </a:r>
            <a:r>
              <a:rPr lang="ko-KR" altLang="en-US" sz="1100" b="1" dirty="0"/>
              <a:t> </a:t>
            </a:r>
            <a:r>
              <a:rPr lang="ko-KR" altLang="en-US" sz="1100" dirty="0"/>
              <a:t>좋아지게 되면</a:t>
            </a:r>
            <a:r>
              <a:rPr lang="en-US" altLang="ko-KR" sz="1100" dirty="0"/>
              <a:t>, 2</a:t>
            </a:r>
            <a:r>
              <a:rPr lang="ko-KR" altLang="en-US" sz="1100" dirty="0"/>
              <a:t>종 오류</a:t>
            </a:r>
            <a:r>
              <a:rPr lang="en-US" altLang="ko-KR" sz="1100" dirty="0"/>
              <a:t>(β error)</a:t>
            </a:r>
            <a:r>
              <a:rPr lang="ko-KR" altLang="en-US" sz="1100" dirty="0"/>
              <a:t>를 범할 확률은 작아지게 된다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 err="1"/>
              <a:t>검정력은</a:t>
            </a:r>
            <a:r>
              <a:rPr lang="ko-KR" altLang="en-US" sz="1100" dirty="0"/>
              <a:t> </a:t>
            </a:r>
            <a:r>
              <a:rPr lang="en-US" altLang="ko-KR" sz="1100" dirty="0"/>
              <a:t>1-β </a:t>
            </a:r>
            <a:r>
              <a:rPr lang="ko-KR" altLang="en-US" sz="1100" dirty="0"/>
              <a:t>로 표시된다</a:t>
            </a:r>
            <a:r>
              <a:rPr lang="en-US" altLang="ko-KR" sz="1100" dirty="0"/>
              <a:t>.</a:t>
            </a:r>
            <a:endParaRPr lang="en-US" altLang="ko-KR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00"/>
                </a:solidFill>
                <a:highlight>
                  <a:srgbClr val="00FFFF"/>
                </a:highlight>
                <a:latin typeface="Arial" panose="020B0604020202020204" pitchFamily="34" charset="0"/>
              </a:rPr>
              <a:t>2. </a:t>
            </a:r>
            <a:r>
              <a:rPr lang="ko-KR" altLang="en-US" sz="1100" dirty="0">
                <a:highlight>
                  <a:srgbClr val="00FFFF"/>
                </a:highlight>
              </a:rPr>
              <a:t>시스템적 오류</a:t>
            </a:r>
            <a:r>
              <a:rPr lang="en-US" altLang="ko-KR" sz="1100" dirty="0">
                <a:highlight>
                  <a:srgbClr val="00FFFF"/>
                </a:highlight>
              </a:rPr>
              <a:t>( systematic error) 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: </a:t>
            </a:r>
            <a:r>
              <a:rPr lang="ko-KR" altLang="en-US" sz="1100" dirty="0"/>
              <a:t>오차가 시스템 상의 잘못으로 인한 것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05BC46B-D978-49DA-8165-119F45F29790}"/>
              </a:ext>
            </a:extLst>
          </p:cNvPr>
          <p:cNvSpPr txBox="1">
            <a:spLocks/>
          </p:cNvSpPr>
          <p:nvPr/>
        </p:nvSpPr>
        <p:spPr>
          <a:xfrm>
            <a:off x="2915816" y="31102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가설검정 개념 이해</a:t>
            </a:r>
            <a:endParaRPr lang="ko-KR" altLang="en-US" sz="15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C194AD-5B02-406B-ADA1-07694A6C0CB6}"/>
              </a:ext>
            </a:extLst>
          </p:cNvPr>
          <p:cNvSpPr/>
          <p:nvPr/>
        </p:nvSpPr>
        <p:spPr>
          <a:xfrm>
            <a:off x="457200" y="964239"/>
            <a:ext cx="303468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/>
              <a:t>제</a:t>
            </a:r>
            <a:r>
              <a:rPr lang="en-US" altLang="ko-KR" sz="1400" dirty="0"/>
              <a:t>1</a:t>
            </a:r>
            <a:r>
              <a:rPr lang="ko-KR" altLang="en-US" sz="1400" dirty="0"/>
              <a:t>종 오류와  제</a:t>
            </a:r>
            <a:r>
              <a:rPr lang="en-US" altLang="ko-KR" sz="1400" dirty="0"/>
              <a:t>2</a:t>
            </a:r>
            <a:r>
              <a:rPr lang="ko-KR" altLang="en-US" sz="1400" dirty="0"/>
              <a:t>종 오류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5EF77-56A5-436D-96DA-6FB614026A3F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가설검정 개념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98030B-CE7F-4D6F-98FE-62433BAC7662}"/>
              </a:ext>
            </a:extLst>
          </p:cNvPr>
          <p:cNvSpPr/>
          <p:nvPr/>
        </p:nvSpPr>
        <p:spPr>
          <a:xfrm>
            <a:off x="427622" y="6067026"/>
            <a:ext cx="7759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i="1" dirty="0">
                <a:solidFill>
                  <a:srgbClr val="202122"/>
                </a:solidFill>
                <a:latin typeface="-apple-system"/>
              </a:rPr>
              <a:t>1928</a:t>
            </a:r>
            <a:r>
              <a:rPr lang="ko-KR" altLang="en-US" sz="1100" i="1" dirty="0">
                <a:solidFill>
                  <a:srgbClr val="202122"/>
                </a:solidFill>
                <a:latin typeface="-apple-system"/>
              </a:rPr>
              <a:t>년에 </a:t>
            </a:r>
            <a:r>
              <a:rPr lang="ko-KR" altLang="en-US" sz="1100" i="1" dirty="0">
                <a:latin typeface="-apple-system"/>
                <a:hlinkClick r:id="rId5" tooltip="유니버시티 칼리지 런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유니버시티 칼리지 런던</a:t>
            </a:r>
            <a:r>
              <a:rPr lang="ko-KR" altLang="en-US" sz="1100" i="1" dirty="0">
                <a:latin typeface="-apple-system"/>
              </a:rPr>
              <a:t>에 근무하던 통계학자 </a:t>
            </a:r>
            <a:r>
              <a:rPr lang="ko-KR" altLang="en-US" sz="1100" i="1" dirty="0" err="1">
                <a:latin typeface="-apple-system"/>
                <a:hlinkClick r:id="rId6" tooltip="예르지 네이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예르지</a:t>
            </a:r>
            <a:r>
              <a:rPr lang="ko-KR" altLang="en-US" sz="1100" i="1" dirty="0">
                <a:latin typeface="-apple-system"/>
                <a:hlinkClick r:id="rId6" tooltip="예르지 네이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100" i="1" dirty="0" err="1">
                <a:latin typeface="-apple-system"/>
                <a:hlinkClick r:id="rId6" tooltip="예르지 네이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네이만</a:t>
            </a:r>
            <a:r>
              <a:rPr lang="en-US" altLang="ko-KR" sz="1100" i="1" dirty="0">
                <a:latin typeface="-apple-system"/>
              </a:rPr>
              <a:t>, </a:t>
            </a:r>
            <a:r>
              <a:rPr lang="ko-KR" altLang="en-US" sz="1100" i="1" dirty="0">
                <a:latin typeface="-apple-system"/>
                <a:hlinkClick r:id="rId7" tooltip="이건 피어슨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100" i="1" dirty="0" err="1">
                <a:latin typeface="-apple-system"/>
                <a:hlinkClick r:id="rId7" tooltip="이건 피어슨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피어슨</a:t>
            </a:r>
            <a:r>
              <a:rPr lang="ko-KR" altLang="en-US" sz="1100" i="1" dirty="0" err="1">
                <a:latin typeface="-apple-system"/>
              </a:rPr>
              <a:t>은</a:t>
            </a:r>
            <a:r>
              <a:rPr lang="ko-KR" altLang="en-US" sz="1100" i="1" dirty="0">
                <a:latin typeface="-apple-system"/>
              </a:rPr>
              <a:t> 특정한 표본이 모집단으로부터 무작위로 골라졌는지를 판단할 수 있는가에 대한 판정의 문제를 논의</a:t>
            </a:r>
            <a:endParaRPr lang="ko-KR" altLang="en-US" sz="11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67A4A52B-08AC-44F7-ABA0-7A0D33DD07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3643" y="4772449"/>
              <a:ext cx="7600929" cy="128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3643">
                      <a:extLst>
                        <a:ext uri="{9D8B030D-6E8A-4147-A177-3AD203B41FA5}">
                          <a16:colId xmlns:a16="http://schemas.microsoft.com/office/drawing/2014/main" val="1726265628"/>
                        </a:ext>
                      </a:extLst>
                    </a:gridCol>
                    <a:gridCol w="2533643">
                      <a:extLst>
                        <a:ext uri="{9D8B030D-6E8A-4147-A177-3AD203B41FA5}">
                          <a16:colId xmlns:a16="http://schemas.microsoft.com/office/drawing/2014/main" val="1708178613"/>
                        </a:ext>
                      </a:extLst>
                    </a:gridCol>
                    <a:gridCol w="2533643">
                      <a:extLst>
                        <a:ext uri="{9D8B030D-6E8A-4147-A177-3AD203B41FA5}">
                          <a16:colId xmlns:a16="http://schemas.microsoft.com/office/drawing/2014/main" val="10714255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                </a:t>
                          </a:r>
                          <a:r>
                            <a:rPr lang="ko-KR" altLang="en-US" sz="1100" dirty="0"/>
                            <a:t>실제</a:t>
                          </a:r>
                          <a:endParaRPr lang="en-US" altLang="ko-KR" sz="1100" dirty="0"/>
                        </a:p>
                        <a:p>
                          <a:pPr algn="ctr" latinLnBrk="1"/>
                          <a:r>
                            <a:rPr lang="ko-KR" altLang="en-US" sz="1100" dirty="0"/>
                            <a:t>통계 결정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/>
                            <a:t>귀무가설</a:t>
                          </a:r>
                          <a:r>
                            <a:rPr lang="en-US" altLang="ko-KR" sz="11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1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) </a:t>
                          </a:r>
                        </a:p>
                        <a:p>
                          <a:pPr algn="ctr" latinLnBrk="1"/>
                          <a:r>
                            <a:rPr lang="ko-KR" altLang="en-US" sz="1100" dirty="0"/>
                            <a:t>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/>
                            <a:t>귀무가설</a:t>
                          </a:r>
                          <a:r>
                            <a:rPr lang="en-US" altLang="ko-KR" sz="11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1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) 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/>
                            <a:t>거짓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64868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/>
                            <a:t> 귀무가설</a:t>
                          </a:r>
                          <a:r>
                            <a:rPr lang="en-US" altLang="ko-KR" sz="11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1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) </a:t>
                          </a:r>
                        </a:p>
                        <a:p>
                          <a:pPr algn="ctr" latinLnBrk="1"/>
                          <a:r>
                            <a:rPr lang="ko-KR" altLang="en-US" sz="1100" dirty="0"/>
                            <a:t>채택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/>
                            <a:t>옳은 결정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highlight>
                                <a:srgbClr val="FFFF00"/>
                              </a:highlight>
                            </a:rPr>
                            <a:t>재</a:t>
                          </a:r>
                          <a:r>
                            <a:rPr lang="en-US" altLang="ko-KR" sz="1100" dirty="0">
                              <a:highlight>
                                <a:srgbClr val="FFFF00"/>
                              </a:highlight>
                            </a:rPr>
                            <a:t>2</a:t>
                          </a:r>
                          <a:r>
                            <a:rPr lang="ko-KR" altLang="en-US" sz="1100" dirty="0">
                              <a:highlight>
                                <a:srgbClr val="FFFF00"/>
                              </a:highlight>
                            </a:rPr>
                            <a:t>종 오류 </a:t>
                          </a:r>
                          <a:r>
                            <a:rPr lang="en-US" altLang="ko-KR" sz="1100" dirty="0">
                              <a:highlight>
                                <a:srgbClr val="FFFF00"/>
                              </a:highlight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10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100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sz="11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45854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dirty="0"/>
                            <a:t>귀무가설</a:t>
                          </a:r>
                          <a:r>
                            <a:rPr lang="en-US" altLang="ko-KR" sz="110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100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altLang="ko-KR" sz="11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100" dirty="0"/>
                            <a:t>) </a:t>
                          </a:r>
                        </a:p>
                        <a:p>
                          <a:pPr algn="ctr" latinLnBrk="1"/>
                          <a:r>
                            <a:rPr lang="ko-KR" altLang="en-US" sz="1100" dirty="0"/>
                            <a:t>기각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>
                              <a:highlight>
                                <a:srgbClr val="FFFF00"/>
                              </a:highlight>
                            </a:rPr>
                            <a:t>제</a:t>
                          </a:r>
                          <a:r>
                            <a:rPr lang="en-US" altLang="ko-KR" sz="1100" dirty="0">
                              <a:highlight>
                                <a:srgbClr val="FFFF00"/>
                              </a:highlight>
                            </a:rPr>
                            <a:t>1</a:t>
                          </a:r>
                          <a:r>
                            <a:rPr lang="ko-KR" altLang="en-US" sz="1100" dirty="0">
                              <a:highlight>
                                <a:srgbClr val="FFFF00"/>
                              </a:highlight>
                            </a:rPr>
                            <a:t>종 오류 </a:t>
                          </a:r>
                          <a:r>
                            <a:rPr lang="en-US" altLang="ko-KR" sz="1100" dirty="0">
                              <a:highlight>
                                <a:srgbClr val="FFFF00"/>
                              </a:highlight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10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100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sz="1100" dirty="0">
                            <a:highlight>
                              <a:srgbClr val="FFFF00"/>
                            </a:highlight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/>
                            <a:t>옳은 결정</a:t>
                          </a:r>
                          <a:endParaRPr lang="en-US" altLang="ko-KR" sz="1100" dirty="0"/>
                        </a:p>
                        <a:p>
                          <a:pPr algn="ctr" latinLnBrk="1"/>
                          <a:r>
                            <a:rPr lang="en-US" altLang="ko-KR" sz="1100" dirty="0"/>
                            <a:t>(</a:t>
                          </a:r>
                          <a:r>
                            <a:rPr lang="ko-KR" altLang="en-US" sz="1100" dirty="0" err="1"/>
                            <a:t>검정력</a:t>
                          </a:r>
                          <a:r>
                            <a:rPr lang="ko-KR" altLang="en-US" sz="1100" dirty="0"/>
                            <a:t> </a:t>
                          </a:r>
                          <a:r>
                            <a:rPr lang="en-US" altLang="ko-KR" sz="1100" dirty="0"/>
                            <a:t>= 1-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1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ko-KR" sz="1100" dirty="0"/>
                            <a:t>)</a:t>
                          </a:r>
                          <a:endParaRPr lang="ko-KR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8971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67A4A52B-08AC-44F7-ABA0-7A0D33DD07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3643" y="4772449"/>
              <a:ext cx="7600929" cy="128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33643">
                      <a:extLst>
                        <a:ext uri="{9D8B030D-6E8A-4147-A177-3AD203B41FA5}">
                          <a16:colId xmlns:a16="http://schemas.microsoft.com/office/drawing/2014/main" val="1726265628"/>
                        </a:ext>
                      </a:extLst>
                    </a:gridCol>
                    <a:gridCol w="2533643">
                      <a:extLst>
                        <a:ext uri="{9D8B030D-6E8A-4147-A177-3AD203B41FA5}">
                          <a16:colId xmlns:a16="http://schemas.microsoft.com/office/drawing/2014/main" val="1708178613"/>
                        </a:ext>
                      </a:extLst>
                    </a:gridCol>
                    <a:gridCol w="2533643">
                      <a:extLst>
                        <a:ext uri="{9D8B030D-6E8A-4147-A177-3AD203B41FA5}">
                          <a16:colId xmlns:a16="http://schemas.microsoft.com/office/drawing/2014/main" val="1071425511"/>
                        </a:ext>
                      </a:extLst>
                    </a:gridCol>
                  </a:tblGrid>
                  <a:tr h="4267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dirty="0"/>
                            <a:t>                </a:t>
                          </a:r>
                          <a:r>
                            <a:rPr lang="ko-KR" altLang="en-US" sz="1100" dirty="0"/>
                            <a:t>실제</a:t>
                          </a:r>
                          <a:endParaRPr lang="en-US" altLang="ko-KR" sz="1100" dirty="0"/>
                        </a:p>
                        <a:p>
                          <a:pPr algn="ctr" latinLnBrk="1"/>
                          <a:r>
                            <a:rPr lang="ko-KR" altLang="en-US" sz="1100" dirty="0"/>
                            <a:t>통계 결정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240" t="-1429" r="-100962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0240" t="-1429" r="-962" b="-2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6486847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40" t="-100000" r="-200962" b="-10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dirty="0"/>
                            <a:t>옳은 결정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0240" t="-100000" r="-962" b="-1098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458540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40" t="-202857" r="-200962" b="-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240" t="-202857" r="-100962" b="-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0240" t="-202857" r="-962" b="-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89712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95462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135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05BC46B-D978-49DA-8165-119F45F29790}"/>
              </a:ext>
            </a:extLst>
          </p:cNvPr>
          <p:cNvSpPr txBox="1">
            <a:spLocks/>
          </p:cNvSpPr>
          <p:nvPr/>
        </p:nvSpPr>
        <p:spPr>
          <a:xfrm>
            <a:off x="2915816" y="31102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가설검정 개념 이해</a:t>
            </a:r>
            <a:endParaRPr lang="ko-KR" altLang="en-US" sz="1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D320BD-15D6-4037-A9DE-2F5E40602D68}"/>
              </a:ext>
            </a:extLst>
          </p:cNvPr>
          <p:cNvSpPr/>
          <p:nvPr/>
        </p:nvSpPr>
        <p:spPr>
          <a:xfrm>
            <a:off x="484889" y="1334451"/>
            <a:ext cx="1903085" cy="349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  <a:spcAft>
                <a:spcPts val="800"/>
              </a:spcAft>
            </a:pP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종 오류와 </a:t>
            </a:r>
            <a:r>
              <a:rPr lang="en-US" altLang="ko-KR" sz="12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종 오류 관계</a:t>
            </a:r>
            <a:endParaRPr lang="ko-KR" altLang="en-US" sz="1200" b="1" kern="0" spc="-50" dirty="0">
              <a:solidFill>
                <a:srgbClr val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212B56-986F-4793-84FC-6015F0FAD94F}"/>
              </a:ext>
            </a:extLst>
          </p:cNvPr>
          <p:cNvSpPr/>
          <p:nvPr/>
        </p:nvSpPr>
        <p:spPr>
          <a:xfrm>
            <a:off x="535350" y="4447860"/>
            <a:ext cx="8151449" cy="132921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제</a:t>
            </a: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종 오류와  제</a:t>
            </a: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종 오류는 각각 </a:t>
            </a:r>
            <a:r>
              <a:rPr lang="ko-KR" altLang="en-US" sz="1100" i="1" kern="0" dirty="0" err="1">
                <a:solidFill>
                  <a:srgbClr val="000000"/>
                </a:solidFill>
                <a:latin typeface="+mj-ea"/>
                <a:ea typeface="+mj-ea"/>
              </a:rPr>
              <a:t>귀무가설을</a:t>
            </a: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 기각할 확률과 기각하지 못할 확률을 의미하므로 반대되는 상황에서 발생된다</a:t>
            </a: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100" i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1</a:t>
            </a:r>
            <a:r>
              <a:rPr lang="ko-KR" altLang="en-US" sz="1100" i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종 오류와 </a:t>
            </a:r>
            <a:r>
              <a:rPr lang="en-US" altLang="ko-KR" sz="1100" i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2</a:t>
            </a:r>
            <a:r>
              <a:rPr lang="ko-KR" altLang="en-US" sz="1100" i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종 오류는 서로 상반되는 관계에 있다</a:t>
            </a: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만약 </a:t>
            </a: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종 오류를 감소시키면 </a:t>
            </a: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종오류는 증가하게 된다</a:t>
            </a: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100" i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종오류와 </a:t>
            </a:r>
            <a:r>
              <a:rPr lang="en-US" altLang="ko-KR" sz="1100" i="1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종오류를 동시에 감소시키거나 어느 한쪽의 오류를 고정한 상태에서 다른 한쪽의 오류를 감소시킬 수 있는 방법은 표본의 크기를 증가시키면 가능</a:t>
            </a:r>
            <a:endParaRPr lang="en-US" altLang="ko-KR" sz="1100" i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 i="1" kern="0" dirty="0">
                <a:solidFill>
                  <a:srgbClr val="000000"/>
                </a:solidFill>
                <a:latin typeface="+mj-ea"/>
                <a:ea typeface="+mj-ea"/>
              </a:rPr>
              <a:t>표본의 크기를 증가시킨다는 것은 더 정확한 의사결정이 가능하다는 의미이므로 통계적 의사결정의 오류는 감소되는 것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D4A1DB-0C3E-49D9-B671-9BC206B0E27D}"/>
              </a:ext>
            </a:extLst>
          </p:cNvPr>
          <p:cNvSpPr/>
          <p:nvPr/>
        </p:nvSpPr>
        <p:spPr>
          <a:xfrm>
            <a:off x="2575825" y="1406907"/>
            <a:ext cx="34390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b="1" i="1" kern="0" dirty="0">
                <a:solidFill>
                  <a:srgbClr val="FF0000"/>
                </a:solidFill>
                <a:latin typeface="+mj-ea"/>
                <a:ea typeface="+mj-ea"/>
              </a:rPr>
              <a:t>제</a:t>
            </a:r>
            <a:r>
              <a:rPr lang="en-US" altLang="ko-KR" sz="1200" b="1" i="1" kern="0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ko-KR" altLang="en-US" sz="1200" b="1" i="1" kern="0" dirty="0">
                <a:solidFill>
                  <a:srgbClr val="FF0000"/>
                </a:solidFill>
                <a:latin typeface="+mj-ea"/>
                <a:ea typeface="+mj-ea"/>
              </a:rPr>
              <a:t>종 오류와 제</a:t>
            </a:r>
            <a:r>
              <a:rPr lang="en-US" altLang="ko-KR" sz="1200" b="1" i="1" kern="0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sz="1200" b="1" i="1" kern="0" dirty="0">
                <a:solidFill>
                  <a:srgbClr val="FF0000"/>
                </a:solidFill>
                <a:latin typeface="+mj-ea"/>
                <a:ea typeface="+mj-ea"/>
              </a:rPr>
              <a:t>종 오류 </a:t>
            </a:r>
            <a:r>
              <a:rPr lang="en-US" altLang="ko-KR" sz="1200" b="1" i="1" kern="0" dirty="0">
                <a:solidFill>
                  <a:srgbClr val="FF0000"/>
                </a:solidFill>
                <a:latin typeface="+mj-ea"/>
                <a:ea typeface="+mj-ea"/>
              </a:rPr>
              <a:t>Trade-off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463FD5-283B-454B-965F-91F89185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36" y="1811416"/>
            <a:ext cx="3891648" cy="24015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15EF77-56A5-436D-96DA-6FB614026A3F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가설검정 개념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A7AA0C-013C-4326-BFC1-1C5DFB8C02EB}"/>
              </a:ext>
            </a:extLst>
          </p:cNvPr>
          <p:cNvSpPr/>
          <p:nvPr/>
        </p:nvSpPr>
        <p:spPr>
          <a:xfrm>
            <a:off x="457200" y="964239"/>
            <a:ext cx="245861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/>
              <a:t>제</a:t>
            </a:r>
            <a:r>
              <a:rPr lang="en-US" altLang="ko-KR" sz="1400" dirty="0"/>
              <a:t>1</a:t>
            </a:r>
            <a:r>
              <a:rPr lang="ko-KR" altLang="en-US" sz="1400" dirty="0"/>
              <a:t>종 오류와  제</a:t>
            </a:r>
            <a:r>
              <a:rPr lang="en-US" altLang="ko-KR" sz="1400" dirty="0"/>
              <a:t>2</a:t>
            </a:r>
            <a:r>
              <a:rPr lang="ko-KR" altLang="en-US" sz="1400" dirty="0"/>
              <a:t>종 오류</a:t>
            </a:r>
          </a:p>
        </p:txBody>
      </p:sp>
    </p:spTree>
    <p:extLst>
      <p:ext uri="{BB962C8B-B14F-4D97-AF65-F5344CB8AC3E}">
        <p14:creationId xmlns:p14="http://schemas.microsoft.com/office/powerpoint/2010/main" val="34601671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F25D355-BC73-4E1C-9D2F-1FD1746C7585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 Review</a:t>
            </a:r>
            <a:endParaRPr lang="ko-KR" altLang="en-US" sz="15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0EFCD10-BAD6-454A-B5FD-EA7398A3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98A76CF-33D9-4FFA-A63E-7EF9062B0E3C}"/>
                  </a:ext>
                </a:extLst>
              </p:cNvPr>
              <p:cNvSpPr/>
              <p:nvPr/>
            </p:nvSpPr>
            <p:spPr>
              <a:xfrm>
                <a:off x="1081416" y="1456914"/>
                <a:ext cx="1496078" cy="105315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관측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 err="1">
                    <a:solidFill>
                      <a:schemeClr val="tx1"/>
                    </a:solidFill>
                  </a:rPr>
                  <a:t>전체수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(N)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모평균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(μ)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chemeClr val="tx1"/>
                    </a:solidFill>
                  </a:rPr>
                  <a:t>모표준편차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(σ)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chemeClr val="tx1"/>
                    </a:solidFill>
                  </a:rPr>
                  <a:t>모분산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98A76CF-33D9-4FFA-A63E-7EF9062B0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16" y="1456914"/>
                <a:ext cx="1496078" cy="10531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7959D98-10DD-4C21-A95C-7B2309FDF1AB}"/>
                  </a:ext>
                </a:extLst>
              </p:cNvPr>
              <p:cNvSpPr/>
              <p:nvPr/>
            </p:nvSpPr>
            <p:spPr>
              <a:xfrm>
                <a:off x="6228184" y="1456914"/>
                <a:ext cx="1496078" cy="94921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표본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수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(n)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표본평균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r>
                  <a:rPr lang="en-US" altLang="ko-KR" sz="1000" b="1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err="1">
                    <a:solidFill>
                      <a:schemeClr val="tx1"/>
                    </a:solidFill>
                  </a:rPr>
                  <a:t>표본표준편차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(s)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표본분산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000" b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7959D98-10DD-4C21-A95C-7B2309FDF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1456914"/>
                <a:ext cx="1496078" cy="949218"/>
              </a:xfrm>
              <a:prstGeom prst="rect">
                <a:avLst/>
              </a:prstGeom>
              <a:blipFill>
                <a:blip r:embed="rId3"/>
                <a:stretch>
                  <a:fillRect b="-64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0C0DC2EF-1D6C-4AF0-8721-399FD5D19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118" y="1141795"/>
            <a:ext cx="3421760" cy="1337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BF289-D80B-4828-B56D-8F45FF404A38}"/>
              </a:ext>
            </a:extLst>
          </p:cNvPr>
          <p:cNvSpPr txBox="1"/>
          <p:nvPr/>
        </p:nvSpPr>
        <p:spPr>
          <a:xfrm>
            <a:off x="1558931" y="2726179"/>
            <a:ext cx="112316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Z</a:t>
            </a:r>
            <a:r>
              <a:rPr lang="ko-KR" altLang="en-US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test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C853E-1A4A-4ABD-B391-BA900FDED14C}"/>
              </a:ext>
            </a:extLst>
          </p:cNvPr>
          <p:cNvSpPr txBox="1"/>
          <p:nvPr/>
        </p:nvSpPr>
        <p:spPr>
          <a:xfrm>
            <a:off x="6228184" y="2690148"/>
            <a:ext cx="112316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</a:t>
            </a:r>
            <a:r>
              <a:rPr lang="ko-KR" altLang="en-US" sz="1600" dirty="0"/>
              <a:t>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test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F422A-54BC-4065-9C31-97434529A70A}"/>
              </a:ext>
            </a:extLst>
          </p:cNvPr>
          <p:cNvSpPr txBox="1"/>
          <p:nvPr/>
        </p:nvSpPr>
        <p:spPr>
          <a:xfrm>
            <a:off x="6154878" y="3263531"/>
            <a:ext cx="23762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b="1" i="1" dirty="0"/>
              <a:t>대부분</a:t>
            </a:r>
            <a:endParaRPr lang="en-US" altLang="ko-KR" sz="1000" b="1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b="1" i="1" dirty="0"/>
              <a:t>t</a:t>
            </a:r>
            <a:r>
              <a:rPr lang="ko-KR" altLang="en-US" sz="1000" b="1" i="1" dirty="0"/>
              <a:t>분포 사용</a:t>
            </a:r>
            <a:endParaRPr lang="en-US" altLang="ko-KR" sz="1000" b="1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b="1" i="1" dirty="0"/>
              <a:t>n</a:t>
            </a:r>
            <a:r>
              <a:rPr lang="ko-KR" altLang="en-US" sz="1000" b="1" i="1" dirty="0"/>
              <a:t>커지면  </a:t>
            </a:r>
            <a:r>
              <a:rPr lang="en-US" altLang="ko-KR" sz="1000" b="1" i="1" dirty="0"/>
              <a:t>t</a:t>
            </a:r>
            <a:r>
              <a:rPr lang="ko-KR" altLang="en-US" sz="1000" b="1" i="1" dirty="0"/>
              <a:t>분포는 표준정규분포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D4CDEA-C5B6-4C21-AB6E-6D765AD81313}"/>
              </a:ext>
            </a:extLst>
          </p:cNvPr>
          <p:cNvSpPr txBox="1"/>
          <p:nvPr/>
        </p:nvSpPr>
        <p:spPr>
          <a:xfrm>
            <a:off x="867148" y="3260673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000" b="1" i="1" dirty="0"/>
              <a:t>Z</a:t>
            </a:r>
            <a:r>
              <a:rPr lang="ko-KR" altLang="en-US" sz="1000" b="1" i="1" dirty="0"/>
              <a:t>분포 </a:t>
            </a:r>
            <a:r>
              <a:rPr lang="en-US" altLang="ko-KR" sz="1000" b="1" i="1" dirty="0"/>
              <a:t>(</a:t>
            </a:r>
            <a:r>
              <a:rPr lang="ko-KR" altLang="en-US" sz="1000" b="1" i="1" dirty="0"/>
              <a:t>표준정규분포</a:t>
            </a:r>
            <a:r>
              <a:rPr lang="en-US" altLang="ko-KR" sz="1000" b="1" i="1" dirty="0"/>
              <a:t>)</a:t>
            </a:r>
            <a:r>
              <a:rPr lang="ko-KR" altLang="en-US" sz="1000" b="1" i="1" dirty="0"/>
              <a:t>사용</a:t>
            </a:r>
            <a:endParaRPr lang="en-US" altLang="ko-KR" sz="10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E8BE4-169C-4DEF-8733-A79510CCEA36}"/>
                  </a:ext>
                </a:extLst>
              </p:cNvPr>
              <p:cNvSpPr txBox="1"/>
              <p:nvPr/>
            </p:nvSpPr>
            <p:spPr>
              <a:xfrm>
                <a:off x="561126" y="3603292"/>
                <a:ext cx="2321878" cy="4856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z-value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9E8BE4-169C-4DEF-8733-A79510CCE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6" y="3603292"/>
                <a:ext cx="2321878" cy="485646"/>
              </a:xfrm>
              <a:prstGeom prst="rect">
                <a:avLst/>
              </a:prstGeom>
              <a:blipFill>
                <a:blip r:embed="rId5"/>
                <a:stretch>
                  <a:fillRect b="-3614"/>
                </a:stretch>
              </a:blip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DB38CC-72B7-439D-87C6-D6280F9872B8}"/>
                  </a:ext>
                </a:extLst>
              </p:cNvPr>
              <p:cNvSpPr txBox="1"/>
              <p:nvPr/>
            </p:nvSpPr>
            <p:spPr>
              <a:xfrm>
                <a:off x="6209264" y="3916879"/>
                <a:ext cx="2321878" cy="67935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DB38CC-72B7-439D-87C6-D6280F98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264" y="3916879"/>
                <a:ext cx="2321878" cy="679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CE066E-E0C9-458B-B866-E7DE4A25041C}"/>
              </a:ext>
            </a:extLst>
          </p:cNvPr>
          <p:cNvSpPr/>
          <p:nvPr/>
        </p:nvSpPr>
        <p:spPr>
          <a:xfrm>
            <a:off x="3462491" y="3630307"/>
            <a:ext cx="1963014" cy="46166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i="1" u="sng" dirty="0">
                <a:solidFill>
                  <a:srgbClr val="666666"/>
                </a:solidFill>
                <a:latin typeface="Noto Sans KR"/>
              </a:rPr>
              <a:t>집단간 평균차이 검정</a:t>
            </a:r>
            <a:endParaRPr lang="en-US" altLang="ko-KR" sz="1200" b="1" i="1" u="sng" dirty="0">
              <a:solidFill>
                <a:srgbClr val="666666"/>
              </a:solidFill>
              <a:latin typeface="Noto Sans KR"/>
            </a:endParaRPr>
          </a:p>
          <a:p>
            <a:r>
              <a:rPr lang="en-US" altLang="ko-KR" sz="1200" b="1" i="1" u="sng" dirty="0">
                <a:solidFill>
                  <a:srgbClr val="666666"/>
                </a:solidFill>
                <a:latin typeface="Noto Sans KR"/>
              </a:rPr>
              <a:t>Z-</a:t>
            </a:r>
            <a:r>
              <a:rPr lang="ko-KR" altLang="en-US" sz="1200" b="1" i="1" u="sng" dirty="0">
                <a:solidFill>
                  <a:srgbClr val="666666"/>
                </a:solidFill>
                <a:latin typeface="Noto Sans KR"/>
              </a:rPr>
              <a:t>검정</a:t>
            </a:r>
            <a:r>
              <a:rPr lang="en-US" altLang="ko-KR" sz="1200" b="1" i="1" u="sng" dirty="0">
                <a:solidFill>
                  <a:srgbClr val="666666"/>
                </a:solidFill>
                <a:latin typeface="Noto Sans KR"/>
              </a:rPr>
              <a:t>, t-</a:t>
            </a:r>
            <a:r>
              <a:rPr lang="ko-KR" altLang="en-US" sz="1200" b="1" i="1" u="sng" dirty="0">
                <a:solidFill>
                  <a:srgbClr val="666666"/>
                </a:solidFill>
                <a:latin typeface="Noto Sans KR"/>
              </a:rPr>
              <a:t>검정</a:t>
            </a:r>
            <a:r>
              <a:rPr lang="en-US" altLang="ko-KR" sz="1200" b="1" i="1" u="sng" dirty="0">
                <a:solidFill>
                  <a:srgbClr val="666666"/>
                </a:solidFill>
                <a:latin typeface="Noto Sans KR"/>
              </a:rPr>
              <a:t>, ANOVA 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4C444-E0B3-4134-9F23-91CB09889F5B}"/>
              </a:ext>
            </a:extLst>
          </p:cNvPr>
          <p:cNvSpPr txBox="1"/>
          <p:nvPr/>
        </p:nvSpPr>
        <p:spPr>
          <a:xfrm>
            <a:off x="750404" y="4727453"/>
            <a:ext cx="7643192" cy="168014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두 집단의 평균 차이를 표준오차</a:t>
            </a:r>
            <a:r>
              <a:rPr lang="en-US" altLang="ko-KR" sz="1000" dirty="0"/>
              <a:t>(</a:t>
            </a:r>
            <a:r>
              <a:rPr lang="ko-KR" altLang="en-US" sz="1000" dirty="0"/>
              <a:t>표본평균의 표준편차</a:t>
            </a:r>
            <a:r>
              <a:rPr lang="en-US" altLang="ko-KR" sz="1000" dirty="0"/>
              <a:t>)</a:t>
            </a:r>
            <a:r>
              <a:rPr lang="ko-KR" altLang="en-US" sz="1000" dirty="0"/>
              <a:t>와 비교하는 것</a:t>
            </a:r>
            <a:r>
              <a:rPr lang="en-US" altLang="ko-KR" sz="1000" dirty="0"/>
              <a:t>!!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집단간 차이가 없는지</a:t>
            </a:r>
            <a:r>
              <a:rPr lang="en-US" altLang="ko-KR" sz="1000" dirty="0"/>
              <a:t>?(</a:t>
            </a:r>
            <a:r>
              <a:rPr lang="ko-KR" altLang="en-US" sz="1000" dirty="0" err="1"/>
              <a:t>귀무가설</a:t>
            </a:r>
            <a:r>
              <a:rPr lang="en-US" altLang="ko-KR" sz="1000" dirty="0"/>
              <a:t>) </a:t>
            </a:r>
            <a:r>
              <a:rPr lang="ko-KR" altLang="en-US" sz="1000" dirty="0"/>
              <a:t>집단간 차이가 있는지 </a:t>
            </a:r>
            <a:r>
              <a:rPr lang="en-US" altLang="ko-KR" sz="1000" dirty="0"/>
              <a:t>? (</a:t>
            </a:r>
            <a:r>
              <a:rPr lang="ko-KR" altLang="en-US" sz="1000" dirty="0"/>
              <a:t>대립가설</a:t>
            </a:r>
            <a:r>
              <a:rPr lang="en-US" altLang="ko-KR" sz="1000" dirty="0"/>
              <a:t>)</a:t>
            </a:r>
            <a:r>
              <a:rPr lang="ko-KR" altLang="en-US" sz="1000" dirty="0"/>
              <a:t>를 알아봐야 한다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0 </a:t>
            </a:r>
            <a:r>
              <a:rPr lang="ko-KR" altLang="en-US" sz="1000" dirty="0"/>
              <a:t>을 기준으로 </a:t>
            </a:r>
            <a:r>
              <a:rPr lang="en-US" altLang="ko-KR" sz="1000" dirty="0"/>
              <a:t>95% </a:t>
            </a:r>
            <a:r>
              <a:rPr lang="ko-KR" altLang="en-US" sz="1000" dirty="0"/>
              <a:t>내에 두 집단 평균차이가 존재하면 차이는 우연히 발생한 것이므로 집단간 차이가 없는 것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귀무가설</a:t>
            </a:r>
            <a:r>
              <a:rPr lang="ko-KR" altLang="en-US" sz="1000" dirty="0"/>
              <a:t> 기각 못함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얼마 정도 평균 차이가 있을 때 유의한가</a:t>
            </a:r>
            <a:r>
              <a:rPr lang="en-US" altLang="ko-KR" sz="10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: </a:t>
            </a:r>
            <a:r>
              <a:rPr lang="ko-KR" altLang="en-US" sz="1000" dirty="0"/>
              <a:t>두 집단 평균 차이가 표준편차 보다 매우 작으면 평균 차이 가 거의 없으므로 우연히 발생한 것</a:t>
            </a:r>
            <a:r>
              <a:rPr lang="en-US" altLang="ko-KR" sz="1000" dirty="0"/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ym typeface="Wingdings" panose="05000000000000000000" pitchFamily="2" charset="2"/>
              </a:rPr>
              <a:t>두 집단 간 평균 차이가 없다</a:t>
            </a:r>
            <a:r>
              <a:rPr lang="en-US" altLang="ko-KR" sz="1000" dirty="0">
                <a:sym typeface="Wingdings" panose="05000000000000000000" pitchFamily="2" charset="2"/>
              </a:rPr>
              <a:t>( </a:t>
            </a:r>
            <a:r>
              <a:rPr lang="ko-KR" altLang="en-US" sz="1000" dirty="0" err="1">
                <a:sym typeface="Wingdings" panose="05000000000000000000" pitchFamily="2" charset="2"/>
              </a:rPr>
              <a:t>귀무가설</a:t>
            </a:r>
            <a:r>
              <a:rPr lang="ko-KR" altLang="en-US" sz="1000" dirty="0">
                <a:sym typeface="Wingdings" panose="05000000000000000000" pitchFamily="2" charset="2"/>
              </a:rPr>
              <a:t> 기각</a:t>
            </a:r>
            <a:r>
              <a:rPr lang="en-US" altLang="ko-KR" sz="1000" dirty="0"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ym typeface="Wingdings" panose="05000000000000000000" pitchFamily="2" charset="2"/>
              </a:rPr>
              <a:t>못함</a:t>
            </a:r>
            <a:r>
              <a:rPr lang="en-US" altLang="ko-KR" sz="1000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 : </a:t>
            </a:r>
            <a:r>
              <a:rPr lang="ko-KR" altLang="en-US" sz="1000" dirty="0">
                <a:sym typeface="Wingdings" panose="05000000000000000000" pitchFamily="2" charset="2"/>
              </a:rPr>
              <a:t>두 집단 평균 차이가 표준편차 보다 매우 크면 차이가 있으므로</a:t>
            </a:r>
            <a:r>
              <a:rPr lang="en-US" altLang="ko-KR" sz="1000" dirty="0">
                <a:sym typeface="Wingdings" panose="05000000000000000000" pitchFamily="2" charset="2"/>
              </a:rPr>
              <a:t>, </a:t>
            </a:r>
            <a:r>
              <a:rPr lang="ko-KR" altLang="en-US" sz="1000" dirty="0">
                <a:sym typeface="Wingdings" panose="05000000000000000000" pitchFamily="2" charset="2"/>
              </a:rPr>
              <a:t>우연히 발생한 것이 아니라는 판단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1B4E2-EFAA-4BC2-BD84-DA6B34BF4460}"/>
              </a:ext>
            </a:extLst>
          </p:cNvPr>
          <p:cNvSpPr txBox="1"/>
          <p:nvPr/>
        </p:nvSpPr>
        <p:spPr>
          <a:xfrm>
            <a:off x="1038852" y="4347185"/>
            <a:ext cx="3286485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집단간 평균 차이를 다시 표준편차와 비교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B1017-D251-42AB-8D29-04595F690641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가설검정 개념</a:t>
            </a:r>
          </a:p>
        </p:txBody>
      </p:sp>
    </p:spTree>
    <p:extLst>
      <p:ext uri="{BB962C8B-B14F-4D97-AF65-F5344CB8AC3E}">
        <p14:creationId xmlns:p14="http://schemas.microsoft.com/office/powerpoint/2010/main" val="31531136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BDE94-09B0-4D22-B999-D93D71D5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4" y="1390457"/>
            <a:ext cx="3600399" cy="4124293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9D0F1D6-3BBF-4122-953F-4D715E7A7CFC}"/>
                  </a:ext>
                </a:extLst>
              </p:cNvPr>
              <p:cNvSpPr/>
              <p:nvPr/>
            </p:nvSpPr>
            <p:spPr>
              <a:xfrm>
                <a:off x="4199327" y="1437235"/>
                <a:ext cx="4679898" cy="1492716"/>
              </a:xfrm>
              <a:prstGeom prst="rect">
                <a:avLst/>
              </a:prstGeom>
              <a:ln w="28575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귀무가설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(null hypothesis)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ko-KR" altLang="en-US" sz="12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아무 관련이 없다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.(</a:t>
                </a:r>
                <a14:m>
                  <m:oMath xmlns:m="http://schemas.openxmlformats.org/officeDocument/2006/math">
                    <m:r>
                      <a:rPr lang="ko-KR" altLang="en-US" sz="11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sz="11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베타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=0 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  <a:sym typeface="Wingdings" panose="05000000000000000000" pitchFamily="2" charset="2"/>
                  </a:rPr>
                  <a:t>회귀분석에서 인과관계가 없다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  <a:sym typeface="Wingdings" panose="05000000000000000000" pitchFamily="2" charset="2"/>
                  </a:rPr>
                  <a:t>.</a:t>
                </a:r>
                <a:endParaRPr lang="en-US" altLang="ko-KR" sz="11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두 집단간에는 평균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분산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차이가 없다</a:t>
                </a:r>
                <a:endParaRPr lang="en-US" altLang="ko-KR" sz="11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범죄자자 아니다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</a:p>
              <a:p>
                <a:pPr marL="171450" indent="-171450">
                  <a:buFontTx/>
                  <a:buChar char="-"/>
                </a:pPr>
                <a:endParaRPr lang="ko-KR" altLang="en-US" sz="12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r>
                  <a:rPr lang="ko-KR" alt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대립가설</a:t>
                </a:r>
                <a:r>
                  <a:rPr lang="en-US" altLang="ko-KR" sz="12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(alternative hypothesis), </a:t>
                </a:r>
                <a:r>
                  <a:rPr lang="ko-KR" altLang="en-US" sz="12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대안가설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sz="1200" b="1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어떤 관련이 있다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.(</a:t>
                </a:r>
                <a14:m>
                  <m:oMath xmlns:m="http://schemas.openxmlformats.org/officeDocument/2006/math">
                    <m:r>
                      <a:rPr lang="ko-KR" altLang="en-US" sz="11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베타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1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0)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  <a:sym typeface="Wingdings" panose="05000000000000000000" pitchFamily="2" charset="2"/>
                  </a:rPr>
                  <a:t> 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  <a:sym typeface="Wingdings" panose="05000000000000000000" pitchFamily="2" charset="2"/>
                  </a:rPr>
                  <a:t>인과관계가 없다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  <a:sym typeface="Wingdings" panose="05000000000000000000" pitchFamily="2" charset="2"/>
                  </a:rPr>
                  <a:t>.</a:t>
                </a:r>
                <a:endParaRPr lang="en-US" altLang="ko-KR" sz="11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-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두 집단간에는 평균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분산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차이가 있다</a:t>
                </a:r>
                <a:endParaRPr lang="ko-KR" altLang="en-US" sz="1100" b="0" i="0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9D0F1D6-3BBF-4122-953F-4D715E7A7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327" y="1437235"/>
                <a:ext cx="4679898" cy="1492716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C575687-4D52-47DE-B958-EC69819B97B2}"/>
              </a:ext>
            </a:extLst>
          </p:cNvPr>
          <p:cNvSpPr txBox="1"/>
          <p:nvPr/>
        </p:nvSpPr>
        <p:spPr>
          <a:xfrm>
            <a:off x="3052162" y="2205253"/>
            <a:ext cx="881949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: 0.05, 0.01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D1269B-B3BD-451E-8648-D5946A3C8AB7}"/>
              </a:ext>
            </a:extLst>
          </p:cNvPr>
          <p:cNvSpPr txBox="1"/>
          <p:nvPr/>
        </p:nvSpPr>
        <p:spPr>
          <a:xfrm>
            <a:off x="2989439" y="2508718"/>
            <a:ext cx="1334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highlight>
                  <a:srgbClr val="FFFF00"/>
                </a:highlight>
              </a:rPr>
              <a:t>검정통계량</a:t>
            </a:r>
            <a:r>
              <a:rPr lang="ko-KR" altLang="en-US" sz="1000" dirty="0">
                <a:highlight>
                  <a:srgbClr val="FFFF00"/>
                </a:highlight>
              </a:rPr>
              <a:t> </a:t>
            </a:r>
            <a:r>
              <a:rPr lang="en-US" altLang="ko-KR" sz="1000" dirty="0">
                <a:highlight>
                  <a:srgbClr val="FFFF00"/>
                </a:highlight>
              </a:rPr>
              <a:t>t </a:t>
            </a:r>
            <a:r>
              <a:rPr lang="ko-KR" altLang="en-US" sz="1000" dirty="0">
                <a:highlight>
                  <a:srgbClr val="FFFF00"/>
                </a:highlight>
              </a:rPr>
              <a:t>값</a:t>
            </a:r>
            <a:endParaRPr lang="en-US" altLang="ko-KR" sz="1000" dirty="0">
              <a:highlight>
                <a:srgbClr val="FFFF00"/>
              </a:highlight>
            </a:endParaRPr>
          </a:p>
          <a:p>
            <a:endParaRPr lang="en-US" altLang="ko-KR" sz="1000" dirty="0"/>
          </a:p>
          <a:p>
            <a:r>
              <a:rPr lang="en-US" altLang="ko-KR" sz="1000" dirty="0">
                <a:highlight>
                  <a:srgbClr val="FFFF00"/>
                </a:highlight>
              </a:rPr>
              <a:t>P-value 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>
                <a:highlight>
                  <a:srgbClr val="FFFF00"/>
                </a:highlight>
              </a:rPr>
              <a:t>유의수준</a:t>
            </a:r>
            <a:r>
              <a:rPr lang="en-US" altLang="ko-KR" sz="1000" dirty="0">
                <a:highlight>
                  <a:srgbClr val="FFFF00"/>
                </a:highlight>
              </a:rPr>
              <a:t>(</a:t>
            </a:r>
            <a:r>
              <a:rPr lang="ko-KR" altLang="en-US" sz="1000" dirty="0">
                <a:highlight>
                  <a:srgbClr val="FFFF00"/>
                </a:highlight>
              </a:rPr>
              <a:t>확률</a:t>
            </a:r>
            <a:r>
              <a:rPr lang="en-US" altLang="ko-KR" sz="1000" dirty="0">
                <a:highlight>
                  <a:srgbClr val="FFFF00"/>
                </a:highlight>
              </a:rPr>
              <a:t>)</a:t>
            </a:r>
            <a:r>
              <a:rPr lang="ko-KR" altLang="en-US" sz="1000" dirty="0">
                <a:highlight>
                  <a:srgbClr val="FFFF00"/>
                </a:highlight>
              </a:rPr>
              <a:t> 비교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1B1872F-DCB0-448E-B798-CA981973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EE56BD2-3546-43BA-AE8F-A54E05B1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137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2703753-0DA6-4342-A362-8C0A94D3F1A7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가설검정 과정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7D1A1F-3863-4B3E-86A6-49225B1CBE4D}"/>
              </a:ext>
            </a:extLst>
          </p:cNvPr>
          <p:cNvSpPr txBox="1"/>
          <p:nvPr/>
        </p:nvSpPr>
        <p:spPr>
          <a:xfrm>
            <a:off x="4212582" y="1056365"/>
            <a:ext cx="151154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단계 </a:t>
            </a:r>
            <a:r>
              <a:rPr lang="en-US" altLang="ko-KR" sz="1200" dirty="0"/>
              <a:t>: </a:t>
            </a:r>
            <a:r>
              <a:rPr lang="ko-KR" altLang="en-US" sz="1200" dirty="0"/>
              <a:t>가설 설정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203400-1EC8-4BBB-887D-1895318864EE}"/>
              </a:ext>
            </a:extLst>
          </p:cNvPr>
          <p:cNvSpPr/>
          <p:nvPr/>
        </p:nvSpPr>
        <p:spPr>
          <a:xfrm>
            <a:off x="332904" y="1005675"/>
            <a:ext cx="135165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/>
              <a:t>가설검정 과정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9995DD-FF2B-48F5-83CF-B8B6935C094D}"/>
              </a:ext>
            </a:extLst>
          </p:cNvPr>
          <p:cNvSpPr/>
          <p:nvPr/>
        </p:nvSpPr>
        <p:spPr>
          <a:xfrm>
            <a:off x="4212582" y="3273981"/>
            <a:ext cx="2554093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/>
              <a:t>단계 </a:t>
            </a:r>
            <a:r>
              <a:rPr lang="en-US" altLang="ko-KR" sz="1200" dirty="0"/>
              <a:t>: </a:t>
            </a:r>
            <a:r>
              <a:rPr lang="ko-KR" altLang="en-US" sz="1200" dirty="0"/>
              <a:t>가설 검정 오류</a:t>
            </a:r>
            <a:r>
              <a:rPr lang="en-US" altLang="ko-KR" sz="1200" dirty="0"/>
              <a:t>(</a:t>
            </a:r>
            <a:r>
              <a:rPr lang="ko-KR" altLang="en-US" sz="1200" dirty="0"/>
              <a:t>유의수준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C748CA-E192-45FB-A7CF-DC3C0D61CF38}"/>
              </a:ext>
            </a:extLst>
          </p:cNvPr>
          <p:cNvSpPr/>
          <p:nvPr/>
        </p:nvSpPr>
        <p:spPr>
          <a:xfrm>
            <a:off x="4139952" y="3646151"/>
            <a:ext cx="4752528" cy="1900457"/>
          </a:xfrm>
          <a:prstGeom prst="rect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유의수준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 (significant level)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사전적으로 설정 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통상 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0.05)</a:t>
            </a:r>
          </a:p>
          <a:p>
            <a:endParaRPr lang="en-US" altLang="ko-KR"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종 오류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(α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수준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유의수준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사회과학에서는 주로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0.05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또는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 0.1, 0.01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사전적으로 정함</a:t>
            </a:r>
            <a:endParaRPr lang="en-US" altLang="ko-KR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결국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종오류는 유의수준 이내에서 허용되지 않으면 유의하지 않게 됨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신뢰</a:t>
            </a:r>
            <a:r>
              <a:rPr lang="ko-KR" altLang="en-US" sz="1100" dirty="0"/>
              <a:t>수준</a:t>
            </a:r>
            <a:r>
              <a:rPr lang="en-US" altLang="ko-KR" sz="1100" dirty="0"/>
              <a:t>(level of confidence)  : </a:t>
            </a:r>
            <a:r>
              <a:rPr lang="ko-KR" altLang="en-US" sz="1100" dirty="0" err="1"/>
              <a:t>귀무가설이</a:t>
            </a:r>
            <a:r>
              <a:rPr lang="ko-KR" altLang="en-US" sz="1100" dirty="0"/>
              <a:t> 참일 때 이를 참이라고 판단하는 확률</a:t>
            </a:r>
            <a:endParaRPr lang="en-US" altLang="ko-KR" sz="1100" dirty="0"/>
          </a:p>
          <a:p>
            <a:r>
              <a:rPr lang="en-US" altLang="ko-KR" sz="1100" dirty="0">
                <a:sym typeface="Wingdings" panose="05000000000000000000" pitchFamily="2" charset="2"/>
              </a:rPr>
              <a:t>  </a:t>
            </a:r>
            <a:r>
              <a:rPr lang="en-US" altLang="ko-KR" sz="1100" dirty="0"/>
              <a:t> </a:t>
            </a:r>
            <a:r>
              <a:rPr lang="en-US" altLang="ko-KR" sz="1100" dirty="0">
                <a:highlight>
                  <a:srgbClr val="FFFF00"/>
                </a:highlight>
              </a:rPr>
              <a:t>(1-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 α)</a:t>
            </a:r>
            <a:r>
              <a:rPr lang="ko-KR" altLang="en-US" sz="1100" dirty="0">
                <a:highlight>
                  <a:srgbClr val="FFFF00"/>
                </a:highlight>
              </a:rPr>
              <a:t> </a:t>
            </a:r>
            <a:endParaRPr lang="en-US" altLang="ko-KR" sz="1100" b="1" dirty="0">
              <a:solidFill>
                <a:srgbClr val="00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종 오류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(β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수준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000" dirty="0"/>
              <a:t> </a:t>
            </a:r>
            <a:r>
              <a:rPr lang="ko-KR" altLang="en-US" sz="1100" dirty="0" err="1">
                <a:highlight>
                  <a:srgbClr val="FFFF00"/>
                </a:highlight>
              </a:rPr>
              <a:t>검정력</a:t>
            </a:r>
            <a:r>
              <a:rPr lang="ko-KR" altLang="en-US" sz="1100" dirty="0">
                <a:highlight>
                  <a:srgbClr val="FFFF00"/>
                </a:highlight>
              </a:rPr>
              <a:t> </a:t>
            </a:r>
            <a:r>
              <a:rPr lang="en-US" altLang="ko-KR" sz="1100" dirty="0"/>
              <a:t>: </a:t>
            </a:r>
            <a:r>
              <a:rPr lang="ko-KR" altLang="en-US" sz="1100" b="1" dirty="0">
                <a:hlinkClick r:id="rId4" tooltip="대립가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대립가설</a:t>
            </a:r>
            <a:r>
              <a:rPr lang="ko-KR" altLang="en-US" sz="1100" b="1" dirty="0"/>
              <a:t>이 사실일 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이를 사실로서 결정할 확률 </a:t>
            </a:r>
            <a:r>
              <a:rPr lang="en-US" altLang="ko-KR" sz="1100" dirty="0"/>
              <a:t>(1- </a:t>
            </a:r>
            <a:r>
              <a:rPr lang="en-US" altLang="ko-KR" sz="1100" b="1" dirty="0">
                <a:solidFill>
                  <a:srgbClr val="000000"/>
                </a:solidFill>
                <a:latin typeface="Arial" panose="020B0604020202020204" pitchFamily="34" charset="0"/>
              </a:rPr>
              <a:t>β</a:t>
            </a:r>
            <a:r>
              <a:rPr lang="en-US" altLang="ko-KR" sz="1100" dirty="0"/>
              <a:t>)</a:t>
            </a:r>
            <a:endParaRPr lang="ko-KR" altLang="en-US" sz="1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05023-9ED3-4CC0-AB28-F25D75CDF655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 err="1"/>
              <a:t>주요모수에</a:t>
            </a:r>
            <a:r>
              <a:rPr lang="ko-KR" altLang="en-US" sz="1200" dirty="0"/>
              <a:t> 대한 가설검정</a:t>
            </a:r>
          </a:p>
        </p:txBody>
      </p:sp>
    </p:spTree>
    <p:extLst>
      <p:ext uri="{BB962C8B-B14F-4D97-AF65-F5344CB8AC3E}">
        <p14:creationId xmlns:p14="http://schemas.microsoft.com/office/powerpoint/2010/main" val="30946604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3919E-A670-4A6C-9055-148D416C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2D0400C-9297-441F-B354-21B73E7118B1}"/>
                  </a:ext>
                </a:extLst>
              </p:cNvPr>
              <p:cNvSpPr/>
              <p:nvPr/>
            </p:nvSpPr>
            <p:spPr>
              <a:xfrm>
                <a:off x="2627784" y="1270978"/>
                <a:ext cx="2020603" cy="52995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2D0400C-9297-441F-B354-21B73E711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1270978"/>
                <a:ext cx="2020603" cy="529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FF3884-FE09-419E-9930-5226A837F2FF}"/>
              </a:ext>
            </a:extLst>
          </p:cNvPr>
          <p:cNvSpPr/>
          <p:nvPr/>
        </p:nvSpPr>
        <p:spPr>
          <a:xfrm>
            <a:off x="226984" y="1118467"/>
            <a:ext cx="2228495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단계 </a:t>
            </a:r>
            <a:r>
              <a:rPr lang="en-US" altLang="ko-KR" sz="1200" dirty="0"/>
              <a:t>: </a:t>
            </a:r>
            <a:r>
              <a:rPr lang="ko-KR" altLang="en-US" sz="1200" dirty="0"/>
              <a:t>검정 통계량과  </a:t>
            </a:r>
            <a:r>
              <a:rPr lang="ko-KR" altLang="en-US" sz="1200" dirty="0" err="1"/>
              <a:t>기각역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8B69BA3-782D-4A39-A3DB-5D215F89070F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D038E9A-CDBE-4FC0-A2D3-78F9A97B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5825014-62FC-49DB-86D9-E8B975081D26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가설검정 과정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9B0BF1-70D7-4DFD-884B-25925F19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41" y="2020143"/>
            <a:ext cx="1872208" cy="151216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FE97A0-5488-4FDC-8710-95FC7AD6801C}"/>
              </a:ext>
            </a:extLst>
          </p:cNvPr>
          <p:cNvSpPr/>
          <p:nvPr/>
        </p:nvSpPr>
        <p:spPr>
          <a:xfrm>
            <a:off x="194986" y="2962037"/>
            <a:ext cx="75608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모평균의 가설검정</a:t>
            </a:r>
            <a:br>
              <a:rPr lang="ko-KR" altLang="en-US" sz="1000" dirty="0"/>
            </a:b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통계적 가설검정은 표본평균의 표본분포와 관련된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기준값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(critical value) C.V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를 선정하고</a:t>
            </a:r>
            <a:br>
              <a:rPr lang="ko-KR" altLang="en-US" sz="1000" dirty="0"/>
            </a:b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- ‘X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가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C.V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보다 작으면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귀무가설을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채택하고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아니면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귀무가설을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기각하고 대립가설을 채택 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25E0B4-3F4E-4D78-B791-20CE84BCBFB4}"/>
              </a:ext>
            </a:extLst>
          </p:cNvPr>
          <p:cNvSpPr/>
          <p:nvPr/>
        </p:nvSpPr>
        <p:spPr>
          <a:xfrm>
            <a:off x="272721" y="2331300"/>
            <a:ext cx="6189946" cy="56932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 dirty="0" err="1"/>
              <a:t>검정통계량이</a:t>
            </a:r>
            <a:r>
              <a:rPr lang="ko-KR" altLang="en-US" sz="1100" dirty="0"/>
              <a:t> 기각역에 들어가면 </a:t>
            </a:r>
            <a:r>
              <a:rPr lang="ko-KR" altLang="en-US" sz="1100" dirty="0" err="1"/>
              <a:t>귀무가설을</a:t>
            </a:r>
            <a:r>
              <a:rPr lang="ko-KR" altLang="en-US" sz="1100" dirty="0"/>
              <a:t> 기각하고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검정통계량</a:t>
            </a:r>
            <a:r>
              <a:rPr lang="ko-KR" altLang="en-US" sz="1100" dirty="0"/>
              <a:t> </a:t>
            </a:r>
            <a:r>
              <a:rPr lang="en-US" altLang="ko-KR" sz="1100" dirty="0"/>
              <a:t>&gt; </a:t>
            </a:r>
            <a:r>
              <a:rPr lang="ko-KR" altLang="en-US" sz="1100" dirty="0"/>
              <a:t>절대값 </a:t>
            </a:r>
            <a:r>
              <a:rPr lang="en-US" altLang="ko-KR" sz="1100" dirty="0"/>
              <a:t>1.96)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 dirty="0"/>
              <a:t> 들어가지 않으면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채택역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검정통계량</a:t>
            </a:r>
            <a:r>
              <a:rPr lang="ko-KR" altLang="en-US" sz="1100" dirty="0"/>
              <a:t> </a:t>
            </a:r>
            <a:r>
              <a:rPr lang="en-US" altLang="ko-KR" sz="1100" dirty="0"/>
              <a:t>, </a:t>
            </a:r>
            <a:r>
              <a:rPr lang="ko-KR" altLang="en-US" sz="1100" dirty="0"/>
              <a:t>절대값</a:t>
            </a:r>
            <a:r>
              <a:rPr lang="en-US" altLang="ko-KR" sz="1100" dirty="0"/>
              <a:t>2)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귀무가설을</a:t>
            </a:r>
            <a:r>
              <a:rPr lang="ko-KR" altLang="en-US" sz="1100" dirty="0"/>
              <a:t> 기각하지 못한다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64C3C4-74B5-400F-A7C4-63C477B87FB9}"/>
              </a:ext>
            </a:extLst>
          </p:cNvPr>
          <p:cNvSpPr/>
          <p:nvPr/>
        </p:nvSpPr>
        <p:spPr>
          <a:xfrm>
            <a:off x="2245020" y="3674040"/>
            <a:ext cx="1212191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 p-</a:t>
            </a:r>
            <a:r>
              <a:rPr lang="ko-KR" altLang="en-US" sz="1200" dirty="0"/>
              <a:t>값 </a:t>
            </a:r>
            <a:r>
              <a:rPr lang="en-US" altLang="ko-KR" sz="1200" dirty="0"/>
              <a:t>(p – value)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1564BD-77E1-43C8-BBB3-857F48135081}"/>
              </a:ext>
            </a:extLst>
          </p:cNvPr>
          <p:cNvSpPr/>
          <p:nvPr/>
        </p:nvSpPr>
        <p:spPr>
          <a:xfrm>
            <a:off x="277844" y="1496416"/>
            <a:ext cx="1351652" cy="3077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 검정 통계량</a:t>
            </a:r>
            <a:endParaRPr lang="en-US" altLang="ko-KR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F6AD9-34FF-43B5-8FCD-CC880B0B12CB}"/>
              </a:ext>
            </a:extLst>
          </p:cNvPr>
          <p:cNvSpPr/>
          <p:nvPr/>
        </p:nvSpPr>
        <p:spPr>
          <a:xfrm>
            <a:off x="307366" y="1953535"/>
            <a:ext cx="355292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기각역의 값  임계치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c.v</a:t>
            </a:r>
            <a:r>
              <a:rPr lang="en-US" altLang="ko-KR" sz="1200" dirty="0"/>
              <a:t>)  (t</a:t>
            </a:r>
            <a:r>
              <a:rPr lang="ko-KR" altLang="en-US" sz="1200" dirty="0"/>
              <a:t>분포표 참조</a:t>
            </a:r>
            <a:r>
              <a:rPr lang="en-US" altLang="ko-KR" sz="12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A15E0-EA2B-4732-9C92-78262A06E2AD}"/>
              </a:ext>
            </a:extLst>
          </p:cNvPr>
          <p:cNvSpPr txBox="1"/>
          <p:nvPr/>
        </p:nvSpPr>
        <p:spPr>
          <a:xfrm>
            <a:off x="209269" y="4019870"/>
            <a:ext cx="6380316" cy="568617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</a:rPr>
              <a:t>양측검정 경우  </a:t>
            </a:r>
            <a:r>
              <a:rPr lang="en-US" altLang="ko-KR" sz="1100" dirty="0">
                <a:latin typeface="+mj-ea"/>
                <a:ea typeface="+mj-ea"/>
              </a:rPr>
              <a:t>:    p-value &lt; </a:t>
            </a:r>
            <a:r>
              <a:rPr lang="ko-KR" altLang="en-US" sz="1100" dirty="0">
                <a:latin typeface="+mj-ea"/>
                <a:ea typeface="+mj-ea"/>
              </a:rPr>
              <a:t>유의수준</a:t>
            </a:r>
            <a:r>
              <a:rPr lang="en-US" altLang="ko-KR" sz="1100" dirty="0">
                <a:latin typeface="+mj-ea"/>
                <a:ea typeface="+mj-ea"/>
              </a:rPr>
              <a:t>/2</a:t>
            </a:r>
            <a:r>
              <a:rPr lang="en-US" altLang="ko-KR" sz="1100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100" dirty="0" err="1">
                <a:latin typeface="+mj-ea"/>
                <a:ea typeface="+mj-ea"/>
                <a:sym typeface="Wingdings" panose="05000000000000000000" pitchFamily="2" charset="2"/>
              </a:rPr>
              <a:t>귀무가설</a:t>
            </a:r>
            <a:r>
              <a:rPr lang="ko-KR" altLang="en-US" sz="1100" dirty="0">
                <a:latin typeface="+mj-ea"/>
                <a:ea typeface="+mj-ea"/>
                <a:sym typeface="Wingdings" panose="05000000000000000000" pitchFamily="2" charset="2"/>
              </a:rPr>
              <a:t> 기각</a:t>
            </a:r>
            <a:endParaRPr lang="en-US" altLang="ko-KR" sz="1100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j-ea"/>
                <a:ea typeface="+mj-ea"/>
              </a:rPr>
              <a:t>단측검정</a:t>
            </a:r>
            <a:r>
              <a:rPr lang="ko-KR" altLang="en-US" sz="1100" dirty="0">
                <a:latin typeface="+mj-ea"/>
                <a:ea typeface="+mj-ea"/>
              </a:rPr>
              <a:t> 경우 </a:t>
            </a:r>
            <a:r>
              <a:rPr lang="en-US" altLang="ko-KR" sz="1100" dirty="0">
                <a:latin typeface="+mj-ea"/>
                <a:ea typeface="+mj-ea"/>
              </a:rPr>
              <a:t>:   : </a:t>
            </a:r>
            <a:r>
              <a:rPr lang="en-US" altLang="ko-KR" sz="1100" dirty="0">
                <a:latin typeface="+mj-ea"/>
              </a:rPr>
              <a:t>p-value &lt; </a:t>
            </a:r>
            <a:r>
              <a:rPr lang="ko-KR" altLang="en-US" sz="1100" dirty="0">
                <a:latin typeface="+mj-ea"/>
              </a:rPr>
              <a:t>유의수준</a:t>
            </a:r>
            <a:r>
              <a:rPr lang="en-US" altLang="ko-KR" sz="1100" dirty="0">
                <a:latin typeface="+mj-ea"/>
              </a:rPr>
              <a:t>(0.05)</a:t>
            </a:r>
            <a:r>
              <a:rPr lang="en-US" altLang="ko-KR" sz="1100" dirty="0"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100" dirty="0" err="1">
                <a:latin typeface="+mj-ea"/>
                <a:sym typeface="Wingdings" panose="05000000000000000000" pitchFamily="2" charset="2"/>
              </a:rPr>
              <a:t>귀무가설</a:t>
            </a:r>
            <a:r>
              <a:rPr lang="ko-KR" altLang="en-US" sz="1100" dirty="0">
                <a:latin typeface="+mj-ea"/>
                <a:sym typeface="Wingdings" panose="05000000000000000000" pitchFamily="2" charset="2"/>
              </a:rPr>
              <a:t> 기각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1B9FB-55BD-4C66-A333-9CF8E7EBEA4F}"/>
              </a:ext>
            </a:extLst>
          </p:cNvPr>
          <p:cNvSpPr txBox="1"/>
          <p:nvPr/>
        </p:nvSpPr>
        <p:spPr>
          <a:xfrm>
            <a:off x="272721" y="4673879"/>
            <a:ext cx="7605803" cy="55399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i="1" dirty="0">
                <a:solidFill>
                  <a:srgbClr val="FF0000"/>
                </a:solidFill>
              </a:rPr>
              <a:t>p-value &lt; 0.05 </a:t>
            </a:r>
            <a:r>
              <a:rPr lang="ko-KR" altLang="en-US" sz="1000" i="1" dirty="0">
                <a:solidFill>
                  <a:srgbClr val="FF0000"/>
                </a:solidFill>
              </a:rPr>
              <a:t>가지는 의미는</a:t>
            </a:r>
            <a:r>
              <a:rPr lang="en-US" altLang="ko-KR" sz="1000" i="1" dirty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1000" dirty="0"/>
              <a:t>: </a:t>
            </a:r>
            <a:r>
              <a:rPr lang="ko-KR" altLang="en-US" sz="1000" i="1" dirty="0">
                <a:solidFill>
                  <a:srgbClr val="FF0000"/>
                </a:solidFill>
              </a:rPr>
              <a:t>어떤 확률</a:t>
            </a:r>
            <a:r>
              <a:rPr lang="en-US" altLang="ko-KR" sz="1000" i="1" dirty="0">
                <a:solidFill>
                  <a:srgbClr val="FF0000"/>
                </a:solidFill>
              </a:rPr>
              <a:t>(p)</a:t>
            </a:r>
            <a:r>
              <a:rPr lang="ko-KR" altLang="en-US" sz="1000" i="1" dirty="0">
                <a:solidFill>
                  <a:srgbClr val="FF0000"/>
                </a:solidFill>
              </a:rPr>
              <a:t>이 </a:t>
            </a:r>
            <a:r>
              <a:rPr lang="en-US" altLang="ko-KR" sz="1000" i="1" dirty="0">
                <a:solidFill>
                  <a:srgbClr val="FF0000"/>
                </a:solidFill>
              </a:rPr>
              <a:t>5%</a:t>
            </a:r>
            <a:r>
              <a:rPr lang="ko-KR" altLang="en-US" sz="1000" i="1" dirty="0">
                <a:solidFill>
                  <a:srgbClr val="FF0000"/>
                </a:solidFill>
              </a:rPr>
              <a:t>보다 작다</a:t>
            </a:r>
            <a:r>
              <a:rPr lang="en-US" altLang="ko-KR" sz="1000" i="1" dirty="0">
                <a:solidFill>
                  <a:srgbClr val="FF0000"/>
                </a:solidFill>
              </a:rPr>
              <a:t>. </a:t>
            </a:r>
            <a:r>
              <a:rPr lang="ko-KR" altLang="en-US" sz="1000" i="1" dirty="0">
                <a:solidFill>
                  <a:srgbClr val="FF0000"/>
                </a:solidFill>
              </a:rPr>
              <a:t>이는 어떤 확률의 신뢰가 </a:t>
            </a:r>
            <a:r>
              <a:rPr lang="en-US" altLang="ko-KR" sz="1000" i="1" dirty="0">
                <a:solidFill>
                  <a:srgbClr val="FF0000"/>
                </a:solidFill>
              </a:rPr>
              <a:t>95% </a:t>
            </a:r>
            <a:r>
              <a:rPr lang="ko-KR" altLang="en-US" sz="1000" i="1" dirty="0">
                <a:solidFill>
                  <a:srgbClr val="FF0000"/>
                </a:solidFill>
              </a:rPr>
              <a:t>보다 크다</a:t>
            </a:r>
            <a:r>
              <a:rPr lang="en-US" altLang="ko-KR" sz="1000" i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000" i="1" dirty="0">
                <a:solidFill>
                  <a:srgbClr val="FF0000"/>
                </a:solidFill>
              </a:rPr>
              <a:t>: </a:t>
            </a:r>
            <a:r>
              <a:rPr lang="ko-KR" altLang="en-US" sz="1000" i="1" dirty="0">
                <a:solidFill>
                  <a:srgbClr val="FF0000"/>
                </a:solidFill>
              </a:rPr>
              <a:t>즉 통계로 추정된</a:t>
            </a:r>
            <a:r>
              <a:rPr lang="en-US" altLang="ko-KR" sz="1000" i="1" dirty="0">
                <a:solidFill>
                  <a:srgbClr val="FF0000"/>
                </a:solidFill>
              </a:rPr>
              <a:t> </a:t>
            </a:r>
            <a:r>
              <a:rPr lang="ko-KR" altLang="en-US" sz="1000" i="1" dirty="0">
                <a:solidFill>
                  <a:srgbClr val="FF0000"/>
                </a:solidFill>
              </a:rPr>
              <a:t>회귀계수가 참일 확률이 </a:t>
            </a:r>
            <a:r>
              <a:rPr lang="en-US" altLang="ko-KR" sz="1000" i="1" dirty="0">
                <a:solidFill>
                  <a:srgbClr val="FF0000"/>
                </a:solidFill>
              </a:rPr>
              <a:t>95%</a:t>
            </a:r>
            <a:r>
              <a:rPr lang="ko-KR" altLang="en-US" sz="1000" i="1" dirty="0">
                <a:solidFill>
                  <a:srgbClr val="FF0000"/>
                </a:solidFill>
              </a:rPr>
              <a:t>보다 크다</a:t>
            </a:r>
            <a:r>
              <a:rPr lang="en-US" altLang="ko-KR" sz="1000" i="1" dirty="0">
                <a:solidFill>
                  <a:srgbClr val="FF0000"/>
                </a:solidFill>
              </a:rPr>
              <a:t>. </a:t>
            </a:r>
            <a:r>
              <a:rPr lang="ko-KR" altLang="en-US" sz="1000" i="1" dirty="0">
                <a:solidFill>
                  <a:srgbClr val="FF0000"/>
                </a:solidFill>
              </a:rPr>
              <a:t>즉 </a:t>
            </a:r>
            <a:r>
              <a:rPr lang="ko-KR" altLang="en-US" sz="1000" i="1" dirty="0" err="1">
                <a:solidFill>
                  <a:srgbClr val="FF0000"/>
                </a:solidFill>
              </a:rPr>
              <a:t>귀무가설을</a:t>
            </a:r>
            <a:r>
              <a:rPr lang="ko-KR" altLang="en-US" sz="1000" i="1" dirty="0">
                <a:solidFill>
                  <a:srgbClr val="FF0000"/>
                </a:solidFill>
              </a:rPr>
              <a:t> 기각하고 대립가설을 채택할 수 있다</a:t>
            </a:r>
            <a:r>
              <a:rPr lang="en-US" altLang="ko-KR" sz="1000" i="1" dirty="0">
                <a:solidFill>
                  <a:srgbClr val="FF0000"/>
                </a:solidFill>
              </a:rPr>
              <a:t>.</a:t>
            </a:r>
            <a:endParaRPr lang="ko-KR" altLang="en-US" sz="1000" i="1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08CA66-6307-4993-BA65-D778EE3C9018}"/>
              </a:ext>
            </a:extLst>
          </p:cNvPr>
          <p:cNvSpPr/>
          <p:nvPr/>
        </p:nvSpPr>
        <p:spPr>
          <a:xfrm>
            <a:off x="194986" y="3571317"/>
            <a:ext cx="1925527" cy="390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가설검정 결과의 해석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736832-B69E-4437-BB86-B01C9C1172D7}"/>
              </a:ext>
            </a:extLst>
          </p:cNvPr>
          <p:cNvSpPr/>
          <p:nvPr/>
        </p:nvSpPr>
        <p:spPr>
          <a:xfrm>
            <a:off x="277844" y="5340687"/>
            <a:ext cx="7582222" cy="10156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1) p-value &lt; 0.05 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주어진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유의수준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just" fontAlgn="base"/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귀무가설이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기각되면 주어진 유의수준 하에서 “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귀무가설을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기각한다”라는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결론을 내리게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2)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p-value &gt; 0.05 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주어진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유의수준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)</a:t>
            </a:r>
          </a:p>
          <a:p>
            <a:pPr algn="just" fontAlgn="base"/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귀무가설이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기각되지 못하면 “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귀무가설을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기각하지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못한다”라는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결론을 내리게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이러한 이유는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귀무가설을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기각할 때는 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1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종오류가 발생할 수 있고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귀무가설을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기각하지 못할 때에는 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2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종 오류가 발생할 수 있기 때문이다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C0832-A0BE-4205-B62A-6745834208D8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</p:spTree>
    <p:extLst>
      <p:ext uri="{BB962C8B-B14F-4D97-AF65-F5344CB8AC3E}">
        <p14:creationId xmlns:p14="http://schemas.microsoft.com/office/powerpoint/2010/main" val="66083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139</a:t>
            </a:fld>
            <a:endParaRPr lang="ko-KR" altLang="en-US"/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38525C2E-78A8-4477-B52C-066C3BDECCC6}"/>
              </a:ext>
            </a:extLst>
          </p:cNvPr>
          <p:cNvGraphicFramePr/>
          <p:nvPr>
            <p:extLst/>
          </p:nvPr>
        </p:nvGraphicFramePr>
        <p:xfrm>
          <a:off x="607103" y="3591572"/>
          <a:ext cx="6840760" cy="738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B1C80C8-6905-4025-B59B-17C37EFE008C}"/>
              </a:ext>
            </a:extLst>
          </p:cNvPr>
          <p:cNvSpPr/>
          <p:nvPr/>
        </p:nvSpPr>
        <p:spPr>
          <a:xfrm>
            <a:off x="6071532" y="3784709"/>
            <a:ext cx="1739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One-sample t-test</a:t>
            </a:r>
            <a:endParaRPr lang="ko-KR" altLang="en-US" sz="1400" dirty="0"/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27567CD8-368B-4B40-9589-220C7CE222EE}"/>
              </a:ext>
            </a:extLst>
          </p:cNvPr>
          <p:cNvGraphicFramePr/>
          <p:nvPr/>
        </p:nvGraphicFramePr>
        <p:xfrm>
          <a:off x="607103" y="4406178"/>
          <a:ext cx="6840760" cy="738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163BBF-6DFF-442A-B4BC-9C72908B6D4A}"/>
              </a:ext>
            </a:extLst>
          </p:cNvPr>
          <p:cNvGrpSpPr/>
          <p:nvPr/>
        </p:nvGrpSpPr>
        <p:grpSpPr>
          <a:xfrm>
            <a:off x="1907704" y="4390584"/>
            <a:ext cx="1056350" cy="738573"/>
            <a:chOff x="1053971" y="0"/>
            <a:chExt cx="1056350" cy="73857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216E9BE-1DD2-4419-938F-D47CCCB0A657}"/>
                </a:ext>
              </a:extLst>
            </p:cNvPr>
            <p:cNvSpPr/>
            <p:nvPr/>
          </p:nvSpPr>
          <p:spPr>
            <a:xfrm>
              <a:off x="1053971" y="0"/>
              <a:ext cx="1056350" cy="73857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타원 4">
              <a:extLst>
                <a:ext uri="{FF2B5EF4-FFF2-40B4-BE49-F238E27FC236}">
                  <a16:creationId xmlns:a16="http://schemas.microsoft.com/office/drawing/2014/main" id="{134F4E48-EA49-4B2F-8016-B2D65EDF53FD}"/>
                </a:ext>
              </a:extLst>
            </p:cNvPr>
            <p:cNvSpPr txBox="1"/>
            <p:nvPr/>
          </p:nvSpPr>
          <p:spPr>
            <a:xfrm>
              <a:off x="1208670" y="108162"/>
              <a:ext cx="746952" cy="52224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b="1" kern="1200" dirty="0">
                  <a:solidFill>
                    <a:schemeClr val="tx1"/>
                  </a:solidFill>
                </a:rPr>
                <a:t>Y</a:t>
              </a:r>
              <a:r>
                <a:rPr lang="ko-KR" altLang="en-US" sz="1200" b="1" kern="1200" dirty="0">
                  <a:solidFill>
                    <a:schemeClr val="tx1"/>
                  </a:solidFill>
                </a:rPr>
                <a:t>집단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EC32F0-DFA3-4ABE-8FB1-B4877DA172D8}"/>
              </a:ext>
            </a:extLst>
          </p:cNvPr>
          <p:cNvGrpSpPr/>
          <p:nvPr/>
        </p:nvGrpSpPr>
        <p:grpSpPr>
          <a:xfrm>
            <a:off x="4604183" y="4797215"/>
            <a:ext cx="720080" cy="422464"/>
            <a:chOff x="4060844" y="0"/>
            <a:chExt cx="422464" cy="42246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21A383C-5640-453A-9938-E263B1BB7697}"/>
                </a:ext>
              </a:extLst>
            </p:cNvPr>
            <p:cNvSpPr/>
            <p:nvPr/>
          </p:nvSpPr>
          <p:spPr>
            <a:xfrm>
              <a:off x="4060844" y="0"/>
              <a:ext cx="422464" cy="42246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타원 4">
              <a:extLst>
                <a:ext uri="{FF2B5EF4-FFF2-40B4-BE49-F238E27FC236}">
                  <a16:creationId xmlns:a16="http://schemas.microsoft.com/office/drawing/2014/main" id="{542F0449-195C-4DBB-B0BF-CE422CF447A9}"/>
                </a:ext>
              </a:extLst>
            </p:cNvPr>
            <p:cNvSpPr txBox="1"/>
            <p:nvPr/>
          </p:nvSpPr>
          <p:spPr>
            <a:xfrm>
              <a:off x="4122712" y="61868"/>
              <a:ext cx="298728" cy="29872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kern="1200" dirty="0">
                  <a:solidFill>
                    <a:schemeClr val="tx1"/>
                  </a:solidFill>
                </a:rPr>
                <a:t>X</a:t>
              </a:r>
              <a:r>
                <a:rPr lang="ko-KR" altLang="en-US" sz="1000" kern="1200" dirty="0">
                  <a:solidFill>
                    <a:schemeClr val="tx1"/>
                  </a:solidFill>
                </a:rPr>
                <a:t>통계량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A98BD6-277D-4342-8175-28F7FD9F503C}"/>
              </a:ext>
            </a:extLst>
          </p:cNvPr>
          <p:cNvSpPr/>
          <p:nvPr/>
        </p:nvSpPr>
        <p:spPr>
          <a:xfrm>
            <a:off x="6300192" y="4551627"/>
            <a:ext cx="26260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Independent-samples t-test)</a:t>
            </a:r>
            <a:endParaRPr lang="ko-KR" altLang="en-US" sz="1400" dirty="0"/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39920162-EF04-4895-9461-27B7FFB98D40}"/>
              </a:ext>
            </a:extLst>
          </p:cNvPr>
          <p:cNvGraphicFramePr/>
          <p:nvPr/>
        </p:nvGraphicFramePr>
        <p:xfrm>
          <a:off x="683568" y="5298169"/>
          <a:ext cx="6840760" cy="738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6D4923-C751-4770-B3EC-2EC751BF461A}"/>
              </a:ext>
            </a:extLst>
          </p:cNvPr>
          <p:cNvGrpSpPr/>
          <p:nvPr/>
        </p:nvGrpSpPr>
        <p:grpSpPr>
          <a:xfrm>
            <a:off x="1868754" y="5314239"/>
            <a:ext cx="1056350" cy="738573"/>
            <a:chOff x="1053971" y="0"/>
            <a:chExt cx="1056350" cy="73857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A5D2D8-C5AA-4816-978C-21B0C0996DBE}"/>
                </a:ext>
              </a:extLst>
            </p:cNvPr>
            <p:cNvSpPr/>
            <p:nvPr/>
          </p:nvSpPr>
          <p:spPr>
            <a:xfrm>
              <a:off x="1053971" y="0"/>
              <a:ext cx="1056350" cy="73857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타원 4">
              <a:extLst>
                <a:ext uri="{FF2B5EF4-FFF2-40B4-BE49-F238E27FC236}">
                  <a16:creationId xmlns:a16="http://schemas.microsoft.com/office/drawing/2014/main" id="{3FB6F372-4BCC-4CEB-A18C-502100579023}"/>
                </a:ext>
              </a:extLst>
            </p:cNvPr>
            <p:cNvSpPr txBox="1"/>
            <p:nvPr/>
          </p:nvSpPr>
          <p:spPr>
            <a:xfrm>
              <a:off x="1208670" y="108162"/>
              <a:ext cx="746952" cy="52224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200" b="1" kern="1200" dirty="0">
                  <a:solidFill>
                    <a:schemeClr val="tx1"/>
                  </a:solidFill>
                </a:rPr>
                <a:t>X</a:t>
              </a:r>
              <a:r>
                <a:rPr lang="ko-KR" altLang="en-US" sz="1200" b="1" kern="1200" dirty="0">
                  <a:solidFill>
                    <a:schemeClr val="tx1"/>
                  </a:solidFill>
                </a:rPr>
                <a:t>집단</a:t>
              </a:r>
              <a:endParaRPr lang="en-US" altLang="ko-KR" sz="1200" b="1" kern="1200" dirty="0">
                <a:solidFill>
                  <a:schemeClr val="tx1"/>
                </a:solidFill>
              </a:endParaRPr>
            </a:p>
            <a:p>
              <a:pPr marL="0" lvl="0" indent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200" b="1" kern="1200" dirty="0">
                  <a:solidFill>
                    <a:schemeClr val="tx1"/>
                  </a:solidFill>
                </a:rPr>
                <a:t>실험 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1581C2-81EF-42A3-844E-55074B28ED06}"/>
              </a:ext>
            </a:extLst>
          </p:cNvPr>
          <p:cNvGrpSpPr/>
          <p:nvPr/>
        </p:nvGrpSpPr>
        <p:grpSpPr>
          <a:xfrm>
            <a:off x="4709636" y="5697360"/>
            <a:ext cx="720080" cy="422464"/>
            <a:chOff x="4060844" y="0"/>
            <a:chExt cx="422464" cy="42246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B2C74AC-2961-42C6-B9B4-EEFF4B69BEB3}"/>
                </a:ext>
              </a:extLst>
            </p:cNvPr>
            <p:cNvSpPr/>
            <p:nvPr/>
          </p:nvSpPr>
          <p:spPr>
            <a:xfrm>
              <a:off x="4060844" y="0"/>
              <a:ext cx="422464" cy="42246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타원 4">
              <a:extLst>
                <a:ext uri="{FF2B5EF4-FFF2-40B4-BE49-F238E27FC236}">
                  <a16:creationId xmlns:a16="http://schemas.microsoft.com/office/drawing/2014/main" id="{126D02D1-ED06-4201-B3CB-6642C5CBDFEB}"/>
                </a:ext>
              </a:extLst>
            </p:cNvPr>
            <p:cNvSpPr txBox="1"/>
            <p:nvPr/>
          </p:nvSpPr>
          <p:spPr>
            <a:xfrm>
              <a:off x="4122712" y="61868"/>
              <a:ext cx="298728" cy="29872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000" kern="1200" dirty="0">
                  <a:solidFill>
                    <a:schemeClr val="tx1"/>
                  </a:solidFill>
                </a:rPr>
                <a:t>실험 전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E81685-B192-402D-B673-3315958BB678}"/>
              </a:ext>
            </a:extLst>
          </p:cNvPr>
          <p:cNvSpPr/>
          <p:nvPr/>
        </p:nvSpPr>
        <p:spPr>
          <a:xfrm>
            <a:off x="6260918" y="5437020"/>
            <a:ext cx="21419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Paired-samples t-test </a:t>
            </a:r>
            <a:endParaRPr lang="ko-KR" altLang="en-US" sz="14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D59AB500-2D3C-46DB-927A-D67DF4D14E38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가설검정 </a:t>
            </a:r>
            <a:r>
              <a:rPr lang="en-US" altLang="ko-KR" sz="1500" dirty="0"/>
              <a:t>: </a:t>
            </a:r>
            <a:r>
              <a:rPr lang="ko-KR" altLang="en-US" sz="1500" dirty="0"/>
              <a:t>통계적 비교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AF8665-2D60-447F-A5ED-9C416C70D448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56FB82-4D22-48B6-B8D2-B21B0A9C9C65}"/>
              </a:ext>
            </a:extLst>
          </p:cNvPr>
          <p:cNvSpPr/>
          <p:nvPr/>
        </p:nvSpPr>
        <p:spPr>
          <a:xfrm>
            <a:off x="467544" y="904001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통계적 비교</a:t>
            </a:r>
            <a:endParaRPr lang="en-US" altLang="ko-KR"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두 모집단의 평균을 비교하는 문제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두 모집단의 평균의 차가 없거나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(0),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크거나 작은가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등을 검정하는 것</a:t>
            </a:r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A3EF5A9-5C2C-44B3-BD25-08BA13DCC9E7}"/>
              </a:ext>
            </a:extLst>
          </p:cNvPr>
          <p:cNvSpPr/>
          <p:nvPr/>
        </p:nvSpPr>
        <p:spPr>
          <a:xfrm>
            <a:off x="505784" y="1412853"/>
            <a:ext cx="8181016" cy="22774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독립표본과 대응표본</a:t>
            </a:r>
            <a:endParaRPr lang="en-US" altLang="ko-KR"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독립표본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00FFFF"/>
                </a:highlight>
                <a:latin typeface="Arial" panose="020B0604020202020204" pitchFamily="34" charset="0"/>
              </a:rPr>
              <a:t>두 모집단에서 각각 추출된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표본이 서로 독립적 추출된 경우</a:t>
            </a:r>
            <a:endParaRPr lang="en-US" altLang="ko-KR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대응표본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독립표본이 아닌 경우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동일집단내에서의 실험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br>
              <a:rPr lang="ko-KR" altLang="en-US" sz="1100" dirty="0"/>
            </a:br>
            <a:r>
              <a:rPr lang="en-US" altLang="ko-KR" sz="1100" dirty="0"/>
              <a:t>(</a:t>
            </a:r>
            <a:r>
              <a:rPr lang="ko-KR" altLang="en-US" sz="1100" dirty="0"/>
              <a:t>사례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highlight>
                  <a:srgbClr val="FFFF00"/>
                </a:highlight>
              </a:rPr>
              <a:t>(</a:t>
            </a:r>
            <a:r>
              <a:rPr lang="ko-KR" altLang="en-US" sz="1100" dirty="0">
                <a:highlight>
                  <a:srgbClr val="FFFF00"/>
                </a:highlight>
              </a:rPr>
              <a:t>독립표본</a:t>
            </a:r>
            <a:r>
              <a:rPr lang="en-US" altLang="ko-KR" sz="1100" dirty="0">
                <a:highlight>
                  <a:srgbClr val="FFFF00"/>
                </a:highlight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남녀간 음주사고율의 차이가 있을까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?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두 생산 라인에서 생산되는 제품의 무게에 차이가 있을까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?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대응표본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)</a:t>
            </a:r>
            <a:endParaRPr lang="en-US" altLang="ko-KR" sz="11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음주사고를 줄이기 위하여 위해서 범죄자들에게 실시한 예방특별교육이 과연 음주사고를 줄이는데 효과를 가져왔을까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?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89690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5644E5-1505-4A3B-A561-FE9AB35920B8}"/>
              </a:ext>
            </a:extLst>
          </p:cNvPr>
          <p:cNvSpPr/>
          <p:nvPr/>
        </p:nvSpPr>
        <p:spPr>
          <a:xfrm>
            <a:off x="395536" y="990972"/>
            <a:ext cx="2592288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400" b="1" dirty="0"/>
              <a:t>central tendency)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E553A4-A1C4-422D-B9DC-B69FEBB19B52}"/>
              </a:ext>
            </a:extLst>
          </p:cNvPr>
          <p:cNvSpPr/>
          <p:nvPr/>
        </p:nvSpPr>
        <p:spPr>
          <a:xfrm>
            <a:off x="367338" y="1499743"/>
            <a:ext cx="8352928" cy="147835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156210" algn="just" fontAlgn="base">
              <a:spcAft>
                <a:spcPts val="600"/>
              </a:spcAft>
            </a:pPr>
            <a:r>
              <a:rPr lang="en-US" altLang="ko-KR" sz="1200" b="1" kern="0" spc="-5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(3) </a:t>
            </a:r>
            <a:r>
              <a:rPr lang="ko-KR" altLang="en-US" sz="1200" b="1" kern="0" spc="-5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가중평균</a:t>
            </a:r>
            <a:r>
              <a:rPr lang="en-US" altLang="ko-KR" sz="1200" b="1" kern="0" spc="-5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(weighted mean</a:t>
            </a:r>
            <a:r>
              <a:rPr lang="ko-KR" altLang="en-US" sz="1200" b="1" kern="0" spc="-5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：</a:t>
            </a:r>
            <a:r>
              <a:rPr lang="en-US" altLang="ko-KR" sz="1200" b="1" kern="0" spc="-5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)</a:t>
            </a:r>
            <a:endParaRPr lang="ko-KR" altLang="en-US" sz="1200" kern="0" spc="-5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산술평균은 관측치마다 가중치를 동일하게 부여하여 평균을 구하는 방법이라고 할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spc="-40" dirty="0">
                <a:solidFill>
                  <a:srgbClr val="000000"/>
                </a:solidFill>
                <a:latin typeface="+mj-ea"/>
                <a:ea typeface="+mj-ea"/>
              </a:rPr>
              <a:t>가중평균</a:t>
            </a:r>
            <a:r>
              <a:rPr lang="en-US" altLang="ko-KR" sz="1000" kern="0" spc="-40" dirty="0">
                <a:solidFill>
                  <a:srgbClr val="000000"/>
                </a:solidFill>
                <a:latin typeface="+mj-ea"/>
                <a:ea typeface="+mj-ea"/>
              </a:rPr>
              <a:t>(weighted mean)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은 각 관측치에 대한 가중치가 다를 때 평균을 구하는 방법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가중평균이 적용되는 가장 일반적인 예로는 포트폴리오의 기대수익률을 생각해 볼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포트폴리오를 구성하는 각 종목의 구성비율을 가중치로 두고 개별 종목의 수익률과 가중치를 고려하여 평균을 구하면 포트폴리오 전체의 기대수익률이 계산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1083AEA-D445-47A0-AEC3-B5F525F5C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10" y="3902899"/>
            <a:ext cx="8352929" cy="1401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(4) 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절사평균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(trimmed mean)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+mj-ea"/>
              <a:ea typeface="+mj-ea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산술평균은 전체 자료의 값을 모두 반영한다는 점에서 가장 일반적인 자료의 </a:t>
            </a: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대표값으로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사용되지만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</a:rPr>
              <a:t>한계점으로</a:t>
            </a:r>
            <a:endParaRPr lang="en-US" altLang="ko-KR" sz="10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자료에 극단적인 값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(extreme value)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이 존재하는 경우 크게 영향을 받아 </a:t>
            </a: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대표값으로서의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가치가 떨어지는 경우가 있다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. 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극단적인 값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이상치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(outlier)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가 있는 경우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자료의 분포 상태에 이외의 수치로 </a:t>
            </a: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대표값을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 선정하게 되는데 그 중 하나의 방법으로 절사평균을 구할 수 있다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. 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절사평균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(trimmed mean)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은 자료 중에서 크거나 작은 일정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%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를 버리고 평균을 계산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483C008-3BBA-439A-BA7A-7F3877C7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C9CDD3-B681-4EDC-AD2D-2EAB7C5D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9A0AB57-CA7C-4518-B7E9-C6A453DA2323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600" b="1" dirty="0"/>
              <a:t>central tendency)</a:t>
            </a:r>
            <a:endParaRPr lang="ko-KR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9C09E5-B2F8-49BB-8064-A369CD209F1D}"/>
                  </a:ext>
                </a:extLst>
              </p:cNvPr>
              <p:cNvSpPr txBox="1"/>
              <p:nvPr/>
            </p:nvSpPr>
            <p:spPr>
              <a:xfrm>
                <a:off x="395535" y="3171235"/>
                <a:ext cx="4573553" cy="40011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sz="1400" dirty="0"/>
                  <a:t>중평균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altLang="ko-KR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 ,    </m:t>
                            </m:r>
                          </m:sub>
                        </m:sSub>
                        <m:nary>
                          <m:naryPr>
                            <m:chr m:val="∑"/>
                            <m:limLoc m:val="undOvr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nary>
                      </m:e>
                    </m:nary>
                  </m:oMath>
                </a14:m>
                <a:r>
                  <a:rPr lang="ko-KR" altLang="en-US" dirty="0"/>
                  <a:t>  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9C09E5-B2F8-49BB-8064-A369CD209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5" y="3171235"/>
                <a:ext cx="4573553" cy="400110"/>
              </a:xfrm>
              <a:prstGeom prst="rect">
                <a:avLst/>
              </a:prstGeom>
              <a:blipFill>
                <a:blip r:embed="rId2"/>
                <a:stretch>
                  <a:fillRect t="-94366" b="-152113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76DCC4-6EEE-41D7-8470-4199CFE55A69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976521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140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0E38E5-CE29-4476-9612-23255C249FCD}"/>
              </a:ext>
            </a:extLst>
          </p:cNvPr>
          <p:cNvSpPr/>
          <p:nvPr/>
        </p:nvSpPr>
        <p:spPr>
          <a:xfrm>
            <a:off x="406775" y="953590"/>
            <a:ext cx="1524776" cy="347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가설검정 비교 예시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B01CE3-9720-418D-9360-6439A25469A9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 err="1"/>
              <a:t>모수</a:t>
            </a:r>
            <a:r>
              <a:rPr lang="ko-KR" altLang="en-US" sz="1500" dirty="0"/>
              <a:t> 가설검정 </a:t>
            </a:r>
            <a:r>
              <a:rPr lang="en-US" altLang="ko-KR" sz="1500" dirty="0"/>
              <a:t>: </a:t>
            </a:r>
            <a:r>
              <a:rPr lang="ko-KR" altLang="en-US" sz="1500" dirty="0"/>
              <a:t>통계적 비교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B4164-3E92-4440-91F0-A4649D453A55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7A18E5B-92AB-422C-8907-E7FFC05112F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6774" y="1328732"/>
          <a:ext cx="8280026" cy="52241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65575">
                  <a:extLst>
                    <a:ext uri="{9D8B030D-6E8A-4147-A177-3AD203B41FA5}">
                      <a16:colId xmlns:a16="http://schemas.microsoft.com/office/drawing/2014/main" val="470415475"/>
                    </a:ext>
                  </a:extLst>
                </a:gridCol>
                <a:gridCol w="1653613">
                  <a:extLst>
                    <a:ext uri="{9D8B030D-6E8A-4147-A177-3AD203B41FA5}">
                      <a16:colId xmlns:a16="http://schemas.microsoft.com/office/drawing/2014/main" val="4292303987"/>
                    </a:ext>
                  </a:extLst>
                </a:gridCol>
                <a:gridCol w="4960838">
                  <a:extLst>
                    <a:ext uri="{9D8B030D-6E8A-4147-A177-3AD203B41FA5}">
                      <a16:colId xmlns:a16="http://schemas.microsoft.com/office/drawing/2014/main" val="3863844590"/>
                    </a:ext>
                  </a:extLst>
                </a:gridCol>
              </a:tblGrid>
              <a:tr h="300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가설 검정 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041867"/>
                  </a:ext>
                </a:extLst>
              </a:tr>
              <a:tr h="415967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1" u="sng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200" b="1" u="sng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200" b="1" u="sng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ctr" latinLnBrk="1"/>
                      <a:endParaRPr lang="en-US" altLang="ko-KR" sz="1200" b="1" u="sng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ko-KR" altLang="en-US" sz="1200" b="1" u="sng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두 표본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="1" u="sng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집단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b="1" u="sng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모평균</a:t>
                      </a:r>
                      <a:r>
                        <a:rPr lang="ko-KR" altLang="en-US" sz="1200" b="1" u="sng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 비교 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두 모평균의 차이가 얼마라는 가설에 대한 검정</a:t>
                      </a:r>
                      <a:endParaRPr lang="en-US" altLang="ko-KR" sz="1100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모집단에서 서로 독립적으로 표본을 추출했을 때 모평균의 차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μ</a:t>
                      </a:r>
                      <a:r>
                        <a:rPr lang="en-US" altLang="ko-KR" sz="1100" baseline="-25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– μ</a:t>
                      </a:r>
                      <a:r>
                        <a:rPr lang="en-US" altLang="ko-KR" sz="1100" baseline="-25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( = D</a:t>
                      </a:r>
                      <a:r>
                        <a:rPr lang="en-US" altLang="ko-KR" sz="1100" baseline="-25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추정량은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 표본평균의 차이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813115"/>
                  </a:ext>
                </a:extLst>
              </a:tr>
              <a:tr h="89592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dirty="0">
                          <a:solidFill>
                            <a:srgbClr val="000000"/>
                          </a:solidFill>
                          <a:latin typeface="+mj-ea"/>
                        </a:rPr>
                        <a:t>1. Z-</a:t>
                      </a:r>
                      <a:r>
                        <a:rPr lang="ko-KR" altLang="en-US" sz="1000" b="1" kern="0" dirty="0">
                          <a:solidFill>
                            <a:srgbClr val="000000"/>
                          </a:solidFill>
                          <a:latin typeface="+mj-ea"/>
                        </a:rPr>
                        <a:t>검정 </a:t>
                      </a:r>
                      <a:r>
                        <a:rPr lang="en-US" altLang="ko-KR" sz="1000" b="1" kern="0" dirty="0">
                          <a:solidFill>
                            <a:srgbClr val="000000"/>
                          </a:solidFill>
                          <a:latin typeface="+mj-ea"/>
                        </a:rPr>
                        <a:t>(Z-test)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두 모집단이 정규분포를 따르고 모분산이 같다는 가정</a:t>
                      </a:r>
                      <a:endParaRPr lang="en-US" altLang="ko-KR" sz="1100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/>
                        <a:t>모집단의 평균과 표준편차가 얼마라는 것이 알려져 있을 때</a:t>
                      </a:r>
                      <a:r>
                        <a:rPr lang="en-US" altLang="ko-KR" sz="1100" u="sng" dirty="0"/>
                        <a:t>,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/>
                        <a:t>새롭게 조사된 표본의 평균이 모집단의 평균과 같은 지를 추정하는 검정</a:t>
                      </a:r>
                      <a:endParaRPr lang="en-US" altLang="ko-KR" sz="11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+mj-ea"/>
                        </a:rPr>
                        <a:t>정규 모집단인 경우</a:t>
                      </a:r>
                      <a:endParaRPr lang="en-US" altLang="ko-KR" sz="1100" kern="0" dirty="0">
                        <a:solidFill>
                          <a:srgbClr val="000000"/>
                        </a:solidFill>
                        <a:latin typeface="+mj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u="sng" kern="0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+mj-ea"/>
                        </a:rPr>
                        <a:t>Z </a:t>
                      </a:r>
                      <a:r>
                        <a:rPr lang="en-US" altLang="ko-KR" sz="1100" u="sng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100" u="sng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통계량 사용</a:t>
                      </a:r>
                      <a:endParaRPr lang="ko-KR" altLang="en-US" sz="1100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78495"/>
                  </a:ext>
                </a:extLst>
              </a:tr>
              <a:tr h="89592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2. t </a:t>
                      </a:r>
                      <a:r>
                        <a:rPr lang="ko-KR" altLang="en-US" sz="1000" b="1" dirty="0"/>
                        <a:t>검정 </a:t>
                      </a:r>
                      <a:r>
                        <a:rPr lang="en-US" altLang="ko-KR" sz="1000" b="1" dirty="0"/>
                        <a:t>(t-test)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u="sng" dirty="0"/>
                        <a:t>모집단이 </a:t>
                      </a:r>
                      <a:r>
                        <a:rPr lang="ko-KR" altLang="en-US" sz="1100" u="sng" dirty="0" err="1"/>
                        <a:t>정규분포이며</a:t>
                      </a:r>
                      <a:r>
                        <a:rPr lang="ko-KR" altLang="en-US" sz="1100" u="sng" dirty="0"/>
                        <a:t> 소표본인 경우 </a:t>
                      </a:r>
                      <a:endParaRPr lang="en-US" altLang="ko-KR" sz="1100" u="sng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/>
                        <a:t>두 독립표본의 평균 비교하는 경우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ym typeface="Wingdings" panose="05000000000000000000" pitchFamily="2" charset="2"/>
                        </a:rPr>
                        <a:t>        3</a:t>
                      </a: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개 이상 집단 비교 </a:t>
                      </a:r>
                      <a:r>
                        <a:rPr lang="en-US" altLang="ko-KR" sz="1100" dirty="0">
                          <a:sym typeface="Wingdings" panose="05000000000000000000" pitchFamily="2" charset="2"/>
                        </a:rPr>
                        <a:t>: </a:t>
                      </a:r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100" dirty="0">
                          <a:sym typeface="Wingdings" panose="05000000000000000000" pitchFamily="2" charset="2"/>
                        </a:rPr>
                        <a:t>ANOVA</a:t>
                      </a:r>
                      <a:endParaRPr lang="ko-KR" altLang="en-US" sz="1100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/>
                        <a:t>대응표본의 평균 비교하는 경우</a:t>
                      </a:r>
                      <a:endParaRPr lang="en-US" altLang="ko-KR" sz="11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u="sng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t </a:t>
                      </a:r>
                      <a:r>
                        <a:rPr lang="ko-KR" altLang="en-US" sz="1100" u="sng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통계량 사용</a:t>
                      </a:r>
                      <a:endParaRPr lang="en-US" altLang="ko-KR" sz="1100" u="sng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96246"/>
                  </a:ext>
                </a:extLst>
              </a:tr>
              <a:tr h="295231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200" b="1" u="sng" dirty="0"/>
                    </a:p>
                    <a:p>
                      <a:pPr algn="ctr" latinLnBrk="1"/>
                      <a:r>
                        <a:rPr lang="ko-KR" altLang="en-US" sz="1200" b="1" u="sng" dirty="0" err="1">
                          <a:highlight>
                            <a:srgbClr val="FFFF00"/>
                          </a:highlight>
                        </a:rPr>
                        <a:t>모비율</a:t>
                      </a:r>
                      <a:r>
                        <a:rPr lang="ko-KR" altLang="en-US" sz="1200" b="1" u="sng" dirty="0">
                          <a:highlight>
                            <a:srgbClr val="FFFF00"/>
                          </a:highlight>
                        </a:rPr>
                        <a:t> 차이 </a:t>
                      </a:r>
                      <a:r>
                        <a:rPr lang="ko-KR" altLang="en-US" sz="1200" b="1" u="sng" dirty="0"/>
                        <a:t>검정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dirty="0">
                          <a:solidFill>
                            <a:srgbClr val="000000"/>
                          </a:solidFill>
                          <a:latin typeface="+mj-ea"/>
                        </a:rPr>
                        <a:t>1. Z-</a:t>
                      </a:r>
                      <a:r>
                        <a:rPr lang="ko-KR" altLang="en-US" sz="1000" b="1" kern="0" dirty="0">
                          <a:solidFill>
                            <a:srgbClr val="000000"/>
                          </a:solidFill>
                          <a:latin typeface="+mj-ea"/>
                        </a:rPr>
                        <a:t>검정 </a:t>
                      </a:r>
                      <a:r>
                        <a:rPr lang="en-US" altLang="ko-KR" sz="1000" b="1" kern="0" dirty="0">
                          <a:solidFill>
                            <a:srgbClr val="000000"/>
                          </a:solidFill>
                          <a:latin typeface="+mj-ea"/>
                        </a:rPr>
                        <a:t>(Z-test)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모비율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p</a:t>
                      </a:r>
                      <a:r>
                        <a:rPr lang="ko-KR" altLang="en-US" sz="1100" dirty="0"/>
                        <a:t>의 </a:t>
                      </a:r>
                      <a:r>
                        <a:rPr lang="ko-KR" altLang="en-US" sz="1100" dirty="0" err="1"/>
                        <a:t>추정량인</a:t>
                      </a:r>
                      <a:r>
                        <a:rPr lang="ko-KR" altLang="en-US" sz="1100" dirty="0"/>
                        <a:t> 표본비율이 알려지거나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표본의 크기 </a:t>
                      </a:r>
                      <a:r>
                        <a:rPr lang="en-US" altLang="ko-KR" sz="1100" dirty="0"/>
                        <a:t>n</a:t>
                      </a:r>
                      <a:r>
                        <a:rPr lang="ko-KR" altLang="en-US" sz="1100" dirty="0"/>
                        <a:t> 큰 경우  </a:t>
                      </a:r>
                      <a:r>
                        <a:rPr lang="en-US" altLang="ko-KR" sz="1100" dirty="0"/>
                        <a:t>(n &gt; 30)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74160"/>
                  </a:ext>
                </a:extLst>
              </a:tr>
              <a:tr h="33103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/>
                        <a:t>2. t </a:t>
                      </a:r>
                      <a:r>
                        <a:rPr lang="ko-KR" altLang="en-US" sz="1000" b="1" dirty="0"/>
                        <a:t>검정 </a:t>
                      </a:r>
                      <a:r>
                        <a:rPr lang="en-US" altLang="ko-KR" sz="1000" b="1" dirty="0"/>
                        <a:t>(t-test)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ym typeface="Wingdings" panose="05000000000000000000" pitchFamily="2" charset="2"/>
                        </a:rPr>
                        <a:t>모집단의</a:t>
                      </a:r>
                      <a:r>
                        <a:rPr lang="en-US" altLang="ko-KR" sz="110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dirty="0"/>
                        <a:t>  데이터의 분포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표준편차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를 알고 있기 어렵기 때문에 </a:t>
                      </a:r>
                      <a:r>
                        <a:rPr lang="en-US" altLang="ko-KR" sz="1100" dirty="0"/>
                        <a:t>t</a:t>
                      </a:r>
                      <a:r>
                        <a:rPr lang="ko-KR" altLang="en-US" sz="1100" dirty="0"/>
                        <a:t>검정을 사용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78711"/>
                  </a:ext>
                </a:extLst>
              </a:tr>
              <a:tr h="57595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모분산의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비교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두 모집단의 분산을 비교하는 경우에는 분산의 차이를 비교하지 않고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분산의 비를 계산한다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이 분산비가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보다 큰가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작은가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같은가를 알아보면 분산의 크기를 알 수 있다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. (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이유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수학적 용이성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분산분석 </a:t>
                      </a:r>
                      <a:r>
                        <a:rPr lang="en-US" altLang="ko-KR" sz="1000" dirty="0"/>
                        <a:t>(ANOVA) : </a:t>
                      </a:r>
                      <a:r>
                        <a:rPr lang="ko-KR" altLang="en-US" sz="1000" dirty="0"/>
                        <a:t>시험계획법에서 가장 많이 사용되는 분석 방법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영국의 통계학자 피셔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399794"/>
                  </a:ext>
                </a:extLst>
              </a:tr>
              <a:tr h="2079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1.  F </a:t>
                      </a:r>
                      <a:r>
                        <a:rPr lang="ko-KR" altLang="en-US" sz="1000" b="1" dirty="0"/>
                        <a:t>검정 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실험 집단의 분산이 동일한지 여부를 검정하는 방법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sng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F </a:t>
                      </a:r>
                      <a:r>
                        <a:rPr lang="ko-KR" altLang="en-US" sz="1000" u="sng" dirty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통계량 사용</a:t>
                      </a:r>
                      <a:endParaRPr lang="ko-KR" altLang="en-US" sz="1000" u="sng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598461"/>
                  </a:ext>
                </a:extLst>
              </a:tr>
              <a:tr h="207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2. </a:t>
                      </a:r>
                      <a:r>
                        <a:rPr lang="ko-KR" altLang="en-US" sz="1000" b="1" dirty="0" err="1"/>
                        <a:t>카이제곱</a:t>
                      </a:r>
                      <a:r>
                        <a:rPr lang="ko-KR" altLang="en-US" sz="1000" b="1" dirty="0"/>
                        <a:t> 검정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관찰된 빈도가 기대되는 빈도와 의미 있게 차이 있는지 여부를 검정하기 위해 사용하는 검정 방법</a:t>
                      </a:r>
                      <a:endParaRPr lang="en-US" altLang="ko-KR" sz="10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빈도나 명목척도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성별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나이 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형태의 자료 분석에 주로 활용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sng" dirty="0" err="1">
                          <a:highlight>
                            <a:srgbClr val="FFFF00"/>
                          </a:highlight>
                        </a:rPr>
                        <a:t>카이제곱</a:t>
                      </a:r>
                      <a:r>
                        <a:rPr lang="ko-KR" altLang="en-US" sz="1000" u="sng" dirty="0">
                          <a:highlight>
                            <a:srgbClr val="FFFF00"/>
                          </a:highlight>
                        </a:rPr>
                        <a:t> 통계량 사용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39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6382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141</a:t>
            </a:fld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1B01CE3-9720-418D-9360-6439A25469A9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  </a:t>
            </a:r>
            <a:r>
              <a:rPr lang="ko-KR" altLang="en-US" sz="1500" dirty="0"/>
              <a:t>검정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B4164-3E92-4440-91F0-A4649D453A55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37E07F-97AA-4748-9085-96CE3080E5A8}"/>
              </a:ext>
            </a:extLst>
          </p:cNvPr>
          <p:cNvGraphicFramePr>
            <a:graphicFrameLocks noGrp="1"/>
          </p:cNvGraphicFramePr>
          <p:nvPr/>
        </p:nvGraphicFramePr>
        <p:xfrm>
          <a:off x="747192" y="1101910"/>
          <a:ext cx="7353200" cy="1866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600">
                  <a:extLst>
                    <a:ext uri="{9D8B030D-6E8A-4147-A177-3AD203B41FA5}">
                      <a16:colId xmlns:a16="http://schemas.microsoft.com/office/drawing/2014/main" val="1924125021"/>
                    </a:ext>
                  </a:extLst>
                </a:gridCol>
                <a:gridCol w="3676600">
                  <a:extLst>
                    <a:ext uri="{9D8B030D-6E8A-4147-A177-3AD203B41FA5}">
                      <a16:colId xmlns:a16="http://schemas.microsoft.com/office/drawing/2014/main" val="3438501009"/>
                    </a:ext>
                  </a:extLst>
                </a:gridCol>
              </a:tblGrid>
              <a:tr h="4869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Z </a:t>
                      </a:r>
                      <a:r>
                        <a:rPr lang="ko-KR" altLang="en-US" dirty="0"/>
                        <a:t>검정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703498"/>
                  </a:ext>
                </a:extLst>
              </a:tr>
              <a:tr h="689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>
                          <a:highlight>
                            <a:srgbClr val="FFFF00"/>
                          </a:highlight>
                        </a:rPr>
                        <a:t>모평균</a:t>
                      </a:r>
                      <a:r>
                        <a:rPr lang="ko-KR" altLang="en-US" sz="1400" dirty="0"/>
                        <a:t> 검정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단일</a:t>
                      </a:r>
                      <a:r>
                        <a:rPr lang="en-US" altLang="ko-KR" sz="1400" dirty="0"/>
                        <a:t>(1</a:t>
                      </a:r>
                      <a:r>
                        <a:rPr lang="ko-KR" altLang="en-US" sz="1400" dirty="0"/>
                        <a:t>개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검정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독립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 집단 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922452"/>
                  </a:ext>
                </a:extLst>
              </a:tr>
              <a:tr h="6898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highlight>
                            <a:srgbClr val="FFFF00"/>
                          </a:highlight>
                        </a:rPr>
                        <a:t>모비율</a:t>
                      </a:r>
                      <a:r>
                        <a:rPr lang="ko-KR" altLang="en-US" sz="1400" dirty="0"/>
                        <a:t> 검정</a:t>
                      </a:r>
                    </a:p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단일 </a:t>
                      </a:r>
                      <a:r>
                        <a:rPr lang="en-US" altLang="ko-KR" sz="1400" dirty="0"/>
                        <a:t>(1</a:t>
                      </a:r>
                      <a:r>
                        <a:rPr lang="ko-KR" altLang="en-US" sz="1400" dirty="0"/>
                        <a:t>개</a:t>
                      </a:r>
                      <a:r>
                        <a:rPr lang="en-US" altLang="ko-KR" sz="1400" dirty="0"/>
                        <a:t>)  </a:t>
                      </a:r>
                      <a:r>
                        <a:rPr lang="ko-KR" altLang="en-US" sz="1400" dirty="0"/>
                        <a:t>검정</a:t>
                      </a:r>
                      <a:endParaRPr lang="en-US" altLang="ko-KR" sz="1400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독립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개 집단 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5521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A6D55-89F8-4AC2-AED1-A922BE40F722}"/>
                  </a:ext>
                </a:extLst>
              </p:cNvPr>
              <p:cNvSpPr txBox="1"/>
              <p:nvPr/>
            </p:nvSpPr>
            <p:spPr>
              <a:xfrm>
                <a:off x="909450" y="3680317"/>
                <a:ext cx="1872208" cy="5111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bar>
                              <m:barPr>
                                <m:pos m:val="top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sub>
                        </m:sSub>
                      </m:den>
                    </m:f>
                  </m:oMath>
                </a14:m>
                <a:r>
                  <a:rPr lang="en-US" altLang="ko-KR" sz="1400" dirty="0"/>
                  <a:t>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ko-KR" sz="140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A6D55-89F8-4AC2-AED1-A922BE40F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50" y="3680317"/>
                <a:ext cx="1872208" cy="511166"/>
              </a:xfrm>
              <a:prstGeom prst="rect">
                <a:avLst/>
              </a:prstGeom>
              <a:blipFill>
                <a:blip r:embed="rId2"/>
                <a:stretch>
                  <a:fillRect l="-647"/>
                </a:stretch>
              </a:blip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A71CAA-1E3D-4963-ADD0-34F5B1BD99F5}"/>
                  </a:ext>
                </a:extLst>
              </p:cNvPr>
              <p:cNvSpPr txBox="1"/>
              <p:nvPr/>
            </p:nvSpPr>
            <p:spPr>
              <a:xfrm>
                <a:off x="3958603" y="3680317"/>
                <a:ext cx="1226793" cy="757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bar>
                          <m:barPr>
                            <m:pos m:val="top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ba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A71CAA-1E3D-4963-ADD0-34F5B1BD9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03" y="3680317"/>
                <a:ext cx="1226793" cy="757451"/>
              </a:xfrm>
              <a:prstGeom prst="rect">
                <a:avLst/>
              </a:prstGeom>
              <a:blipFill>
                <a:blip r:embed="rId3"/>
                <a:stretch>
                  <a:fillRect l="-483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8617D5-F71E-4FD9-B6BB-273E9890D876}"/>
                  </a:ext>
                </a:extLst>
              </p:cNvPr>
              <p:cNvSpPr txBox="1"/>
              <p:nvPr/>
            </p:nvSpPr>
            <p:spPr>
              <a:xfrm>
                <a:off x="925456" y="4881997"/>
                <a:ext cx="1162615" cy="5812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8617D5-F71E-4FD9-B6BB-273E9890D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56" y="4881997"/>
                <a:ext cx="1162615" cy="581249"/>
              </a:xfrm>
              <a:prstGeom prst="rect">
                <a:avLst/>
              </a:prstGeom>
              <a:blipFill>
                <a:blip r:embed="rId4"/>
                <a:stretch>
                  <a:fillRect l="-1031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A21C4A-E0F0-4209-A1AE-1DDF65DED39E}"/>
                  </a:ext>
                </a:extLst>
              </p:cNvPr>
              <p:cNvSpPr txBox="1"/>
              <p:nvPr/>
            </p:nvSpPr>
            <p:spPr>
              <a:xfrm>
                <a:off x="3998144" y="4877727"/>
                <a:ext cx="2040036" cy="6100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  )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A21C4A-E0F0-4209-A1AE-1DDF65DE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44" y="4877727"/>
                <a:ext cx="2040036" cy="610039"/>
              </a:xfrm>
              <a:prstGeom prst="rect">
                <a:avLst/>
              </a:prstGeom>
              <a:blipFill>
                <a:blip r:embed="rId5"/>
                <a:stretch>
                  <a:fillRect l="-592"/>
                </a:stretch>
              </a:blip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69090F75-EFAC-4ED9-89F8-AE0919306395}"/>
              </a:ext>
            </a:extLst>
          </p:cNvPr>
          <p:cNvSpPr/>
          <p:nvPr/>
        </p:nvSpPr>
        <p:spPr>
          <a:xfrm>
            <a:off x="789704" y="3227062"/>
            <a:ext cx="112723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</a:rPr>
              <a:t>모평균</a:t>
            </a:r>
            <a:r>
              <a:rPr lang="ko-KR" altLang="en-US" sz="1400" dirty="0"/>
              <a:t> 검정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338CC1-1C2D-4B75-BDAC-3D2AA35B41A5}"/>
              </a:ext>
            </a:extLst>
          </p:cNvPr>
          <p:cNvSpPr/>
          <p:nvPr/>
        </p:nvSpPr>
        <p:spPr>
          <a:xfrm>
            <a:off x="881695" y="4345154"/>
            <a:ext cx="112723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 err="1">
                <a:highlight>
                  <a:srgbClr val="FFFF00"/>
                </a:highlight>
              </a:rPr>
              <a:t>모비율</a:t>
            </a:r>
            <a:r>
              <a:rPr lang="ko-KR" altLang="en-US" sz="1400" dirty="0"/>
              <a:t> 검정</a:t>
            </a:r>
          </a:p>
        </p:txBody>
      </p:sp>
    </p:spTree>
    <p:extLst>
      <p:ext uri="{BB962C8B-B14F-4D97-AF65-F5344CB8AC3E}">
        <p14:creationId xmlns:p14="http://schemas.microsoft.com/office/powerpoint/2010/main" val="398369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9583D-AE11-4626-951D-0B0631EE1F16}"/>
              </a:ext>
            </a:extLst>
          </p:cNvPr>
          <p:cNvSpPr/>
          <p:nvPr/>
        </p:nvSpPr>
        <p:spPr>
          <a:xfrm>
            <a:off x="467544" y="1895337"/>
            <a:ext cx="59263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171450" algn="just" fontAlgn="base">
              <a:buFont typeface="Wingdings" panose="05000000000000000000" pitchFamily="2" charset="2"/>
              <a:buChar char="§"/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표본통계량의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확률분포가 정규분포를 따르는 경우에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Z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검정을 실시할 수 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657B17-1788-4564-B604-A6AFA099AA36}"/>
              </a:ext>
            </a:extLst>
          </p:cNvPr>
          <p:cNvSpPr/>
          <p:nvPr/>
        </p:nvSpPr>
        <p:spPr>
          <a:xfrm>
            <a:off x="529947" y="2747081"/>
            <a:ext cx="5223890" cy="13292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34950" marR="6350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1) </a:t>
            </a:r>
            <a:r>
              <a:rPr lang="ko-KR" altLang="en-US" sz="11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모분산이 알려져 있고 정규모집단인 경우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유의수준이 주어지면 양측검정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단측검정의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여부에 따라 임계치 계산하고 표본정보에 따라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검정통계량을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계산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검정통계량은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Z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값으로 계산되며 임계치보다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검정통계량의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값이 더 멀리 발생하여 기각역에 속하면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귀무가설을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기각</a:t>
            </a:r>
            <a:endParaRPr lang="en-US" altLang="ko-KR" sz="11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7C82DBBA-2C09-45A6-AAD9-904AA424A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0C253AC-7278-4F60-8100-C2F542A6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A6680F-4F97-4138-A4FD-181F0A79106F}"/>
              </a:ext>
            </a:extLst>
          </p:cNvPr>
          <p:cNvSpPr/>
          <p:nvPr/>
        </p:nvSpPr>
        <p:spPr>
          <a:xfrm>
            <a:off x="523855" y="994787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533400" indent="-342900" algn="just" fontAlgn="base">
              <a:buAutoNum type="arabicPeriod"/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Z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58388-B615-4FE8-BF3E-CA0D5BFE7A97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D02B32-A582-4684-8BCF-271868B98500}"/>
              </a:ext>
            </a:extLst>
          </p:cNvPr>
          <p:cNvSpPr/>
          <p:nvPr/>
        </p:nvSpPr>
        <p:spPr>
          <a:xfrm>
            <a:off x="523855" y="1531457"/>
            <a:ext cx="3888432" cy="27699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/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표준정규분포를 이용하여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모수를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검정하는 경우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74317-1249-45EA-A7C3-6749FBD321B3}"/>
              </a:ext>
            </a:extLst>
          </p:cNvPr>
          <p:cNvSpPr txBox="1"/>
          <p:nvPr/>
        </p:nvSpPr>
        <p:spPr>
          <a:xfrm>
            <a:off x="523855" y="2321209"/>
            <a:ext cx="2448272" cy="27699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어떤 상황에서 </a:t>
            </a:r>
            <a:r>
              <a:rPr lang="en-US" altLang="ko-KR" sz="1200" dirty="0"/>
              <a:t>Z- test </a:t>
            </a:r>
            <a:r>
              <a:rPr lang="ko-KR" altLang="en-US" sz="1200" dirty="0"/>
              <a:t>사용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5870DE6-A075-49D7-9B9D-962D291F8D72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</a:t>
            </a:r>
            <a:r>
              <a:rPr lang="ko-KR" altLang="en-US" sz="1500" dirty="0"/>
              <a:t>검정 </a:t>
            </a:r>
            <a:r>
              <a:rPr lang="en-US" altLang="ko-KR" sz="1500" dirty="0"/>
              <a:t>: </a:t>
            </a:r>
            <a:r>
              <a:rPr lang="ko-KR" altLang="en-US" sz="1500" dirty="0"/>
              <a:t>모평균에 대한 검정 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91F34-603F-469A-B90C-58EA3656FDAF}"/>
              </a:ext>
            </a:extLst>
          </p:cNvPr>
          <p:cNvSpPr/>
          <p:nvPr/>
        </p:nvSpPr>
        <p:spPr>
          <a:xfrm>
            <a:off x="528232" y="4270624"/>
            <a:ext cx="5518789" cy="13303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34950" marR="6350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2) </a:t>
            </a:r>
            <a:r>
              <a:rPr lang="ko-KR" altLang="en-US" sz="11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대표본의 경우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중심극한정리에 의해 표본의 크기가 충분히 크면 표본평균은 정규분포를 근사적으로 따르게 되므로 </a:t>
            </a:r>
            <a:endParaRPr lang="en-US" altLang="ko-KR" sz="1100" kern="0" dirty="0">
              <a:solidFill>
                <a:srgbClr val="000000"/>
              </a:solidFill>
              <a:latin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Z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검정으로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</a:rPr>
              <a:t>귀무가설을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검정할 수 있다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100" u="sng" kern="0" dirty="0">
                <a:solidFill>
                  <a:srgbClr val="000000"/>
                </a:solidFill>
                <a:latin typeface="+mj-ea"/>
              </a:rPr>
              <a:t>모분산이 알려져 있지 않다면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표본분산으로 대체하여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</a:rPr>
              <a:t>검정통계량을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D6473C-6DF1-4EF2-89BA-D6439AE4D855}"/>
                  </a:ext>
                </a:extLst>
              </p:cNvPr>
              <p:cNvSpPr txBox="1"/>
              <p:nvPr/>
            </p:nvSpPr>
            <p:spPr>
              <a:xfrm>
                <a:off x="6199684" y="3131344"/>
                <a:ext cx="1872208" cy="5111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bar>
                              <m:barPr>
                                <m:pos m:val="top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sub>
                        </m:sSub>
                      </m:den>
                    </m:f>
                  </m:oMath>
                </a14:m>
                <a:r>
                  <a:rPr lang="en-US" altLang="ko-KR" sz="1400" dirty="0"/>
                  <a:t>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ko-KR" sz="140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D6473C-6DF1-4EF2-89BA-D6439AE4D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84" y="3131344"/>
                <a:ext cx="1872208" cy="511166"/>
              </a:xfrm>
              <a:prstGeom prst="rect">
                <a:avLst/>
              </a:prstGeom>
              <a:blipFill>
                <a:blip r:embed="rId2"/>
                <a:stretch>
                  <a:fillRect l="-647"/>
                </a:stretch>
              </a:blip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1E18AC-4B01-4CC0-956B-AE3D5A3A81CC}"/>
              </a:ext>
            </a:extLst>
          </p:cNvPr>
          <p:cNvSpPr txBox="1"/>
          <p:nvPr/>
        </p:nvSpPr>
        <p:spPr>
          <a:xfrm>
            <a:off x="6084168" y="2738461"/>
            <a:ext cx="1459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검정통계량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12539-3147-4D1E-A867-79ABA1C10CE5}"/>
              </a:ext>
            </a:extLst>
          </p:cNvPr>
          <p:cNvSpPr txBox="1"/>
          <p:nvPr/>
        </p:nvSpPr>
        <p:spPr>
          <a:xfrm>
            <a:off x="6084168" y="4253730"/>
            <a:ext cx="1459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검정통계량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F80CDD-B9C4-4F00-8102-B3513A0EE7D2}"/>
                  </a:ext>
                </a:extLst>
              </p:cNvPr>
              <p:cNvSpPr txBox="1"/>
              <p:nvPr/>
            </p:nvSpPr>
            <p:spPr>
              <a:xfrm>
                <a:off x="6167623" y="4589150"/>
                <a:ext cx="1112245" cy="51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F80CDD-B9C4-4F00-8102-B3513A0EE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23" y="4589150"/>
                <a:ext cx="1112245" cy="512320"/>
              </a:xfrm>
              <a:prstGeom prst="rect">
                <a:avLst/>
              </a:prstGeom>
              <a:blipFill>
                <a:blip r:embed="rId3"/>
                <a:stretch>
                  <a:fillRect l="-535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6A6764-6B65-4F77-A79B-5D939A72269C}"/>
                  </a:ext>
                </a:extLst>
              </p:cNvPr>
              <p:cNvSpPr txBox="1"/>
              <p:nvPr/>
            </p:nvSpPr>
            <p:spPr>
              <a:xfrm>
                <a:off x="7393031" y="4589150"/>
                <a:ext cx="1226793" cy="757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bar>
                          <m:barPr>
                            <m:pos m:val="top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ba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6A6764-6B65-4F77-A79B-5D939A722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031" y="4589150"/>
                <a:ext cx="1226793" cy="757451"/>
              </a:xfrm>
              <a:prstGeom prst="rect">
                <a:avLst/>
              </a:prstGeom>
              <a:blipFill>
                <a:blip r:embed="rId4"/>
                <a:stretch>
                  <a:fillRect l="-485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1808DAC-40EC-498F-BCA5-7B9319423E28}"/>
              </a:ext>
            </a:extLst>
          </p:cNvPr>
          <p:cNvSpPr txBox="1"/>
          <p:nvPr/>
        </p:nvSpPr>
        <p:spPr>
          <a:xfrm>
            <a:off x="7279868" y="4226087"/>
            <a:ext cx="1298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독립 두 집단간 비교</a:t>
            </a:r>
          </a:p>
        </p:txBody>
      </p:sp>
    </p:spTree>
    <p:extLst>
      <p:ext uri="{BB962C8B-B14F-4D97-AF65-F5344CB8AC3E}">
        <p14:creationId xmlns:p14="http://schemas.microsoft.com/office/powerpoint/2010/main" val="17401272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24B324E-9C95-43A3-BA8C-94AD806A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5D14A7-AFFD-421E-AD2E-F94D26A9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9648CD-AE6A-4B30-A03C-F3B20E39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384" y="5286633"/>
            <a:ext cx="5295191" cy="1137001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90CB2E-7DE9-462A-BCCD-118B6D6D5682}"/>
              </a:ext>
            </a:extLst>
          </p:cNvPr>
          <p:cNvSpPr/>
          <p:nvPr/>
        </p:nvSpPr>
        <p:spPr>
          <a:xfrm>
            <a:off x="537820" y="146680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1. </a:t>
            </a:r>
            <a:r>
              <a:rPr lang="ko-KR" altLang="en-US" sz="1200" dirty="0">
                <a:highlight>
                  <a:srgbClr val="00FFFF"/>
                </a:highlight>
              </a:rPr>
              <a:t>가설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30B30-3902-45F7-A777-C2097767AE6C}"/>
              </a:ext>
            </a:extLst>
          </p:cNvPr>
          <p:cNvSpPr txBox="1"/>
          <p:nvPr/>
        </p:nvSpPr>
        <p:spPr>
          <a:xfrm>
            <a:off x="463812" y="235157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2. </a:t>
            </a:r>
            <a:r>
              <a:rPr lang="ko-KR" altLang="en-US" sz="1200" dirty="0" err="1">
                <a:highlight>
                  <a:srgbClr val="00FFFF"/>
                </a:highlight>
              </a:rPr>
              <a:t>검정통계량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292CBB-054F-43EE-9E6C-2371F2B6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384" y="4222975"/>
            <a:ext cx="5469825" cy="93421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0E80AA-356E-419F-BAE5-49904BDE8A0D}"/>
              </a:ext>
            </a:extLst>
          </p:cNvPr>
          <p:cNvSpPr/>
          <p:nvPr/>
        </p:nvSpPr>
        <p:spPr>
          <a:xfrm>
            <a:off x="538384" y="3210283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3. </a:t>
            </a:r>
            <a:r>
              <a:rPr lang="ko-KR" altLang="en-US" sz="1200" dirty="0" err="1">
                <a:highlight>
                  <a:srgbClr val="00FFFF"/>
                </a:highlight>
              </a:rPr>
              <a:t>기각역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2FA62D-CE5B-441E-BECA-D98223AD53B0}"/>
                  </a:ext>
                </a:extLst>
              </p:cNvPr>
              <p:cNvSpPr txBox="1"/>
              <p:nvPr/>
            </p:nvSpPr>
            <p:spPr>
              <a:xfrm>
                <a:off x="2959324" y="2716223"/>
                <a:ext cx="3201024" cy="24622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bar>
                  </m:oMath>
                </a14:m>
                <a:r>
                  <a:rPr lang="en-US" altLang="ko-KR" sz="1000" dirty="0"/>
                  <a:t>= </a:t>
                </a:r>
                <a:r>
                  <a:rPr lang="ko-KR" altLang="en-US" sz="1000" dirty="0"/>
                  <a:t>표본평균</a:t>
                </a:r>
                <a:r>
                  <a:rPr lang="en-US" altLang="ko-KR" sz="1000" dirty="0"/>
                  <a:t>, </a:t>
                </a:r>
                <a:r>
                  <a:rPr lang="el-GR" altLang="ko-KR" sz="1000" dirty="0"/>
                  <a:t>μ</a:t>
                </a:r>
                <a:r>
                  <a:rPr lang="en-US" altLang="ko-KR" sz="1000" dirty="0"/>
                  <a:t> = </a:t>
                </a:r>
                <a:r>
                  <a:rPr lang="ko-KR" altLang="en-US" sz="1000" dirty="0"/>
                  <a:t>모평균</a:t>
                </a:r>
                <a:r>
                  <a:rPr lang="en-US" altLang="ko-KR" sz="1000" dirty="0"/>
                  <a:t>, </a:t>
                </a:r>
                <a:r>
                  <a:rPr lang="el-GR" altLang="ko-KR" sz="1000" dirty="0"/>
                  <a:t>σ</a:t>
                </a:r>
                <a:r>
                  <a:rPr lang="en-US" altLang="ko-KR" sz="1000" dirty="0"/>
                  <a:t> = </a:t>
                </a:r>
                <a:r>
                  <a:rPr lang="ko-KR" altLang="en-US" sz="1000" dirty="0" err="1"/>
                  <a:t>모표준편차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, n = </a:t>
                </a:r>
                <a:r>
                  <a:rPr lang="ko-KR" altLang="en-US" sz="1000" dirty="0" err="1"/>
                  <a:t>표본수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2FA62D-CE5B-441E-BECA-D98223AD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24" y="2716223"/>
                <a:ext cx="3201024" cy="246221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7A99587-B503-4A09-9947-64C64B823433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66F7C0-00F2-4775-8CEB-780B2D1AD2D0}"/>
                  </a:ext>
                </a:extLst>
              </p:cNvPr>
              <p:cNvSpPr txBox="1"/>
              <p:nvPr/>
            </p:nvSpPr>
            <p:spPr>
              <a:xfrm>
                <a:off x="1750313" y="2426185"/>
                <a:ext cx="1112245" cy="51116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ko-KR" sz="140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66F7C0-00F2-4775-8CEB-780B2D1A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313" y="2426185"/>
                <a:ext cx="1112245" cy="511166"/>
              </a:xfrm>
              <a:prstGeom prst="rect">
                <a:avLst/>
              </a:prstGeom>
              <a:blipFill>
                <a:blip r:embed="rId5"/>
                <a:stretch>
                  <a:fillRect l="-532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D693A9-188D-457F-8108-352129777DE4}"/>
              </a:ext>
            </a:extLst>
          </p:cNvPr>
          <p:cNvSpPr/>
          <p:nvPr/>
        </p:nvSpPr>
        <p:spPr>
          <a:xfrm>
            <a:off x="494878" y="1055394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533400" indent="-342900" algn="just" fontAlgn="base">
              <a:buAutoNum type="arabicPeriod"/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Z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3B30059-E2B7-4A17-B2CD-9CA3C59D516B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</a:t>
            </a:r>
            <a:r>
              <a:rPr lang="ko-KR" altLang="en-US" sz="1500" dirty="0"/>
              <a:t>검정 </a:t>
            </a:r>
            <a:r>
              <a:rPr lang="en-US" altLang="ko-KR" sz="1500" dirty="0"/>
              <a:t>: </a:t>
            </a:r>
            <a:r>
              <a:rPr lang="ko-KR" altLang="en-US" sz="1500" dirty="0"/>
              <a:t>모평균에 대한 검정 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D9802-68D9-42EE-84B6-D7C522040B5D}"/>
              </a:ext>
            </a:extLst>
          </p:cNvPr>
          <p:cNvSpPr txBox="1"/>
          <p:nvPr/>
        </p:nvSpPr>
        <p:spPr>
          <a:xfrm>
            <a:off x="2370280" y="1031564"/>
            <a:ext cx="3157904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개 집단</a:t>
            </a:r>
            <a:r>
              <a:rPr lang="en-US" altLang="ko-KR" sz="1400" dirty="0"/>
              <a:t>(A) : </a:t>
            </a:r>
            <a:r>
              <a:rPr lang="ko-KR" altLang="en-US" sz="1400" dirty="0"/>
              <a:t>검정 절차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1D7713-F01E-4619-A565-30454757D555}"/>
                  </a:ext>
                </a:extLst>
              </p:cNvPr>
              <p:cNvSpPr txBox="1"/>
              <p:nvPr/>
            </p:nvSpPr>
            <p:spPr>
              <a:xfrm>
                <a:off x="1750313" y="1460105"/>
                <a:ext cx="6278071" cy="836639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양측검정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귀</a:t>
                </a:r>
                <a14:m>
                  <m:oMath xmlns:m="http://schemas.openxmlformats.org/officeDocument/2006/math">
                    <m:r>
                      <a:rPr lang="ko-KR" altLang="en-US" sz="1100" i="1" dirty="0" smtClean="0">
                        <a:latin typeface="Cambria Math" panose="02040503050406030204" pitchFamily="18" charset="0"/>
                      </a:rPr>
                      <m:t>무</m:t>
                    </m:r>
                    <m:r>
                      <a:rPr lang="ko-KR" altLang="en-US" sz="1100" i="1" dirty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ko-KR" altLang="en-US" sz="1100" i="1" dirty="0" smtClean="0">
                        <a:latin typeface="Cambria Math" panose="02040503050406030204" pitchFamily="18" charset="0"/>
                      </a:rPr>
                      <m:t>설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우측검정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&gt;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좌측검정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1D7713-F01E-4619-A565-30454757D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313" y="1460105"/>
                <a:ext cx="6278071" cy="836639"/>
              </a:xfrm>
              <a:prstGeom prst="rect">
                <a:avLst/>
              </a:prstGeom>
              <a:blipFill>
                <a:blip r:embed="rId6"/>
                <a:stretch>
                  <a:fillRect b="-4317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618716-66CC-4E38-AA62-4DAAF78F7577}"/>
                  </a:ext>
                </a:extLst>
              </p:cNvPr>
              <p:cNvSpPr txBox="1"/>
              <p:nvPr/>
            </p:nvSpPr>
            <p:spPr>
              <a:xfrm>
                <a:off x="1688384" y="3233799"/>
                <a:ext cx="3839800" cy="854529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일 때</a:t>
                </a:r>
                <a:r>
                  <a:rPr lang="en-US" altLang="ko-KR" sz="1100" dirty="0"/>
                  <a:t>,          |Z| </a:t>
                </a:r>
                <a14:m>
                  <m:oMath xmlns:m="http://schemas.openxmlformats.org/officeDocument/2006/math">
                    <m:r>
                      <a:rPr lang="en-US" altLang="ko-KR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11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&gt;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일 때              </a:t>
                </a:r>
                <a:r>
                  <a:rPr lang="en-US" altLang="ko-KR" sz="1100" dirty="0"/>
                  <a:t>|Z| </a:t>
                </a:r>
                <a14:m>
                  <m:oMath xmlns:m="http://schemas.openxmlformats.org/officeDocument/2006/math">
                    <m:r>
                      <a:rPr lang="en-US" altLang="ko-KR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100" dirty="0"/>
                  <a:t>                   </a:t>
                </a:r>
                <a:r>
                  <a:rPr lang="en-US" altLang="ko-KR" sz="1100" dirty="0"/>
                  <a:t>|Z|  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ko-KR" altLang="en-US" sz="1100" dirty="0"/>
                  <a:t> 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618716-66CC-4E38-AA62-4DAAF78F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384" y="3233799"/>
                <a:ext cx="3839800" cy="854529"/>
              </a:xfrm>
              <a:prstGeom prst="rect">
                <a:avLst/>
              </a:prstGeom>
              <a:blipFill>
                <a:blip r:embed="rId7"/>
                <a:stretch>
                  <a:fillRect b="-3497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463A11-31D3-4AFD-B00E-B7BB9D02908E}"/>
              </a:ext>
            </a:extLst>
          </p:cNvPr>
          <p:cNvSpPr/>
          <p:nvPr/>
        </p:nvSpPr>
        <p:spPr>
          <a:xfrm>
            <a:off x="5535775" y="3379316"/>
            <a:ext cx="289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i="1" dirty="0">
                <a:sym typeface="Wingdings" panose="05000000000000000000" pitchFamily="2" charset="2"/>
              </a:rPr>
              <a:t>  </a:t>
            </a:r>
            <a:r>
              <a:rPr lang="ko-KR" altLang="en-US" sz="1000" b="1" i="1" dirty="0" err="1">
                <a:sym typeface="Wingdings" panose="05000000000000000000" pitchFamily="2" charset="2"/>
              </a:rPr>
              <a:t>검정통계량이</a:t>
            </a:r>
            <a:r>
              <a:rPr lang="ko-KR" altLang="en-US" sz="1000" b="1" i="1" dirty="0">
                <a:sym typeface="Wingdings" panose="05000000000000000000" pitchFamily="2" charset="2"/>
              </a:rPr>
              <a:t> 기각역에 오면 대립가설 채택</a:t>
            </a:r>
            <a:endParaRPr lang="ko-KR" altLang="en-US" sz="1000" b="1" i="1" dirty="0"/>
          </a:p>
        </p:txBody>
      </p:sp>
    </p:spTree>
    <p:extLst>
      <p:ext uri="{BB962C8B-B14F-4D97-AF65-F5344CB8AC3E}">
        <p14:creationId xmlns:p14="http://schemas.microsoft.com/office/powerpoint/2010/main" val="6683314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120D11-EC99-4859-8129-F636BEC51675}"/>
              </a:ext>
            </a:extLst>
          </p:cNvPr>
          <p:cNvSpPr/>
          <p:nvPr/>
        </p:nvSpPr>
        <p:spPr>
          <a:xfrm>
            <a:off x="610456" y="1280244"/>
            <a:ext cx="7848418" cy="82137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+mj-ea"/>
                <a:ea typeface="+mj-ea"/>
              </a:rPr>
              <a:t>00</a:t>
            </a:r>
            <a:r>
              <a:rPr lang="ko-KR" altLang="en-US" sz="1100" dirty="0">
                <a:latin typeface="+mj-ea"/>
                <a:ea typeface="+mj-ea"/>
              </a:rPr>
              <a:t>대학교 </a:t>
            </a:r>
            <a:r>
              <a:rPr lang="en-US" altLang="ko-KR" sz="1100" dirty="0">
                <a:latin typeface="+mj-ea"/>
                <a:ea typeface="+mj-ea"/>
              </a:rPr>
              <a:t>1</a:t>
            </a:r>
            <a:r>
              <a:rPr lang="ko-KR" altLang="en-US" sz="1100" dirty="0">
                <a:latin typeface="+mj-ea"/>
                <a:ea typeface="+mj-ea"/>
              </a:rPr>
              <a:t>학년 </a:t>
            </a:r>
            <a:r>
              <a:rPr lang="en-US" altLang="ko-KR" sz="1100" dirty="0">
                <a:latin typeface="+mj-ea"/>
                <a:ea typeface="+mj-ea"/>
              </a:rPr>
              <a:t> </a:t>
            </a:r>
            <a:r>
              <a:rPr lang="ko-KR" altLang="en-US" sz="1100" dirty="0">
                <a:latin typeface="+mj-ea"/>
                <a:ea typeface="+mj-ea"/>
              </a:rPr>
              <a:t>학생에 대한 역대 범죄통계학 평균 점수는 </a:t>
            </a:r>
            <a:r>
              <a:rPr lang="en-US" altLang="ko-KR" sz="1100" dirty="0">
                <a:latin typeface="+mj-ea"/>
                <a:ea typeface="+mj-ea"/>
              </a:rPr>
              <a:t>70</a:t>
            </a:r>
            <a:r>
              <a:rPr lang="ko-KR" altLang="en-US" sz="1100" dirty="0">
                <a:latin typeface="+mj-ea"/>
                <a:ea typeface="+mj-ea"/>
              </a:rPr>
              <a:t>점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표준편차는 </a:t>
            </a:r>
            <a:r>
              <a:rPr lang="en-US" altLang="ko-KR" sz="1100" dirty="0">
                <a:latin typeface="+mj-ea"/>
                <a:ea typeface="+mj-ea"/>
              </a:rPr>
              <a:t>15</a:t>
            </a:r>
            <a:r>
              <a:rPr lang="ko-KR" altLang="en-US" sz="1100" dirty="0">
                <a:latin typeface="+mj-ea"/>
                <a:ea typeface="+mj-ea"/>
              </a:rPr>
              <a:t>점이다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+mj-ea"/>
                <a:ea typeface="+mj-ea"/>
              </a:rPr>
              <a:t>금년 신입생들이 </a:t>
            </a:r>
            <a:r>
              <a:rPr lang="en-US" altLang="ko-KR" sz="1100" dirty="0">
                <a:latin typeface="+mj-ea"/>
                <a:ea typeface="+mj-ea"/>
              </a:rPr>
              <a:t>1</a:t>
            </a:r>
            <a:r>
              <a:rPr lang="ko-KR" altLang="en-US" sz="1100" dirty="0">
                <a:latin typeface="+mj-ea"/>
                <a:ea typeface="+mj-ea"/>
              </a:rPr>
              <a:t>학기 시험결과  </a:t>
            </a:r>
            <a:r>
              <a:rPr lang="en-US" altLang="ko-KR" sz="1100" dirty="0">
                <a:latin typeface="+mj-ea"/>
                <a:ea typeface="+mj-ea"/>
              </a:rPr>
              <a:t>25</a:t>
            </a:r>
            <a:r>
              <a:rPr lang="ko-KR" altLang="en-US" sz="1100" dirty="0">
                <a:latin typeface="+mj-ea"/>
                <a:ea typeface="+mj-ea"/>
              </a:rPr>
              <a:t>명에 대한 표본 평균을 조사해봤더니 평균이 </a:t>
            </a:r>
            <a:r>
              <a:rPr lang="en-US" altLang="ko-KR" sz="1100" dirty="0">
                <a:latin typeface="+mj-ea"/>
                <a:ea typeface="+mj-ea"/>
              </a:rPr>
              <a:t>78</a:t>
            </a:r>
            <a:r>
              <a:rPr lang="ko-KR" altLang="en-US" sz="1100" dirty="0">
                <a:latin typeface="+mj-ea"/>
                <a:ea typeface="+mj-ea"/>
              </a:rPr>
              <a:t>점이 나왔다</a:t>
            </a:r>
            <a:r>
              <a:rPr lang="en-US" altLang="ko-KR" sz="1100" dirty="0">
                <a:latin typeface="+mj-ea"/>
                <a:ea typeface="+mj-ea"/>
              </a:rPr>
              <a:t>. </a:t>
            </a:r>
            <a:r>
              <a:rPr lang="ko-KR" altLang="en-US" sz="1100" dirty="0">
                <a:latin typeface="+mj-ea"/>
                <a:ea typeface="+mj-ea"/>
              </a:rPr>
              <a:t>이 평균점수가 역대 </a:t>
            </a:r>
            <a:r>
              <a:rPr lang="ko-KR" altLang="en-US" sz="1100" dirty="0">
                <a:highlight>
                  <a:srgbClr val="00FFFF"/>
                </a:highlight>
                <a:latin typeface="+mj-ea"/>
                <a:ea typeface="+mj-ea"/>
              </a:rPr>
              <a:t>평균점수</a:t>
            </a:r>
            <a:r>
              <a:rPr lang="ko-KR" altLang="en-US" sz="1100" dirty="0">
                <a:latin typeface="+mj-ea"/>
                <a:ea typeface="+mj-ea"/>
              </a:rPr>
              <a:t>와 </a:t>
            </a:r>
            <a:r>
              <a:rPr lang="ko-KR" altLang="en-US" sz="1100" dirty="0">
                <a:highlight>
                  <a:srgbClr val="FFFF00"/>
                </a:highlight>
                <a:latin typeface="+mj-ea"/>
                <a:ea typeface="+mj-ea"/>
              </a:rPr>
              <a:t>동일한지를</a:t>
            </a:r>
            <a:r>
              <a:rPr lang="ko-KR" altLang="en-US" sz="1100" dirty="0">
                <a:latin typeface="+mj-ea"/>
                <a:ea typeface="+mj-ea"/>
              </a:rPr>
              <a:t> 유의수준 </a:t>
            </a:r>
            <a:r>
              <a:rPr lang="en-US" altLang="ko-KR" sz="1100" dirty="0">
                <a:latin typeface="+mj-ea"/>
                <a:ea typeface="+mj-ea"/>
              </a:rPr>
              <a:t>0.05</a:t>
            </a:r>
            <a:r>
              <a:rPr lang="ko-KR" altLang="en-US" sz="1100" dirty="0">
                <a:latin typeface="+mj-ea"/>
                <a:ea typeface="+mj-ea"/>
              </a:rPr>
              <a:t>에서 검정하면</a:t>
            </a:r>
            <a:r>
              <a:rPr lang="en-US" altLang="ko-KR" sz="1100" dirty="0">
                <a:latin typeface="+mj-ea"/>
                <a:ea typeface="+mj-ea"/>
              </a:rPr>
              <a:t>? 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51ED61-1782-4E54-8EE8-9D63940C8601}"/>
              </a:ext>
            </a:extLst>
          </p:cNvPr>
          <p:cNvSpPr/>
          <p:nvPr/>
        </p:nvSpPr>
        <p:spPr>
          <a:xfrm>
            <a:off x="618355" y="2360606"/>
            <a:ext cx="7848418" cy="195438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kern="0" spc="-50" dirty="0">
                <a:solidFill>
                  <a:srgbClr val="000000"/>
                </a:solidFill>
                <a:latin typeface="+mj-ea"/>
              </a:rPr>
              <a:t>모집단이 </a:t>
            </a:r>
            <a:r>
              <a:rPr lang="ko-KR" altLang="en-US" sz="1100" kern="0" spc="-50" dirty="0" err="1">
                <a:solidFill>
                  <a:srgbClr val="000000"/>
                </a:solidFill>
                <a:latin typeface="+mj-ea"/>
              </a:rPr>
              <a:t>정규분포이며</a:t>
            </a:r>
            <a:r>
              <a:rPr lang="ko-KR" altLang="en-US" sz="1100" kern="0" spc="-5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100" kern="0" spc="-50" dirty="0" err="1">
                <a:solidFill>
                  <a:srgbClr val="000000"/>
                </a:solidFill>
                <a:latin typeface="+mj-ea"/>
              </a:rPr>
              <a:t>모분산</a:t>
            </a:r>
            <a:r>
              <a:rPr lang="en-US" altLang="ko-KR" sz="1100" kern="0" spc="-50" dirty="0">
                <a:solidFill>
                  <a:srgbClr val="000000"/>
                </a:solidFill>
                <a:latin typeface="+mj-ea"/>
              </a:rPr>
              <a:t>(</a:t>
            </a:r>
            <a:r>
              <a:rPr lang="ko-KR" altLang="en-US" sz="1100" kern="0" spc="-50" dirty="0" err="1">
                <a:solidFill>
                  <a:srgbClr val="000000"/>
                </a:solidFill>
                <a:latin typeface="+mj-ea"/>
              </a:rPr>
              <a:t>모표준편차</a:t>
            </a:r>
            <a:r>
              <a:rPr lang="en-US" altLang="ko-KR" sz="1100" kern="0" spc="-50" dirty="0">
                <a:solidFill>
                  <a:srgbClr val="000000"/>
                </a:solidFill>
                <a:latin typeface="+mj-ea"/>
              </a:rPr>
              <a:t>)</a:t>
            </a:r>
            <a:r>
              <a:rPr lang="ko-KR" altLang="en-US" sz="1100" kern="0" spc="-50" dirty="0">
                <a:solidFill>
                  <a:srgbClr val="000000"/>
                </a:solidFill>
                <a:latin typeface="+mj-ea"/>
              </a:rPr>
              <a:t>을 알고 있는 경우 </a:t>
            </a:r>
            <a:r>
              <a:rPr lang="en-US" altLang="ko-KR" sz="1100" kern="0" spc="-50" dirty="0">
                <a:solidFill>
                  <a:srgbClr val="000000"/>
                </a:solidFill>
                <a:latin typeface="+mj-ea"/>
              </a:rPr>
              <a:t>: Z</a:t>
            </a:r>
            <a:r>
              <a:rPr lang="ko-KR" altLang="en-US" sz="1100" kern="0" spc="-50" dirty="0">
                <a:solidFill>
                  <a:srgbClr val="000000"/>
                </a:solidFill>
                <a:latin typeface="+mj-ea"/>
              </a:rPr>
              <a:t>검정 이용</a:t>
            </a:r>
            <a:endParaRPr lang="en-US" altLang="ko-KR" sz="1100" dirty="0">
              <a:solidFill>
                <a:srgbClr val="666666"/>
              </a:solidFill>
              <a:latin typeface="Noto Sans KR"/>
            </a:endParaRPr>
          </a:p>
          <a:p>
            <a:r>
              <a:rPr lang="en-US" altLang="ko-KR" sz="1100" dirty="0">
                <a:solidFill>
                  <a:srgbClr val="666666"/>
                </a:solidFill>
                <a:latin typeface="Noto Sans KR"/>
              </a:rPr>
              <a:t>(</a:t>
            </a:r>
            <a:r>
              <a:rPr lang="ko-KR" altLang="en-US" sz="1100" dirty="0">
                <a:solidFill>
                  <a:srgbClr val="666666"/>
                </a:solidFill>
                <a:latin typeface="Noto Sans KR"/>
              </a:rPr>
              <a:t>가설설정</a:t>
            </a:r>
            <a:r>
              <a:rPr lang="en-US" altLang="ko-KR" sz="1100" dirty="0">
                <a:solidFill>
                  <a:srgbClr val="666666"/>
                </a:solidFill>
                <a:latin typeface="Noto Sans KR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666666"/>
                </a:solidFill>
                <a:latin typeface="Noto Sans KR"/>
              </a:rPr>
              <a:t>귀무가설</a:t>
            </a:r>
            <a:r>
              <a:rPr lang="en-US" altLang="ko-KR" sz="1100" dirty="0">
                <a:solidFill>
                  <a:srgbClr val="666666"/>
                </a:solidFill>
                <a:latin typeface="Noto Sans KR"/>
              </a:rPr>
              <a:t>: </a:t>
            </a:r>
            <a:r>
              <a:rPr lang="ko-KR" altLang="en-US" sz="1100" dirty="0">
                <a:solidFill>
                  <a:srgbClr val="666666"/>
                </a:solidFill>
                <a:latin typeface="Noto Sans KR"/>
              </a:rPr>
              <a:t>평균값이 동일하다</a:t>
            </a:r>
            <a:r>
              <a:rPr lang="en-US" altLang="ko-KR" sz="1100" dirty="0">
                <a:solidFill>
                  <a:srgbClr val="666666"/>
                </a:solidFill>
                <a:latin typeface="Noto Sans KR"/>
              </a:rPr>
              <a:t>.(</a:t>
            </a:r>
            <a:r>
              <a:rPr lang="ko-KR" altLang="en-US" sz="1100" dirty="0">
                <a:solidFill>
                  <a:srgbClr val="666666"/>
                </a:solidFill>
                <a:latin typeface="Noto Sans KR"/>
              </a:rPr>
              <a:t>차이가 없다</a:t>
            </a:r>
            <a:r>
              <a:rPr lang="en-US" altLang="ko-KR" sz="1100" dirty="0">
                <a:solidFill>
                  <a:srgbClr val="666666"/>
                </a:solidFill>
                <a:latin typeface="Noto Sans KR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666666"/>
                </a:solidFill>
                <a:latin typeface="Noto Sans KR"/>
              </a:rPr>
              <a:t>대립가설</a:t>
            </a:r>
            <a:r>
              <a:rPr lang="en-US" altLang="ko-KR" sz="1100" dirty="0">
                <a:solidFill>
                  <a:srgbClr val="666666"/>
                </a:solidFill>
                <a:latin typeface="Noto Sans KR"/>
              </a:rPr>
              <a:t>: </a:t>
            </a:r>
            <a:r>
              <a:rPr lang="ko-KR" altLang="en-US" sz="1100" dirty="0">
                <a:solidFill>
                  <a:srgbClr val="666666"/>
                </a:solidFill>
                <a:latin typeface="Noto Sans KR"/>
              </a:rPr>
              <a:t>평균값이 동일하지 않다</a:t>
            </a:r>
            <a:r>
              <a:rPr lang="en-US" altLang="ko-KR" sz="1100" dirty="0">
                <a:solidFill>
                  <a:srgbClr val="666666"/>
                </a:solidFill>
                <a:latin typeface="Noto Sans KR"/>
              </a:rPr>
              <a:t>.(</a:t>
            </a:r>
            <a:r>
              <a:rPr lang="ko-KR" altLang="en-US" sz="1100" dirty="0">
                <a:solidFill>
                  <a:srgbClr val="666666"/>
                </a:solidFill>
                <a:latin typeface="Noto Sans KR"/>
              </a:rPr>
              <a:t>차이가 있다</a:t>
            </a:r>
            <a:r>
              <a:rPr lang="en-US" altLang="ko-KR" sz="1100" dirty="0">
                <a:solidFill>
                  <a:srgbClr val="666666"/>
                </a:solidFill>
                <a:latin typeface="Noto Sans KR"/>
              </a:rPr>
              <a:t>)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검정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동일한것인지</a:t>
            </a:r>
            <a:r>
              <a:rPr lang="ko-KR" altLang="en-US" sz="1100" dirty="0"/>
              <a:t> 여부 검정 </a:t>
            </a:r>
            <a:r>
              <a:rPr lang="en-US" altLang="ko-KR" sz="1100" dirty="0"/>
              <a:t>=</a:t>
            </a:r>
            <a:r>
              <a:rPr lang="ko-KR" altLang="en-US" sz="1100" dirty="0"/>
              <a:t> </a:t>
            </a:r>
            <a:r>
              <a:rPr lang="en-US" altLang="ko-KR" sz="1100" dirty="0"/>
              <a:t>'</a:t>
            </a:r>
            <a:r>
              <a:rPr lang="ko-KR" altLang="en-US" sz="1100" dirty="0"/>
              <a:t>양측 검정</a:t>
            </a:r>
            <a:r>
              <a:rPr lang="en-US" altLang="ko-KR" sz="1100" dirty="0"/>
              <a:t>'</a:t>
            </a:r>
            <a:r>
              <a:rPr lang="ko-KR" altLang="en-US" sz="1100" dirty="0"/>
              <a:t> 사용</a:t>
            </a:r>
            <a:r>
              <a:rPr lang="en-US" altLang="ko-KR" sz="1100" dirty="0"/>
              <a:t> </a:t>
            </a:r>
          </a:p>
          <a:p>
            <a:r>
              <a:rPr lang="ko-KR" altLang="en-US" sz="1100" dirty="0"/>
              <a:t>유의수준 </a:t>
            </a:r>
            <a:r>
              <a:rPr lang="en-US" altLang="ko-KR" sz="1100" dirty="0"/>
              <a:t>0.05 </a:t>
            </a:r>
            <a:r>
              <a:rPr lang="ko-KR" altLang="en-US" sz="1100" dirty="0"/>
              <a:t>기각역은 </a:t>
            </a:r>
            <a:r>
              <a:rPr lang="en-US" altLang="ko-KR" sz="1100" dirty="0"/>
              <a:t>0.025</a:t>
            </a:r>
            <a:r>
              <a:rPr lang="ko-KR" altLang="en-US" sz="1100" dirty="0"/>
              <a:t>가 되고</a:t>
            </a:r>
            <a:r>
              <a:rPr lang="en-US" altLang="ko-KR" sz="1100" dirty="0"/>
              <a:t>, </a:t>
            </a:r>
            <a:r>
              <a:rPr lang="ko-KR" altLang="en-US" sz="1100" dirty="0"/>
              <a:t>표준정규분포에서 확률이 </a:t>
            </a:r>
            <a:r>
              <a:rPr lang="en-US" altLang="ko-KR" sz="1100" dirty="0"/>
              <a:t>0.025</a:t>
            </a:r>
            <a:r>
              <a:rPr lang="ko-KR" altLang="en-US" sz="1100" dirty="0"/>
              <a:t>가 되는 값은 </a:t>
            </a:r>
            <a:r>
              <a:rPr lang="en-US" altLang="ko-KR" sz="1100" dirty="0"/>
              <a:t>1.96.</a:t>
            </a:r>
          </a:p>
          <a:p>
            <a:r>
              <a:rPr lang="ko-KR" altLang="en-US" sz="1100" dirty="0" err="1"/>
              <a:t>검정통계량</a:t>
            </a:r>
            <a:r>
              <a:rPr lang="ko-KR" altLang="en-US" sz="1100" dirty="0"/>
              <a:t> </a:t>
            </a:r>
            <a:r>
              <a:rPr lang="en-US" altLang="ko-KR" sz="1100" dirty="0"/>
              <a:t>= (78-70)/(15/5) = 2.67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의사결정</a:t>
            </a:r>
            <a:r>
              <a:rPr lang="en-US" altLang="ko-KR" sz="1100" dirty="0"/>
              <a:t>) </a:t>
            </a:r>
          </a:p>
          <a:p>
            <a:r>
              <a:rPr lang="ko-KR" altLang="en-US" sz="1100" dirty="0"/>
              <a:t>임계치 </a:t>
            </a:r>
            <a:r>
              <a:rPr lang="en-US" altLang="ko-KR" sz="1100" dirty="0"/>
              <a:t>1.96</a:t>
            </a:r>
            <a:r>
              <a:rPr lang="ko-KR" altLang="en-US" sz="1100" dirty="0"/>
              <a:t>보다  더 큰 값이기에</a:t>
            </a:r>
            <a:r>
              <a:rPr lang="en-US" altLang="ko-KR" sz="1100" dirty="0"/>
              <a:t>, </a:t>
            </a:r>
            <a:r>
              <a:rPr lang="ko-KR" altLang="en-US" sz="1100" dirty="0"/>
              <a:t>기각역에 놓이고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 err="1"/>
              <a:t>귀무가설을</a:t>
            </a:r>
            <a:r>
              <a:rPr lang="ko-KR" altLang="en-US" sz="1100" dirty="0"/>
              <a:t> 기각한다</a:t>
            </a:r>
            <a:r>
              <a:rPr lang="en-US" altLang="ko-KR" sz="1100" dirty="0"/>
              <a:t>. : </a:t>
            </a:r>
            <a:r>
              <a:rPr lang="ko-KR" altLang="en-US" sz="1100" dirty="0"/>
              <a:t>평균값이 동일하지 않다</a:t>
            </a:r>
            <a:r>
              <a:rPr lang="en-US" altLang="ko-KR" sz="1100" dirty="0"/>
              <a:t>. </a:t>
            </a: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금년 신입생들의 평균성적이 역대 평균성적과 차이가 있다</a:t>
            </a:r>
            <a:r>
              <a:rPr lang="en-US" altLang="ko-KR" sz="1100" dirty="0"/>
              <a:t>.</a:t>
            </a:r>
            <a:endParaRPr lang="en-US" altLang="ko-KR" sz="11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C61820-C9AF-4723-B12A-22574072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372579"/>
            <a:ext cx="3024336" cy="1752069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3EAA349-1B70-4C9D-888A-801577F1ED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6235" y="4878167"/>
          <a:ext cx="396044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62520702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163238217"/>
                    </a:ext>
                  </a:extLst>
                </a:gridCol>
              </a:tblGrid>
              <a:tr h="177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유의수준 </a:t>
                      </a:r>
                      <a:r>
                        <a:rPr lang="el-GR" altLang="ko-KR" sz="1000" dirty="0"/>
                        <a:t>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Z </a:t>
                      </a:r>
                      <a:r>
                        <a:rPr lang="ko-KR" altLang="en-US" sz="10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496175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1.28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502036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1.645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6879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1.96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54288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2.33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10337"/>
                  </a:ext>
                </a:extLst>
              </a:tr>
            </a:tbl>
          </a:graphicData>
        </a:graphic>
      </p:graphicFrame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CDE91C49-6C1E-49B2-A728-5CAAE83A6DEA}"/>
              </a:ext>
            </a:extLst>
          </p:cNvPr>
          <p:cNvSpPr/>
          <p:nvPr/>
        </p:nvSpPr>
        <p:spPr>
          <a:xfrm rot="10800000">
            <a:off x="7620000" y="5911410"/>
            <a:ext cx="197850" cy="321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ED48E8-DD22-4C97-ABC0-6928AE5D69F2}"/>
              </a:ext>
            </a:extLst>
          </p:cNvPr>
          <p:cNvSpPr/>
          <p:nvPr/>
        </p:nvSpPr>
        <p:spPr>
          <a:xfrm>
            <a:off x="7411448" y="6271152"/>
            <a:ext cx="635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Z=2.67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E552C-DEC5-4C40-8F1E-9B240571CD95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38126A-F490-42F9-8D73-5A3B1A7CE26C}"/>
                  </a:ext>
                </a:extLst>
              </p:cNvPr>
              <p:cNvSpPr txBox="1"/>
              <p:nvPr/>
            </p:nvSpPr>
            <p:spPr>
              <a:xfrm>
                <a:off x="6804248" y="2893871"/>
                <a:ext cx="1335746" cy="511166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ko-KR" sz="140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38126A-F490-42F9-8D73-5A3B1A7CE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893871"/>
                <a:ext cx="1335746" cy="511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제목 1">
            <a:extLst>
              <a:ext uri="{FF2B5EF4-FFF2-40B4-BE49-F238E27FC236}">
                <a16:creationId xmlns:a16="http://schemas.microsoft.com/office/drawing/2014/main" id="{BC1D2291-AD80-4D05-A9FD-7D5D02B27268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</a:t>
            </a:r>
            <a:r>
              <a:rPr lang="ko-KR" altLang="en-US" sz="1500" dirty="0"/>
              <a:t>검정 </a:t>
            </a:r>
            <a:r>
              <a:rPr lang="en-US" altLang="ko-KR" sz="1500" dirty="0"/>
              <a:t>: </a:t>
            </a:r>
            <a:r>
              <a:rPr lang="ko-KR" altLang="en-US" sz="1500" dirty="0"/>
              <a:t>모평균에 대한 검정 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0CDD7C-465A-4329-8D26-008B9BC3B683}"/>
              </a:ext>
            </a:extLst>
          </p:cNvPr>
          <p:cNvSpPr txBox="1"/>
          <p:nvPr/>
        </p:nvSpPr>
        <p:spPr>
          <a:xfrm>
            <a:off x="491537" y="992406"/>
            <a:ext cx="98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02686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145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3F5268-F18C-46CB-8106-A473EBEE4FAA}"/>
              </a:ext>
            </a:extLst>
          </p:cNvPr>
          <p:cNvSpPr/>
          <p:nvPr/>
        </p:nvSpPr>
        <p:spPr>
          <a:xfrm>
            <a:off x="467544" y="1384573"/>
            <a:ext cx="7704856" cy="127727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highlight>
                  <a:srgbClr val="FFFF00"/>
                </a:highlight>
              </a:rPr>
              <a:t>서로 독립인 두 모집단</a:t>
            </a:r>
            <a:r>
              <a:rPr lang="en-US" altLang="ko-KR" sz="1100" dirty="0">
                <a:highlight>
                  <a:srgbClr val="FFFF00"/>
                </a:highlight>
              </a:rPr>
              <a:t>(A, B)</a:t>
            </a:r>
            <a:r>
              <a:rPr lang="ko-KR" altLang="en-US" sz="1100" dirty="0">
                <a:highlight>
                  <a:srgbClr val="FFFF00"/>
                </a:highlight>
              </a:rPr>
              <a:t>의 </a:t>
            </a:r>
            <a:r>
              <a:rPr lang="ko-KR" altLang="en-US" sz="1100" dirty="0"/>
              <a:t>각각의 </a:t>
            </a:r>
            <a:r>
              <a:rPr lang="ko-KR" altLang="en-US" sz="1100" dirty="0">
                <a:highlight>
                  <a:srgbClr val="FFFF00"/>
                </a:highlight>
              </a:rPr>
              <a:t>모분산이 알려진 경우</a:t>
            </a:r>
            <a:endParaRPr lang="en-US" altLang="ko-KR" sz="1100" dirty="0">
              <a:highlight>
                <a:srgbClr val="FFFF00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두 모집단의 분포가 정규분포인 경우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임의의 분포</a:t>
            </a:r>
            <a:r>
              <a:rPr lang="en-US" altLang="ko-KR" sz="1100" dirty="0"/>
              <a:t>(</a:t>
            </a:r>
            <a:r>
              <a:rPr lang="ko-KR" altLang="en-US" sz="1100" dirty="0"/>
              <a:t>정규분포 아님</a:t>
            </a:r>
            <a:r>
              <a:rPr lang="en-US" altLang="ko-KR" sz="1100" dirty="0"/>
              <a:t>)</a:t>
            </a:r>
            <a:r>
              <a:rPr lang="ko-KR" altLang="en-US" sz="1100" dirty="0"/>
              <a:t>라도 서로 독립인 두 집단의 각각의 표본의 크기가 큰 경우</a:t>
            </a:r>
            <a:r>
              <a:rPr lang="en-US" altLang="ko-KR" sz="1100" dirty="0"/>
              <a:t>(≥ 30)</a:t>
            </a:r>
            <a:r>
              <a:rPr lang="ko-KR" altLang="en-US" sz="1100" dirty="0"/>
              <a:t>의 경우</a:t>
            </a:r>
            <a:endParaRPr lang="en-US" altLang="ko-KR" sz="1100" dirty="0"/>
          </a:p>
          <a:p>
            <a:pPr marL="190500" algn="just" fontAlgn="base"/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Z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검정을 통해 모평균의 차이를 검정하는 경우는 단일 </a:t>
            </a: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모수에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대한 검정과 마찬가지로 양측검정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단측검정의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형태로 가설을 세울 수 있다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</a:p>
          <a:p>
            <a:pPr marL="190500" algn="just" fontAlgn="base"/>
            <a:r>
              <a:rPr lang="ko-KR" altLang="en-US" sz="11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귀무가설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평균 차이가 없다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r>
              <a:rPr lang="en-US" altLang="ko-KR" sz="1100" dirty="0">
                <a:highlight>
                  <a:srgbClr val="FFFF00"/>
                </a:highlight>
              </a:rPr>
              <a:t>-&gt; </a:t>
            </a:r>
            <a:r>
              <a:rPr lang="ko-KR" altLang="en-US" sz="1100" dirty="0">
                <a:highlight>
                  <a:srgbClr val="00FFFF"/>
                </a:highlight>
              </a:rPr>
              <a:t>두 모평균에 대한에 대한 가설검정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4A5AEA-9B16-4A2B-B4E3-192FD54D6015}"/>
              </a:ext>
            </a:extLst>
          </p:cNvPr>
          <p:cNvSpPr/>
          <p:nvPr/>
        </p:nvSpPr>
        <p:spPr>
          <a:xfrm>
            <a:off x="826211" y="277729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1. </a:t>
            </a:r>
            <a:r>
              <a:rPr lang="ko-KR" altLang="en-US" sz="1200" dirty="0">
                <a:highlight>
                  <a:srgbClr val="00FFFF"/>
                </a:highlight>
              </a:rPr>
              <a:t>가설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AE9C7A-AC83-4869-86A5-CFDE19F131BA}"/>
              </a:ext>
            </a:extLst>
          </p:cNvPr>
          <p:cNvSpPr/>
          <p:nvPr/>
        </p:nvSpPr>
        <p:spPr>
          <a:xfrm>
            <a:off x="656358" y="3797295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 err="1">
                <a:highlight>
                  <a:srgbClr val="00FFFF"/>
                </a:highlight>
              </a:rPr>
              <a:t>검정통계량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18B493-622F-447E-9973-37D9A18D1914}"/>
              </a:ext>
            </a:extLst>
          </p:cNvPr>
          <p:cNvSpPr/>
          <p:nvPr/>
        </p:nvSpPr>
        <p:spPr>
          <a:xfrm>
            <a:off x="810246" y="530426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3</a:t>
            </a:r>
            <a:r>
              <a:rPr lang="en-US" altLang="ko-KR" sz="1200" dirty="0">
                <a:highlight>
                  <a:srgbClr val="00FFFF"/>
                </a:highlight>
              </a:rPr>
              <a:t>. </a:t>
            </a:r>
            <a:r>
              <a:rPr lang="ko-KR" altLang="en-US" sz="1200" dirty="0" err="1">
                <a:highlight>
                  <a:srgbClr val="00FFFF"/>
                </a:highlight>
              </a:rPr>
              <a:t>기각역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608A9C-20FB-4302-8858-79CE5CC2396E}"/>
              </a:ext>
            </a:extLst>
          </p:cNvPr>
          <p:cNvSpPr/>
          <p:nvPr/>
        </p:nvSpPr>
        <p:spPr>
          <a:xfrm>
            <a:off x="1673782" y="4783526"/>
            <a:ext cx="5796435" cy="598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indent="270510" algn="just" fontAlgn="base">
              <a:lnSpc>
                <a:spcPct val="160000"/>
              </a:lnSpc>
            </a:pP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검정통계량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z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값을 계산하고 주어진 유의수준에 따른 임계치와 비교한 후 </a:t>
            </a:r>
            <a:endParaRPr lang="en-US" altLang="ko-KR" sz="11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63500" marR="63500" indent="270510" algn="just" fontAlgn="base">
              <a:lnSpc>
                <a:spcPct val="160000"/>
              </a:lnSpc>
            </a:pP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귀무가설의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기각여부를 결정하는 절차도 단일 모수인 경우와 동일하다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endParaRPr lang="ko-KR" altLang="en-US" sz="1100" kern="0" dirty="0">
              <a:solidFill>
                <a:srgbClr val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4DBA6C-8DF9-44F5-92E1-991B4E53D401}"/>
              </a:ext>
            </a:extLst>
          </p:cNvPr>
          <p:cNvSpPr/>
          <p:nvPr/>
        </p:nvSpPr>
        <p:spPr>
          <a:xfrm>
            <a:off x="2583563" y="1055428"/>
            <a:ext cx="2440452" cy="27699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독립 두 모집단 경우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3D21D8-5FD4-4630-ACC2-D0532EA53056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427C71-3404-4067-9A1C-389DD8D2D518}"/>
                  </a:ext>
                </a:extLst>
              </p:cNvPr>
              <p:cNvSpPr txBox="1"/>
              <p:nvPr/>
            </p:nvSpPr>
            <p:spPr>
              <a:xfrm>
                <a:off x="2051720" y="3961839"/>
                <a:ext cx="1226793" cy="757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bar>
                          <m:barPr>
                            <m:pos m:val="top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ba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140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427C71-3404-4067-9A1C-389DD8D2D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961839"/>
                <a:ext cx="1226793" cy="757451"/>
              </a:xfrm>
              <a:prstGeom prst="rect">
                <a:avLst/>
              </a:prstGeom>
              <a:blipFill>
                <a:blip r:embed="rId2"/>
                <a:stretch>
                  <a:fillRect l="-485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1D728-336B-4FB9-A412-2E20A2A568EE}"/>
                  </a:ext>
                </a:extLst>
              </p:cNvPr>
              <p:cNvSpPr txBox="1"/>
              <p:nvPr/>
            </p:nvSpPr>
            <p:spPr>
              <a:xfrm>
                <a:off x="3853246" y="3942849"/>
                <a:ext cx="1226793" cy="75745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bar>
                          <m:barPr>
                            <m:pos m:val="top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ba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1D728-336B-4FB9-A412-2E20A2A5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46" y="3942849"/>
                <a:ext cx="1226793" cy="757451"/>
              </a:xfrm>
              <a:prstGeom prst="rect">
                <a:avLst/>
              </a:prstGeom>
              <a:blipFill>
                <a:blip r:embed="rId3"/>
                <a:stretch>
                  <a:fillRect l="-485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856150-0DD7-4860-91CA-AD0A13F1DCE6}"/>
              </a:ext>
            </a:extLst>
          </p:cNvPr>
          <p:cNvSpPr/>
          <p:nvPr/>
        </p:nvSpPr>
        <p:spPr>
          <a:xfrm>
            <a:off x="556244" y="1048714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533400" indent="-342900" algn="just" fontAlgn="base">
              <a:buAutoNum type="arabicPeriod"/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Z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05DB7B0-12DC-4934-A7C5-DA6841A92326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</a:t>
            </a:r>
            <a:r>
              <a:rPr lang="ko-KR" altLang="en-US" sz="1500" dirty="0"/>
              <a:t>검정 </a:t>
            </a:r>
            <a:r>
              <a:rPr lang="en-US" altLang="ko-KR" sz="1500" dirty="0"/>
              <a:t>: </a:t>
            </a:r>
            <a:r>
              <a:rPr lang="ko-KR" altLang="en-US" sz="1500" dirty="0">
                <a:highlight>
                  <a:srgbClr val="FFFF00"/>
                </a:highlight>
              </a:rPr>
              <a:t>모평균</a:t>
            </a:r>
            <a:r>
              <a:rPr lang="ko-KR" altLang="en-US" sz="1500" dirty="0"/>
              <a:t>에 대한 검정 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117E84-99F2-4869-B6AD-FE04BD3F13AD}"/>
                  </a:ext>
                </a:extLst>
              </p:cNvPr>
              <p:cNvSpPr txBox="1"/>
              <p:nvPr/>
            </p:nvSpPr>
            <p:spPr>
              <a:xfrm>
                <a:off x="1809872" y="2811251"/>
                <a:ext cx="5020199" cy="836639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양측검정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귀</a:t>
                </a:r>
                <a14:m>
                  <m:oMath xmlns:m="http://schemas.openxmlformats.org/officeDocument/2006/math">
                    <m:r>
                      <a:rPr lang="ko-KR" altLang="en-US" sz="1100" i="1" dirty="0" smtClean="0">
                        <a:latin typeface="Cambria Math" panose="02040503050406030204" pitchFamily="18" charset="0"/>
                      </a:rPr>
                      <m:t>무</m:t>
                    </m:r>
                    <m:r>
                      <a:rPr lang="ko-KR" altLang="en-US" sz="1100" i="1" dirty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ko-KR" altLang="en-US" sz="1100" i="1" dirty="0" smtClean="0">
                        <a:latin typeface="Cambria Math" panose="02040503050406030204" pitchFamily="18" charset="0"/>
                      </a:rPr>
                      <m:t>설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100" dirty="0"/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우측검정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좌측검정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117E84-99F2-4869-B6AD-FE04BD3F1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872" y="2811251"/>
                <a:ext cx="5020199" cy="836639"/>
              </a:xfrm>
              <a:prstGeom prst="rect">
                <a:avLst/>
              </a:prstGeom>
              <a:blipFill>
                <a:blip r:embed="rId4"/>
                <a:stretch>
                  <a:fillRect b="-4317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145FCF-BEA6-4C51-BA8E-8E9401B2BC65}"/>
                  </a:ext>
                </a:extLst>
              </p:cNvPr>
              <p:cNvSpPr txBox="1"/>
              <p:nvPr/>
            </p:nvSpPr>
            <p:spPr>
              <a:xfrm>
                <a:off x="1831568" y="5510788"/>
                <a:ext cx="3748536" cy="785280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양측검정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000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 sz="1000" dirty="0"/>
                  <a:t> 때</a:t>
                </a:r>
                <a:r>
                  <a:rPr lang="en-US" altLang="ko-KR" sz="1000" dirty="0"/>
                  <a:t>,          |Z| </a:t>
                </a:r>
                <a14:m>
                  <m:oMath xmlns:m="http://schemas.openxmlformats.org/officeDocument/2006/math">
                    <m:r>
                      <a:rPr lang="en-US" altLang="ko-KR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우측검정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) 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000" dirty="0"/>
                  <a:t> &gt;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:r>
                  <a:rPr lang="ko-KR" altLang="en-US" sz="1000" dirty="0"/>
                  <a:t>일 때 </a:t>
                </a:r>
                <a:r>
                  <a:rPr lang="en-US" altLang="ko-KR" sz="1000" dirty="0"/>
                  <a:t>,           |Z| </a:t>
                </a:r>
                <a14:m>
                  <m:oMath xmlns:m="http://schemas.openxmlformats.org/officeDocument/2006/math">
                    <m:r>
                      <a:rPr lang="en-US" altLang="ko-KR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좌측검정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) 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1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:r>
                  <a:rPr lang="ko-KR" altLang="en-US" sz="1000" dirty="0"/>
                  <a:t>일 때</a:t>
                </a:r>
                <a:r>
                  <a:rPr lang="en-US" altLang="ko-KR" sz="1000" dirty="0"/>
                  <a:t>,           |Z|   </a:t>
                </a:r>
                <a14:m>
                  <m:oMath xmlns:m="http://schemas.openxmlformats.org/officeDocument/2006/math"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145FCF-BEA6-4C51-BA8E-8E9401B2B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68" y="5510788"/>
                <a:ext cx="3748536" cy="785280"/>
              </a:xfrm>
              <a:prstGeom prst="rect">
                <a:avLst/>
              </a:prstGeom>
              <a:blipFill>
                <a:blip r:embed="rId5"/>
                <a:stretch>
                  <a:fillRect b="-229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6AECC2-33D5-4459-BE0C-27C82B139E1A}"/>
              </a:ext>
            </a:extLst>
          </p:cNvPr>
          <p:cNvSpPr/>
          <p:nvPr/>
        </p:nvSpPr>
        <p:spPr>
          <a:xfrm>
            <a:off x="5568291" y="5510788"/>
            <a:ext cx="289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i="1" dirty="0">
                <a:sym typeface="Wingdings" panose="05000000000000000000" pitchFamily="2" charset="2"/>
              </a:rPr>
              <a:t>  </a:t>
            </a:r>
            <a:r>
              <a:rPr lang="ko-KR" altLang="en-US" sz="1000" b="1" i="1" dirty="0" err="1">
                <a:sym typeface="Wingdings" panose="05000000000000000000" pitchFamily="2" charset="2"/>
              </a:rPr>
              <a:t>검정통계량이</a:t>
            </a:r>
            <a:r>
              <a:rPr lang="ko-KR" altLang="en-US" sz="1000" b="1" i="1" dirty="0">
                <a:sym typeface="Wingdings" panose="05000000000000000000" pitchFamily="2" charset="2"/>
              </a:rPr>
              <a:t> 기각역에 오면 대립가설 채택</a:t>
            </a:r>
            <a:endParaRPr lang="ko-KR" altLang="en-US" sz="1000" b="1" i="1" dirty="0"/>
          </a:p>
        </p:txBody>
      </p:sp>
    </p:spTree>
    <p:extLst>
      <p:ext uri="{BB962C8B-B14F-4D97-AF65-F5344CB8AC3E}">
        <p14:creationId xmlns:p14="http://schemas.microsoft.com/office/powerpoint/2010/main" val="11260421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88545F-D7CA-4DF2-AFB3-90B8E139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146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91FA4C-A3D1-4797-9B26-35E91F249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2CFA936-4F37-4DB9-99C1-2DA19A78A44C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04247A-F6A2-4F7A-B901-2C897D6C6126}"/>
              </a:ext>
            </a:extLst>
          </p:cNvPr>
          <p:cNvSpPr/>
          <p:nvPr/>
        </p:nvSpPr>
        <p:spPr>
          <a:xfrm>
            <a:off x="475184" y="1569259"/>
            <a:ext cx="55446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>
                <a:highlight>
                  <a:srgbClr val="FFFF00"/>
                </a:highlight>
              </a:rPr>
              <a:t>모비율</a:t>
            </a:r>
            <a:r>
              <a:rPr lang="ko-KR" altLang="en-US" sz="1000" dirty="0">
                <a:highlight>
                  <a:srgbClr val="FFFF00"/>
                </a:highlight>
              </a:rPr>
              <a:t> </a:t>
            </a:r>
            <a:r>
              <a:rPr lang="en-US" altLang="ko-KR" sz="1000" dirty="0">
                <a:highlight>
                  <a:srgbClr val="FFFF00"/>
                </a:highlight>
              </a:rPr>
              <a:t>p</a:t>
            </a:r>
            <a:r>
              <a:rPr lang="ko-KR" altLang="en-US" sz="1000" dirty="0">
                <a:highlight>
                  <a:srgbClr val="FFFF00"/>
                </a:highlight>
              </a:rPr>
              <a:t>의 </a:t>
            </a:r>
            <a:r>
              <a:rPr lang="ko-KR" altLang="en-US" sz="1000" dirty="0" err="1">
                <a:highlight>
                  <a:srgbClr val="FFFF00"/>
                </a:highlight>
              </a:rPr>
              <a:t>추정량인</a:t>
            </a:r>
            <a:r>
              <a:rPr lang="ko-KR" altLang="en-US" sz="1000" dirty="0">
                <a:highlight>
                  <a:srgbClr val="FFFF00"/>
                </a:highlight>
              </a:rPr>
              <a:t> 표본비율이 알려지거나</a:t>
            </a:r>
            <a:r>
              <a:rPr lang="en-US" altLang="ko-KR" sz="1000" dirty="0">
                <a:highlight>
                  <a:srgbClr val="FFFF00"/>
                </a:highlight>
              </a:rPr>
              <a:t>, </a:t>
            </a:r>
            <a:r>
              <a:rPr lang="ko-KR" altLang="en-US" sz="1000" dirty="0">
                <a:highlight>
                  <a:srgbClr val="FFFF00"/>
                </a:highlight>
              </a:rPr>
              <a:t>표본의 크기 </a:t>
            </a:r>
            <a:r>
              <a:rPr lang="en-US" altLang="ko-KR" sz="1000" dirty="0">
                <a:highlight>
                  <a:srgbClr val="FFFF00"/>
                </a:highlight>
              </a:rPr>
              <a:t>n</a:t>
            </a:r>
            <a:r>
              <a:rPr lang="ko-KR" altLang="en-US" sz="1000" dirty="0">
                <a:highlight>
                  <a:srgbClr val="FFFF00"/>
                </a:highlight>
              </a:rPr>
              <a:t> 큰 경우 </a:t>
            </a:r>
            <a:r>
              <a:rPr lang="en-US" altLang="ko-KR" sz="1000" dirty="0">
                <a:highlight>
                  <a:srgbClr val="FFFF00"/>
                </a:highlight>
              </a:rPr>
              <a:t>(n&gt; 30)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2A1A66-BDC4-41F9-A5E6-0C50BC852084}"/>
              </a:ext>
            </a:extLst>
          </p:cNvPr>
          <p:cNvSpPr/>
          <p:nvPr/>
        </p:nvSpPr>
        <p:spPr>
          <a:xfrm>
            <a:off x="893100" y="253009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1. </a:t>
            </a:r>
            <a:r>
              <a:rPr lang="ko-KR" altLang="en-US" sz="1200" dirty="0">
                <a:highlight>
                  <a:srgbClr val="00FFFF"/>
                </a:highlight>
              </a:rPr>
              <a:t>가설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6B7AFE-20A4-44AA-A590-97249990C3DF}"/>
              </a:ext>
            </a:extLst>
          </p:cNvPr>
          <p:cNvSpPr/>
          <p:nvPr/>
        </p:nvSpPr>
        <p:spPr>
          <a:xfrm>
            <a:off x="696133" y="3559103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2. </a:t>
            </a:r>
            <a:r>
              <a:rPr lang="ko-KR" altLang="en-US" sz="1200" dirty="0" err="1">
                <a:highlight>
                  <a:srgbClr val="00FFFF"/>
                </a:highlight>
              </a:rPr>
              <a:t>검정통계량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D8DC14-3272-4231-9682-38D850DC093C}"/>
              </a:ext>
            </a:extLst>
          </p:cNvPr>
          <p:cNvSpPr/>
          <p:nvPr/>
        </p:nvSpPr>
        <p:spPr>
          <a:xfrm>
            <a:off x="739213" y="4282024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3. </a:t>
            </a:r>
            <a:r>
              <a:rPr lang="ko-KR" altLang="en-US" sz="1200" dirty="0">
                <a:highlight>
                  <a:srgbClr val="00FFFF"/>
                </a:highlight>
              </a:rPr>
              <a:t>유의수준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279121-8C31-40A6-AF6F-E1B9F987EA95}"/>
              </a:ext>
            </a:extLst>
          </p:cNvPr>
          <p:cNvSpPr/>
          <p:nvPr/>
        </p:nvSpPr>
        <p:spPr>
          <a:xfrm>
            <a:off x="2341789" y="1146424"/>
            <a:ext cx="2230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ko-KR" altLang="en-US" sz="1400" dirty="0" err="1">
                <a:highlight>
                  <a:srgbClr val="00FFFF"/>
                </a:highlight>
              </a:rPr>
              <a:t>모비율</a:t>
            </a:r>
            <a:r>
              <a:rPr lang="ko-KR" altLang="en-US" sz="1400" dirty="0">
                <a:highlight>
                  <a:srgbClr val="00FFFF"/>
                </a:highlight>
              </a:rPr>
              <a:t> </a:t>
            </a:r>
            <a:r>
              <a:rPr lang="en-US" altLang="ko-KR" sz="1400" dirty="0">
                <a:highlight>
                  <a:srgbClr val="00FFFF"/>
                </a:highlight>
              </a:rPr>
              <a:t>p</a:t>
            </a:r>
            <a:r>
              <a:rPr lang="ko-KR" altLang="en-US" sz="1400" dirty="0">
                <a:highlight>
                  <a:srgbClr val="00FFFF"/>
                </a:highlight>
              </a:rPr>
              <a:t>에 대한 가설검정</a:t>
            </a:r>
            <a:endParaRPr lang="en-US" altLang="ko-KR" sz="1400" dirty="0">
              <a:solidFill>
                <a:srgbClr val="222222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1CD3F6-B63F-4903-91D4-A8C0E30440A1}"/>
              </a:ext>
            </a:extLst>
          </p:cNvPr>
          <p:cNvSpPr/>
          <p:nvPr/>
        </p:nvSpPr>
        <p:spPr>
          <a:xfrm>
            <a:off x="520765" y="1901655"/>
            <a:ext cx="2105063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 fontAlgn="t"/>
            <a:r>
              <a:rPr lang="ko-KR" altLang="en-US" sz="14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가설검정을 이용한 방법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CC82F5-E91E-41EF-BC20-4F05101B4B26}"/>
              </a:ext>
            </a:extLst>
          </p:cNvPr>
          <p:cNvSpPr/>
          <p:nvPr/>
        </p:nvSpPr>
        <p:spPr>
          <a:xfrm>
            <a:off x="2830788" y="1973990"/>
            <a:ext cx="5133228" cy="430887"/>
          </a:xfrm>
          <a:prstGeom prst="rect">
            <a:avLst/>
          </a:prstGeom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100" dirty="0"/>
              <a:t>표본비율의 확률분포는 근사적으로 정규분포를 따르게 된다</a:t>
            </a:r>
            <a:r>
              <a:rPr lang="en-US" altLang="ko-KR" sz="1100" dirty="0"/>
              <a:t>. </a:t>
            </a:r>
            <a:r>
              <a:rPr lang="ko-KR" altLang="en-US" sz="1100" dirty="0"/>
              <a:t>따라서 모비율에 대한 가설 검정을 </a:t>
            </a:r>
            <a:r>
              <a:rPr lang="en-US" altLang="ko-KR" sz="1100" dirty="0"/>
              <a:t>Z</a:t>
            </a:r>
            <a:r>
              <a:rPr lang="ko-KR" altLang="en-US" sz="1100" dirty="0"/>
              <a:t>검정으로 수행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80DC82-C1DE-4315-8AA2-6E5361077659}"/>
              </a:ext>
            </a:extLst>
          </p:cNvPr>
          <p:cNvSpPr/>
          <p:nvPr/>
        </p:nvSpPr>
        <p:spPr>
          <a:xfrm>
            <a:off x="773078" y="477826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4. </a:t>
            </a:r>
            <a:r>
              <a:rPr lang="ko-KR" altLang="en-US" sz="1200" dirty="0" err="1">
                <a:highlight>
                  <a:srgbClr val="00FFFF"/>
                </a:highlight>
              </a:rPr>
              <a:t>기각역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319114-72DB-49F3-95CD-72F7C8562E74}"/>
              </a:ext>
            </a:extLst>
          </p:cNvPr>
          <p:cNvSpPr/>
          <p:nvPr/>
        </p:nvSpPr>
        <p:spPr>
          <a:xfrm>
            <a:off x="813766" y="5769565"/>
            <a:ext cx="5256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p-value &gt; </a:t>
            </a:r>
            <a:r>
              <a:rPr lang="ko-KR" altLang="en-US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유의수준</a:t>
            </a:r>
            <a:r>
              <a:rPr lang="en-US" altLang="ko-KR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(0.05) : </a:t>
            </a:r>
            <a:r>
              <a:rPr lang="ko-KR" altLang="en-US" sz="1100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귀무가설을</a:t>
            </a:r>
            <a:r>
              <a:rPr lang="ko-KR" altLang="en-US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기각할 수 없다</a:t>
            </a:r>
            <a:r>
              <a:rPr lang="en-US" altLang="ko-KR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p-value &lt; </a:t>
            </a:r>
            <a:r>
              <a:rPr lang="ko-KR" altLang="en-US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유의수준</a:t>
            </a:r>
            <a:r>
              <a:rPr lang="en-US" altLang="ko-KR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(0.05) : </a:t>
            </a:r>
            <a:r>
              <a:rPr lang="ko-KR" altLang="en-US" sz="1100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귀무가설을</a:t>
            </a:r>
            <a:r>
              <a:rPr lang="ko-KR" altLang="en-US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기각</a:t>
            </a:r>
            <a:endParaRPr lang="ko-KR" altLang="en-US" sz="11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157FF4-F989-4F77-88F3-8D740EE7D7D5}"/>
              </a:ext>
            </a:extLst>
          </p:cNvPr>
          <p:cNvSpPr/>
          <p:nvPr/>
        </p:nvSpPr>
        <p:spPr>
          <a:xfrm>
            <a:off x="773077" y="542859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5. </a:t>
            </a:r>
            <a:r>
              <a:rPr lang="ko-KR" altLang="en-US" sz="1200" dirty="0">
                <a:highlight>
                  <a:srgbClr val="00FFFF"/>
                </a:highlight>
              </a:rPr>
              <a:t>의사결정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F4E51B-185B-432F-9C56-D6C60E475CEE}"/>
              </a:ext>
            </a:extLst>
          </p:cNvPr>
          <p:cNvSpPr/>
          <p:nvPr/>
        </p:nvSpPr>
        <p:spPr>
          <a:xfrm>
            <a:off x="4460744" y="1134112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one sample </a:t>
            </a:r>
            <a:r>
              <a:rPr lang="ko-KR" altLang="en-US" sz="1200" dirty="0">
                <a:solidFill>
                  <a:srgbClr val="222222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비율 검정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80053-CE86-4749-9649-CC5DCC6CAA5B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DFEC11-088C-409D-B3DE-7C02187E4101}"/>
                  </a:ext>
                </a:extLst>
              </p:cNvPr>
              <p:cNvSpPr txBox="1"/>
              <p:nvPr/>
            </p:nvSpPr>
            <p:spPr>
              <a:xfrm>
                <a:off x="3298129" y="3749655"/>
                <a:ext cx="1162615" cy="5812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DFEC11-088C-409D-B3DE-7C02187E4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129" y="3749655"/>
                <a:ext cx="1162615" cy="581249"/>
              </a:xfrm>
              <a:prstGeom prst="rect">
                <a:avLst/>
              </a:prstGeom>
              <a:blipFill>
                <a:blip r:embed="rId2"/>
                <a:stretch>
                  <a:fillRect l="-1031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E5B1BF-DA38-42AD-8CFE-46FE91FAD444}"/>
                  </a:ext>
                </a:extLst>
              </p:cNvPr>
              <p:cNvSpPr txBox="1"/>
              <p:nvPr/>
            </p:nvSpPr>
            <p:spPr>
              <a:xfrm>
                <a:off x="4813519" y="4052560"/>
                <a:ext cx="1944216" cy="280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단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= 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</m:sub>
                    </m:sSub>
                  </m:oMath>
                </a14:m>
                <a:r>
                  <a:rPr lang="en-US" altLang="ko-KR" sz="1200" dirty="0"/>
                  <a:t>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E5B1BF-DA38-42AD-8CFE-46FE91FAD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19" y="4052560"/>
                <a:ext cx="1944216" cy="280526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A6DE58-916D-455D-BB25-FBFEC09E4056}"/>
                  </a:ext>
                </a:extLst>
              </p:cNvPr>
              <p:cNvSpPr txBox="1"/>
              <p:nvPr/>
            </p:nvSpPr>
            <p:spPr>
              <a:xfrm>
                <a:off x="6019800" y="1347704"/>
                <a:ext cx="1944216" cy="484172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표본비율 </a:t>
                </a:r>
                <a:r>
                  <a:rPr lang="en-US" altLang="ko-KR" sz="1400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̃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A6DE58-916D-455D-BB25-FBFEC09E4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1347704"/>
                <a:ext cx="1944216" cy="484172"/>
              </a:xfrm>
              <a:prstGeom prst="rect">
                <a:avLst/>
              </a:prstGeom>
              <a:blipFill>
                <a:blip r:embed="rId4"/>
                <a:stretch>
                  <a:fillRect l="-310" b="-2353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137914-FC19-4752-A2A0-DAE74800284B}"/>
                  </a:ext>
                </a:extLst>
              </p:cNvPr>
              <p:cNvSpPr txBox="1"/>
              <p:nvPr/>
            </p:nvSpPr>
            <p:spPr>
              <a:xfrm>
                <a:off x="1881866" y="4730034"/>
                <a:ext cx="3358771" cy="853760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우측검정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&gt;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일 때     </a:t>
                </a:r>
                <a:r>
                  <a:rPr lang="en-US" altLang="ko-KR" sz="1100" dirty="0"/>
                  <a:t>Z </a:t>
                </a:r>
                <a14:m>
                  <m:oMath xmlns:m="http://schemas.openxmlformats.org/officeDocument/2006/math">
                    <m:r>
                      <a:rPr lang="en-US" altLang="ko-K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ko-KR" altLang="en-US" sz="1100" dirty="0"/>
                  <a:t> </a:t>
                </a:r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좌측검정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일 때   </a:t>
                </a:r>
                <a:r>
                  <a:rPr lang="en-US" altLang="ko-KR" sz="1100" dirty="0"/>
                  <a:t>Z </a:t>
                </a:r>
                <a14:m>
                  <m:oMath xmlns:m="http://schemas.openxmlformats.org/officeDocument/2006/math">
                    <m:r>
                      <a:rPr lang="en-US" altLang="ko-K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ko-KR" altLang="en-US" sz="1100" dirty="0"/>
                  <a:t> </a:t>
                </a:r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양측검정 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 :  </a:t>
                </a:r>
                <a14:m>
                  <m:oMath xmlns:m="http://schemas.openxmlformats.org/officeDocument/2006/math"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100" dirty="0"/>
                  <a:t> 일 때    </a:t>
                </a:r>
                <a:r>
                  <a:rPr lang="en-US" altLang="ko-KR" sz="1100" dirty="0"/>
                  <a:t>|Z| </a:t>
                </a:r>
                <a14:m>
                  <m:oMath xmlns:m="http://schemas.openxmlformats.org/officeDocument/2006/math"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137914-FC19-4752-A2A0-DAE748002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66" y="4730034"/>
                <a:ext cx="3358771" cy="853760"/>
              </a:xfrm>
              <a:prstGeom prst="rect">
                <a:avLst/>
              </a:prstGeom>
              <a:blipFill>
                <a:blip r:embed="rId5"/>
                <a:stretch>
                  <a:fillRect b="-2113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E3D1736D-F39E-44D8-827D-319DFD2CF717}"/>
              </a:ext>
            </a:extLst>
          </p:cNvPr>
          <p:cNvSpPr/>
          <p:nvPr/>
        </p:nvSpPr>
        <p:spPr>
          <a:xfrm>
            <a:off x="926966" y="3810858"/>
            <a:ext cx="2140330" cy="3066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모비율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검정을 위한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검정통계량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811216C-982F-4DD7-B1D1-D8E00294F4DF}"/>
              </a:ext>
            </a:extLst>
          </p:cNvPr>
          <p:cNvSpPr/>
          <p:nvPr/>
        </p:nvSpPr>
        <p:spPr>
          <a:xfrm>
            <a:off x="556244" y="1048714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533400" indent="-342900" algn="just" fontAlgn="base">
              <a:buAutoNum type="arabicPeriod"/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Z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F96E7C0-13B4-4579-B63A-E94F72D15346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</a:t>
            </a:r>
            <a:r>
              <a:rPr lang="ko-KR" altLang="en-US" sz="1500" dirty="0"/>
              <a:t>검정 </a:t>
            </a:r>
            <a:r>
              <a:rPr lang="en-US" altLang="ko-KR" sz="1500" dirty="0"/>
              <a:t>: </a:t>
            </a:r>
            <a:r>
              <a:rPr lang="ko-KR" altLang="en-US" sz="1500" dirty="0">
                <a:highlight>
                  <a:srgbClr val="FFFF00"/>
                </a:highlight>
              </a:rPr>
              <a:t>모비율</a:t>
            </a:r>
            <a:r>
              <a:rPr lang="ko-KR" altLang="en-US" sz="1500" dirty="0"/>
              <a:t>에 대한 검정 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2B345C-AD90-452B-BA32-1080C44BCE6E}"/>
                  </a:ext>
                </a:extLst>
              </p:cNvPr>
              <p:cNvSpPr txBox="1"/>
              <p:nvPr/>
            </p:nvSpPr>
            <p:spPr>
              <a:xfrm>
                <a:off x="1722185" y="2530096"/>
                <a:ext cx="5020199" cy="935449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우측검정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ko-KR" sz="1100" dirty="0"/>
                  <a:t> 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&gt;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좌측검정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ko-KR" sz="1100" dirty="0"/>
                  <a:t> 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립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&lt;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양측검정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귀</a:t>
                </a:r>
                <a14:m>
                  <m:oMath xmlns:m="http://schemas.openxmlformats.org/officeDocument/2006/math">
                    <m:r>
                      <a:rPr lang="ko-KR" altLang="en-US" sz="1100" i="1" dirty="0">
                        <a:latin typeface="Cambria Math" panose="02040503050406030204" pitchFamily="18" charset="0"/>
                      </a:rPr>
                      <m:t>무가설</m:t>
                    </m:r>
                    <m:r>
                      <a:rPr lang="en-US" altLang="ko-KR" sz="11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  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1)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1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2B345C-AD90-452B-BA32-1080C44BC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185" y="2530096"/>
                <a:ext cx="5020199" cy="935449"/>
              </a:xfrm>
              <a:prstGeom prst="rect">
                <a:avLst/>
              </a:prstGeom>
              <a:blipFill>
                <a:blip r:embed="rId6"/>
                <a:stretch>
                  <a:fillRect b="-1935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36895C-8B19-4B51-BDAC-8583F773A4BB}"/>
              </a:ext>
            </a:extLst>
          </p:cNvPr>
          <p:cNvSpPr/>
          <p:nvPr/>
        </p:nvSpPr>
        <p:spPr>
          <a:xfrm>
            <a:off x="5309935" y="4932154"/>
            <a:ext cx="2895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i="1" dirty="0">
                <a:sym typeface="Wingdings" panose="05000000000000000000" pitchFamily="2" charset="2"/>
              </a:rPr>
              <a:t>  </a:t>
            </a:r>
            <a:r>
              <a:rPr lang="ko-KR" altLang="en-US" sz="1000" b="1" i="1" dirty="0" err="1">
                <a:sym typeface="Wingdings" panose="05000000000000000000" pitchFamily="2" charset="2"/>
              </a:rPr>
              <a:t>검정통계량이</a:t>
            </a:r>
            <a:r>
              <a:rPr lang="ko-KR" altLang="en-US" sz="1000" b="1" i="1" dirty="0">
                <a:sym typeface="Wingdings" panose="05000000000000000000" pitchFamily="2" charset="2"/>
              </a:rPr>
              <a:t> 기각역에 오면 대립가설 채택</a:t>
            </a:r>
            <a:endParaRPr lang="ko-KR" altLang="en-US" sz="1000" b="1" i="1" dirty="0"/>
          </a:p>
        </p:txBody>
      </p:sp>
    </p:spTree>
    <p:extLst>
      <p:ext uri="{BB962C8B-B14F-4D97-AF65-F5344CB8AC3E}">
        <p14:creationId xmlns:p14="http://schemas.microsoft.com/office/powerpoint/2010/main" val="27694148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147</a:t>
            </a:fld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3EAA349-1B70-4C9D-888A-801577F1ED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5624" y="4853006"/>
          <a:ext cx="396044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62520702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163238217"/>
                    </a:ext>
                  </a:extLst>
                </a:gridCol>
              </a:tblGrid>
              <a:tr h="177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유의수준 </a:t>
                      </a:r>
                      <a:r>
                        <a:rPr lang="el-GR" altLang="ko-KR" sz="1000" dirty="0"/>
                        <a:t>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Z </a:t>
                      </a:r>
                      <a:r>
                        <a:rPr lang="ko-KR" altLang="en-US" sz="10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496175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1.28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502036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1.645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6879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1.96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54288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2.33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103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B60F87-AA5D-4D4E-821D-882CB77C792C}"/>
              </a:ext>
            </a:extLst>
          </p:cNvPr>
          <p:cNvSpPr txBox="1"/>
          <p:nvPr/>
        </p:nvSpPr>
        <p:spPr>
          <a:xfrm>
            <a:off x="514215" y="1300183"/>
            <a:ext cx="8136904" cy="10771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한국남자 흡연율은 </a:t>
            </a:r>
            <a:r>
              <a:rPr lang="en-US" altLang="ko-KR" sz="1100" dirty="0"/>
              <a:t>52%</a:t>
            </a:r>
            <a:r>
              <a:rPr lang="ko-KR" altLang="en-US" sz="1100" dirty="0"/>
              <a:t>로 알려져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최근 정부는 국민건강을 위하여 담뱃값 인상을 통한 결과 </a:t>
            </a:r>
            <a:r>
              <a:rPr lang="ko-KR" altLang="en-US" sz="1100" dirty="0">
                <a:highlight>
                  <a:srgbClr val="FFFF00"/>
                </a:highlight>
              </a:rPr>
              <a:t>흡연율이 </a:t>
            </a:r>
            <a:r>
              <a:rPr lang="en-US" altLang="ko-KR" sz="1100" dirty="0">
                <a:highlight>
                  <a:srgbClr val="FFFF00"/>
                </a:highlight>
              </a:rPr>
              <a:t>52%</a:t>
            </a:r>
            <a:r>
              <a:rPr lang="ko-KR" altLang="en-US" sz="1100" dirty="0">
                <a:highlight>
                  <a:srgbClr val="FFFF00"/>
                </a:highlight>
              </a:rPr>
              <a:t>로 낮아졌다고  생각하고 있다</a:t>
            </a:r>
            <a:r>
              <a:rPr lang="en-US" altLang="ko-KR" sz="1100" dirty="0">
                <a:highlight>
                  <a:srgbClr val="FFFF00"/>
                </a:highlight>
              </a:rPr>
              <a:t>. </a:t>
            </a:r>
            <a:r>
              <a:rPr lang="ko-KR" altLang="en-US" sz="1100" dirty="0">
                <a:highlight>
                  <a:srgbClr val="FFFF00"/>
                </a:highlight>
              </a:rPr>
              <a:t>이를 </a:t>
            </a:r>
            <a:r>
              <a:rPr lang="ko-KR" altLang="en-US" sz="1100" dirty="0"/>
              <a:t>확인하기 위하여 성인남자 </a:t>
            </a:r>
            <a:r>
              <a:rPr lang="en-US" altLang="ko-KR" sz="1100" dirty="0"/>
              <a:t>500</a:t>
            </a:r>
            <a:r>
              <a:rPr lang="ko-KR" altLang="en-US" sz="1100" dirty="0"/>
              <a:t>명을 표본 추출하여 흡연여부를 조사해보니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흡연자가 </a:t>
            </a:r>
            <a:r>
              <a:rPr lang="en-US" altLang="ko-KR" sz="1100" dirty="0"/>
              <a:t>250</a:t>
            </a:r>
            <a:r>
              <a:rPr lang="ko-KR" altLang="en-US" sz="1100" dirty="0"/>
              <a:t>명으로 조사되었다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흡연율이 </a:t>
            </a:r>
            <a:r>
              <a:rPr lang="en-US" altLang="ko-KR" sz="1100" dirty="0"/>
              <a:t>50%</a:t>
            </a:r>
            <a:r>
              <a:rPr lang="ko-KR" altLang="en-US" sz="1100" dirty="0"/>
              <a:t>로 낮아졌다고 할 수 있는지 유의수준 </a:t>
            </a:r>
            <a:r>
              <a:rPr lang="en-US" altLang="ko-KR" sz="1100" dirty="0"/>
              <a:t>5%</a:t>
            </a:r>
            <a:r>
              <a:rPr lang="ko-KR" altLang="en-US" sz="1100" dirty="0"/>
              <a:t>에서 </a:t>
            </a:r>
            <a:r>
              <a:rPr lang="ko-KR" altLang="en-US" sz="1100" dirty="0" err="1"/>
              <a:t>검정하시오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FC0D8-B45E-40A5-9142-B087F1405443}"/>
              </a:ext>
            </a:extLst>
          </p:cNvPr>
          <p:cNvSpPr txBox="1"/>
          <p:nvPr/>
        </p:nvSpPr>
        <p:spPr>
          <a:xfrm>
            <a:off x="558590" y="2720922"/>
            <a:ext cx="8115260" cy="195438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(</a:t>
            </a:r>
            <a:r>
              <a:rPr lang="ko-KR" altLang="en-US" sz="1100" dirty="0"/>
              <a:t>가설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귀무가설</a:t>
            </a:r>
            <a:r>
              <a:rPr lang="ko-KR" altLang="en-US" sz="1100" dirty="0"/>
              <a:t> </a:t>
            </a:r>
            <a:r>
              <a:rPr lang="en-US" altLang="ko-KR" sz="1100" dirty="0"/>
              <a:t>:52%</a:t>
            </a:r>
            <a:r>
              <a:rPr lang="ko-KR" altLang="en-US" sz="1100" dirty="0"/>
              <a:t>로 동일하거나 높다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대립가설 </a:t>
            </a:r>
            <a:r>
              <a:rPr lang="en-US" altLang="ko-KR" sz="1100" dirty="0"/>
              <a:t>: 52% </a:t>
            </a:r>
            <a:r>
              <a:rPr lang="ko-KR" altLang="en-US" sz="1100" dirty="0"/>
              <a:t>보다 낮아 졌다</a:t>
            </a:r>
            <a:r>
              <a:rPr lang="en-US" altLang="ko-KR" sz="1100" dirty="0"/>
              <a:t>. </a:t>
            </a:r>
            <a:r>
              <a:rPr lang="en-US" altLang="ko-KR" sz="1100" dirty="0">
                <a:highlight>
                  <a:srgbClr val="FFFF00"/>
                </a:highlight>
              </a:rPr>
              <a:t>(</a:t>
            </a:r>
            <a:r>
              <a:rPr lang="ko-KR" altLang="en-US" sz="1100" dirty="0">
                <a:highlight>
                  <a:srgbClr val="FFFF00"/>
                </a:highlight>
              </a:rPr>
              <a:t>좌측검정</a:t>
            </a:r>
            <a:r>
              <a:rPr lang="en-US" altLang="ko-KR" sz="1100" dirty="0">
                <a:highlight>
                  <a:srgbClr val="FFFF00"/>
                </a:highlight>
              </a:rPr>
              <a:t>)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 err="1"/>
              <a:t>검정통계량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의사결정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유의수준</a:t>
            </a:r>
            <a:r>
              <a:rPr lang="en-US" altLang="ko-KR" sz="1100" dirty="0"/>
              <a:t>=0.05</a:t>
            </a:r>
            <a:r>
              <a:rPr lang="ko-KR" altLang="en-US" sz="1100" dirty="0" err="1"/>
              <a:t>일때</a:t>
            </a:r>
            <a:r>
              <a:rPr lang="en-US" altLang="ko-KR" sz="1100" dirty="0"/>
              <a:t>   Z</a:t>
            </a:r>
            <a:r>
              <a:rPr lang="ko-KR" altLang="en-US" sz="1100" dirty="0"/>
              <a:t>값 </a:t>
            </a:r>
            <a:r>
              <a:rPr lang="en-US" altLang="ko-KR" sz="1100" dirty="0"/>
              <a:t>1.645  </a:t>
            </a:r>
            <a:r>
              <a:rPr lang="ko-KR" altLang="en-US" sz="1100" dirty="0"/>
              <a:t>기각역은 </a:t>
            </a:r>
            <a:r>
              <a:rPr lang="en-US" altLang="ko-KR" sz="1100" dirty="0"/>
              <a:t>-1.645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100" dirty="0">
                <a:sym typeface="Wingdings" panose="05000000000000000000" pitchFamily="2" charset="2"/>
              </a:rPr>
              <a:t>-1.645 &lt; -0.9016  </a:t>
            </a:r>
            <a:r>
              <a:rPr lang="ko-KR" altLang="en-US" sz="1100" dirty="0">
                <a:sym typeface="Wingdings" panose="05000000000000000000" pitchFamily="2" charset="2"/>
              </a:rPr>
              <a:t>이므로  </a:t>
            </a:r>
            <a:r>
              <a:rPr lang="ko-KR" altLang="en-US" sz="1100" dirty="0" err="1">
                <a:sym typeface="Wingdings" panose="05000000000000000000" pitchFamily="2" charset="2"/>
              </a:rPr>
              <a:t>귀무가설을</a:t>
            </a:r>
            <a:r>
              <a:rPr lang="ko-KR" altLang="en-US" sz="1100" dirty="0">
                <a:sym typeface="Wingdings" panose="05000000000000000000" pitchFamily="2" charset="2"/>
              </a:rPr>
              <a:t> 기각할 수 없다</a:t>
            </a:r>
            <a:r>
              <a:rPr lang="en-US" altLang="ko-KR" sz="1100" dirty="0">
                <a:sym typeface="Wingdings" panose="05000000000000000000" pitchFamily="2" charset="2"/>
              </a:rPr>
              <a:t>.</a:t>
            </a:r>
          </a:p>
          <a:p>
            <a:endParaRPr lang="en-US" altLang="ko-KR" sz="1100" dirty="0">
              <a:sym typeface="Wingdings" panose="05000000000000000000" pitchFamily="2" charset="2"/>
            </a:endParaRPr>
          </a:p>
          <a:p>
            <a:r>
              <a:rPr lang="en-US" altLang="ko-KR" sz="1100" dirty="0">
                <a:sym typeface="Wingdings" panose="05000000000000000000" pitchFamily="2" charset="2"/>
              </a:rPr>
              <a:t>(</a:t>
            </a:r>
            <a:r>
              <a:rPr lang="ko-KR" altLang="en-US" sz="1100" dirty="0">
                <a:sym typeface="Wingdings" panose="05000000000000000000" pitchFamily="2" charset="2"/>
              </a:rPr>
              <a:t>해석</a:t>
            </a:r>
            <a:r>
              <a:rPr lang="en-US" altLang="ko-KR" sz="1100" dirty="0">
                <a:sym typeface="Wingdings" panose="05000000000000000000" pitchFamily="2" charset="2"/>
              </a:rPr>
              <a:t>)  </a:t>
            </a:r>
            <a:r>
              <a:rPr lang="ko-KR" altLang="en-US" sz="1100" dirty="0"/>
              <a:t>담뱃값 인상을 통해 흡연율이 기존 </a:t>
            </a:r>
            <a:r>
              <a:rPr lang="en-US" altLang="ko-KR" sz="1100" dirty="0"/>
              <a:t>52% </a:t>
            </a:r>
            <a:r>
              <a:rPr lang="ko-KR" altLang="en-US" sz="1100" dirty="0"/>
              <a:t>보다 낮아졌다고 볼 수 없다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3F0BC8-3DE3-4DFA-A9D5-A238571A3567}"/>
                  </a:ext>
                </a:extLst>
              </p:cNvPr>
              <p:cNvSpPr txBox="1"/>
              <p:nvPr/>
            </p:nvSpPr>
            <p:spPr>
              <a:xfrm>
                <a:off x="3507962" y="2959253"/>
                <a:ext cx="1761118" cy="35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표본비율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250  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500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 0.5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3F0BC8-3DE3-4DFA-A9D5-A238571A3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962" y="2959253"/>
                <a:ext cx="1761118" cy="35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9F64BE-585C-44B9-A8C0-603ED1E5A1DF}"/>
                  </a:ext>
                </a:extLst>
              </p:cNvPr>
              <p:cNvSpPr txBox="1"/>
              <p:nvPr/>
            </p:nvSpPr>
            <p:spPr>
              <a:xfrm>
                <a:off x="5269080" y="2880533"/>
                <a:ext cx="1699691" cy="576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0.5−0.52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0.52(1−0.52)</m:t>
                                </m:r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-0.9016 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9F64BE-585C-44B9-A8C0-603ED1E5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080" y="2880533"/>
                <a:ext cx="1699691" cy="576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B9581CA-0EAC-455B-98B6-8075EDEB4271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86226A-4D39-4179-92F1-06944EAC2231}"/>
                  </a:ext>
                </a:extLst>
              </p:cNvPr>
              <p:cNvSpPr txBox="1"/>
              <p:nvPr/>
            </p:nvSpPr>
            <p:spPr>
              <a:xfrm>
                <a:off x="6991938" y="2959253"/>
                <a:ext cx="1173159" cy="581249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86226A-4D39-4179-92F1-06944EAC2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938" y="2959253"/>
                <a:ext cx="1173159" cy="581249"/>
              </a:xfrm>
              <a:prstGeom prst="rect">
                <a:avLst/>
              </a:prstGeom>
              <a:blipFill>
                <a:blip r:embed="rId5"/>
                <a:stretch>
                  <a:fillRect l="-1026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ECCA5CD-A8EE-4A2B-B160-F90921A459E2}"/>
              </a:ext>
            </a:extLst>
          </p:cNvPr>
          <p:cNvSpPr txBox="1"/>
          <p:nvPr/>
        </p:nvSpPr>
        <p:spPr>
          <a:xfrm>
            <a:off x="491537" y="992406"/>
            <a:ext cx="98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D35CD23-B8F5-404F-9E2F-4E1DB76699EE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</a:t>
            </a:r>
            <a:r>
              <a:rPr lang="ko-KR" altLang="en-US" sz="1500" dirty="0"/>
              <a:t>검정 </a:t>
            </a:r>
            <a:r>
              <a:rPr lang="en-US" altLang="ko-KR" sz="1500" dirty="0"/>
              <a:t>: </a:t>
            </a:r>
            <a:r>
              <a:rPr lang="ko-KR" altLang="en-US" sz="1500" dirty="0"/>
              <a:t>모비율에 대한 검정 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148380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148</a:t>
            </a:fld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3EAA349-1B70-4C9D-888A-801577F1ED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33" y="4932120"/>
          <a:ext cx="396044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62520702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163238217"/>
                    </a:ext>
                  </a:extLst>
                </a:gridCol>
              </a:tblGrid>
              <a:tr h="177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유의수준 </a:t>
                      </a:r>
                      <a:r>
                        <a:rPr lang="el-GR" altLang="ko-KR" sz="1000" dirty="0"/>
                        <a:t>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Z </a:t>
                      </a:r>
                      <a:r>
                        <a:rPr lang="ko-KR" altLang="en-US" sz="10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496175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1.28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502036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0.05</a:t>
                      </a:r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highlight>
                            <a:srgbClr val="FFFF00"/>
                          </a:highlight>
                        </a:rPr>
                        <a:t>1.645</a:t>
                      </a:r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6879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1.96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54288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2.33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103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B60F87-AA5D-4D4E-821D-882CB77C792C}"/>
              </a:ext>
            </a:extLst>
          </p:cNvPr>
          <p:cNvSpPr txBox="1"/>
          <p:nvPr/>
        </p:nvSpPr>
        <p:spPr>
          <a:xfrm>
            <a:off x="494835" y="1201669"/>
            <a:ext cx="8136904" cy="10771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예제</a:t>
            </a:r>
            <a:r>
              <a:rPr lang="en-US" altLang="ko-KR" sz="1100" dirty="0"/>
              <a:t>)  2022</a:t>
            </a:r>
            <a:r>
              <a:rPr lang="ko-KR" altLang="en-US" sz="1100" dirty="0"/>
              <a:t>년 선거철이다</a:t>
            </a:r>
            <a:r>
              <a:rPr lang="en-US" altLang="ko-KR" sz="1100" dirty="0"/>
              <a:t>. A </a:t>
            </a:r>
            <a:r>
              <a:rPr lang="ko-KR" altLang="en-US" sz="1100" dirty="0"/>
              <a:t>후보에 대한 지지율이 </a:t>
            </a:r>
            <a:r>
              <a:rPr lang="en-US" altLang="ko-KR" sz="1100" dirty="0"/>
              <a:t>40%</a:t>
            </a:r>
            <a:r>
              <a:rPr lang="ko-KR" altLang="en-US" sz="1100" dirty="0"/>
              <a:t>로 알려져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일부 매체에 의하면 </a:t>
            </a:r>
            <a:r>
              <a:rPr lang="en-US" altLang="ko-KR" sz="1100" dirty="0">
                <a:highlight>
                  <a:srgbClr val="FFFF00"/>
                </a:highlight>
              </a:rPr>
              <a:t>40%</a:t>
            </a:r>
            <a:r>
              <a:rPr lang="ko-KR" altLang="en-US" sz="1100" dirty="0">
                <a:highlight>
                  <a:srgbClr val="FFFF00"/>
                </a:highlight>
              </a:rPr>
              <a:t>를 넘을 것으로 </a:t>
            </a:r>
            <a:r>
              <a:rPr lang="ko-KR" altLang="en-US" sz="1100" dirty="0"/>
              <a:t>보도하고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이를 확인하기 위하여 리서치에 의뢰하여 확인하고자 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무작위로 유권자 </a:t>
            </a:r>
            <a:r>
              <a:rPr lang="en-US" altLang="ko-KR" sz="1100" dirty="0"/>
              <a:t>500</a:t>
            </a:r>
            <a:r>
              <a:rPr lang="ko-KR" altLang="en-US" sz="1100" dirty="0"/>
              <a:t>명을 대상으로 지지후보를 조사하였더니</a:t>
            </a:r>
            <a:r>
              <a:rPr lang="en-US" altLang="ko-KR" sz="1100" dirty="0"/>
              <a:t>, 240</a:t>
            </a:r>
            <a:r>
              <a:rPr lang="ko-KR" altLang="en-US" sz="1100" dirty="0"/>
              <a:t>명이 </a:t>
            </a:r>
            <a:r>
              <a:rPr lang="en-US" altLang="ko-KR" sz="1100" dirty="0"/>
              <a:t>A </a:t>
            </a:r>
            <a:r>
              <a:rPr lang="ko-KR" altLang="en-US" sz="1100" dirty="0"/>
              <a:t>후보를 지지하는 것으로 조사되었다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이 조사를 근거로 </a:t>
            </a:r>
            <a:r>
              <a:rPr lang="en-US" altLang="ko-KR" sz="1100" dirty="0"/>
              <a:t>A  </a:t>
            </a:r>
            <a:r>
              <a:rPr lang="ko-KR" altLang="en-US" sz="1100" dirty="0"/>
              <a:t>후보에 대한 지지율이 </a:t>
            </a:r>
            <a:r>
              <a:rPr lang="en-US" altLang="ko-KR" sz="1100" dirty="0">
                <a:highlight>
                  <a:srgbClr val="FFFF00"/>
                </a:highlight>
              </a:rPr>
              <a:t>40%</a:t>
            </a:r>
            <a:r>
              <a:rPr lang="ko-KR" altLang="en-US" sz="1100" dirty="0">
                <a:highlight>
                  <a:srgbClr val="FFFF00"/>
                </a:highlight>
              </a:rPr>
              <a:t>로 높다고 할 수</a:t>
            </a:r>
            <a:r>
              <a:rPr lang="ko-KR" altLang="en-US" sz="1100" dirty="0"/>
              <a:t> 있는지 유의수준 </a:t>
            </a:r>
            <a:r>
              <a:rPr lang="en-US" altLang="ko-KR" sz="1100" dirty="0"/>
              <a:t>5%</a:t>
            </a:r>
            <a:r>
              <a:rPr lang="ko-KR" altLang="en-US" sz="1100" dirty="0"/>
              <a:t>에서 </a:t>
            </a:r>
            <a:r>
              <a:rPr lang="ko-KR" altLang="en-US" sz="1100" dirty="0" err="1"/>
              <a:t>검정하시오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FC0D8-B45E-40A5-9142-B087F1405443}"/>
              </a:ext>
            </a:extLst>
          </p:cNvPr>
          <p:cNvSpPr txBox="1"/>
          <p:nvPr/>
        </p:nvSpPr>
        <p:spPr>
          <a:xfrm>
            <a:off x="491537" y="2459004"/>
            <a:ext cx="8115260" cy="229293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(</a:t>
            </a:r>
            <a:r>
              <a:rPr lang="ko-KR" altLang="en-US" sz="1100" dirty="0"/>
              <a:t>가설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귀무가설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지지율이 </a:t>
            </a:r>
            <a:r>
              <a:rPr lang="en-US" altLang="ko-KR" sz="1100" dirty="0"/>
              <a:t>40% </a:t>
            </a:r>
            <a:r>
              <a:rPr lang="ko-KR" altLang="en-US" sz="1100" dirty="0"/>
              <a:t>이거나 보다 낮다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대립가설 </a:t>
            </a:r>
            <a:r>
              <a:rPr lang="en-US" altLang="ko-KR" sz="1100" dirty="0"/>
              <a:t>: </a:t>
            </a:r>
            <a:r>
              <a:rPr lang="ko-KR" altLang="en-US" sz="1100" dirty="0"/>
              <a:t>지지율이 </a:t>
            </a:r>
            <a:r>
              <a:rPr lang="en-US" altLang="ko-KR" sz="1100" dirty="0"/>
              <a:t>40% </a:t>
            </a:r>
            <a:r>
              <a:rPr lang="ko-KR" altLang="en-US" sz="1100" dirty="0"/>
              <a:t>보다 높다</a:t>
            </a:r>
            <a:r>
              <a:rPr lang="en-US" altLang="ko-KR" sz="1100" dirty="0"/>
              <a:t>. (</a:t>
            </a:r>
            <a:r>
              <a:rPr lang="ko-KR" altLang="en-US" sz="1100" dirty="0">
                <a:highlight>
                  <a:srgbClr val="FFFF00"/>
                </a:highlight>
              </a:rPr>
              <a:t>우측검정</a:t>
            </a:r>
            <a:r>
              <a:rPr lang="en-US" altLang="ko-KR" sz="1100" dirty="0">
                <a:highlight>
                  <a:srgbClr val="FFFF00"/>
                </a:highlight>
              </a:rPr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 err="1"/>
              <a:t>검정통계량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의사결정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유의수준</a:t>
            </a:r>
            <a:r>
              <a:rPr lang="en-US" altLang="ko-KR" sz="1100" dirty="0"/>
              <a:t>=0.05   Z</a:t>
            </a:r>
            <a:r>
              <a:rPr lang="ko-KR" altLang="en-US" sz="1100" dirty="0"/>
              <a:t>값 </a:t>
            </a:r>
            <a:r>
              <a:rPr lang="en-US" altLang="ko-KR" sz="1100" dirty="0"/>
              <a:t>1.645  </a:t>
            </a:r>
            <a:r>
              <a:rPr lang="ko-KR" altLang="en-US" sz="1100" dirty="0" err="1"/>
              <a:t>기각역</a:t>
            </a:r>
            <a:r>
              <a:rPr lang="ko-KR" altLang="en-US" sz="1100" dirty="0"/>
              <a:t> </a:t>
            </a:r>
            <a:r>
              <a:rPr lang="en-US" altLang="ko-KR" sz="1100" dirty="0"/>
              <a:t>1.645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100" dirty="0"/>
              <a:t>1.645 &lt; 3.6514  </a:t>
            </a:r>
            <a:r>
              <a:rPr lang="ko-KR" altLang="en-US" sz="1100" dirty="0"/>
              <a:t>기각역에 있다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귀무가설을</a:t>
            </a:r>
            <a:r>
              <a:rPr lang="ko-KR" altLang="en-US" sz="1100" dirty="0"/>
              <a:t> 기각한다</a:t>
            </a:r>
            <a:endParaRPr lang="en-US" altLang="ko-KR" sz="1100" dirty="0"/>
          </a:p>
          <a:p>
            <a:endParaRPr lang="en-US" altLang="ko-KR" sz="1100" dirty="0">
              <a:sym typeface="Wingdings" panose="05000000000000000000" pitchFamily="2" charset="2"/>
            </a:endParaRPr>
          </a:p>
          <a:p>
            <a:r>
              <a:rPr lang="en-US" altLang="ko-KR" sz="1100" dirty="0">
                <a:sym typeface="Wingdings" panose="05000000000000000000" pitchFamily="2" charset="2"/>
              </a:rPr>
              <a:t>(</a:t>
            </a:r>
            <a:r>
              <a:rPr lang="ko-KR" altLang="en-US" sz="1100" dirty="0">
                <a:sym typeface="Wingdings" panose="05000000000000000000" pitchFamily="2" charset="2"/>
              </a:rPr>
              <a:t>해석</a:t>
            </a:r>
            <a:r>
              <a:rPr lang="en-US" altLang="ko-KR" sz="1100" dirty="0">
                <a:sym typeface="Wingdings" panose="05000000000000000000" pitchFamily="2" charset="2"/>
              </a:rPr>
              <a:t>) A</a:t>
            </a:r>
            <a:r>
              <a:rPr lang="ko-KR" altLang="en-US" sz="1100" dirty="0">
                <a:sym typeface="Wingdings" panose="05000000000000000000" pitchFamily="2" charset="2"/>
              </a:rPr>
              <a:t>후보에 대한 지지율이 </a:t>
            </a:r>
            <a:r>
              <a:rPr lang="en-US" altLang="ko-KR" sz="1100" dirty="0">
                <a:sym typeface="Wingdings" panose="05000000000000000000" pitchFamily="2" charset="2"/>
              </a:rPr>
              <a:t>40%</a:t>
            </a:r>
            <a:r>
              <a:rPr lang="ko-KR" altLang="en-US" sz="1100" dirty="0">
                <a:sym typeface="Wingdings" panose="05000000000000000000" pitchFamily="2" charset="2"/>
              </a:rPr>
              <a:t>보다 높다고 할 수 있다</a:t>
            </a:r>
            <a:r>
              <a:rPr lang="en-US" altLang="ko-KR" sz="1100" dirty="0">
                <a:sym typeface="Wingdings" panose="05000000000000000000" pitchFamily="2" charset="2"/>
              </a:rPr>
              <a:t>.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3F0BC8-3DE3-4DFA-A9D5-A238571A3567}"/>
                  </a:ext>
                </a:extLst>
              </p:cNvPr>
              <p:cNvSpPr txBox="1"/>
              <p:nvPr/>
            </p:nvSpPr>
            <p:spPr>
              <a:xfrm>
                <a:off x="3507962" y="2959253"/>
                <a:ext cx="1761118" cy="35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표본비율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0  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500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 0.48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3F0BC8-3DE3-4DFA-A9D5-A238571A3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962" y="2959253"/>
                <a:ext cx="1761118" cy="3572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9F64BE-585C-44B9-A8C0-603ED1E5A1DF}"/>
                  </a:ext>
                </a:extLst>
              </p:cNvPr>
              <p:cNvSpPr txBox="1"/>
              <p:nvPr/>
            </p:nvSpPr>
            <p:spPr>
              <a:xfrm>
                <a:off x="5269080" y="2880533"/>
                <a:ext cx="1699691" cy="507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0.48−0.4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0.4(1−0.4)</m:t>
                                </m:r>
                              </m:num>
                              <m:den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500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3.6514 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9F64BE-585C-44B9-A8C0-603ED1E5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080" y="2880533"/>
                <a:ext cx="1699691" cy="507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5F9ED2D-0722-4839-8FAA-D6F2ED8E20D0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D55EAC-F09A-431A-8326-22180DE5F0DF}"/>
                  </a:ext>
                </a:extLst>
              </p:cNvPr>
              <p:cNvSpPr txBox="1"/>
              <p:nvPr/>
            </p:nvSpPr>
            <p:spPr>
              <a:xfrm>
                <a:off x="7155527" y="2611697"/>
                <a:ext cx="1173159" cy="581249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D55EAC-F09A-431A-8326-22180DE5F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527" y="2611697"/>
                <a:ext cx="1173159" cy="581249"/>
              </a:xfrm>
              <a:prstGeom prst="rect">
                <a:avLst/>
              </a:prstGeom>
              <a:blipFill>
                <a:blip r:embed="rId5"/>
                <a:stretch>
                  <a:fillRect l="-1026"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제목 1">
            <a:extLst>
              <a:ext uri="{FF2B5EF4-FFF2-40B4-BE49-F238E27FC236}">
                <a16:creationId xmlns:a16="http://schemas.microsoft.com/office/drawing/2014/main" id="{C56E66A1-E0B3-4E32-A436-799780BD15B8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</a:t>
            </a:r>
            <a:r>
              <a:rPr lang="ko-KR" altLang="en-US" sz="1500" dirty="0"/>
              <a:t>검정 </a:t>
            </a:r>
            <a:r>
              <a:rPr lang="en-US" altLang="ko-KR" sz="1500" dirty="0"/>
              <a:t>: </a:t>
            </a:r>
            <a:r>
              <a:rPr lang="ko-KR" altLang="en-US" sz="1500" dirty="0"/>
              <a:t>모비율에 대한 검정 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891675-8BD1-48C0-96F6-837A9EA1E425}"/>
              </a:ext>
            </a:extLst>
          </p:cNvPr>
          <p:cNvSpPr txBox="1"/>
          <p:nvPr/>
        </p:nvSpPr>
        <p:spPr>
          <a:xfrm>
            <a:off x="395536" y="928670"/>
            <a:ext cx="98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08988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149</a:t>
            </a:fld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3EAA349-1B70-4C9D-888A-801577F1ED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3548" y="5101524"/>
          <a:ext cx="396044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62520702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163238217"/>
                    </a:ext>
                  </a:extLst>
                </a:gridCol>
              </a:tblGrid>
              <a:tr h="177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유의수준 </a:t>
                      </a:r>
                      <a:r>
                        <a:rPr lang="el-GR" altLang="ko-KR" sz="1000" dirty="0"/>
                        <a:t>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Z </a:t>
                      </a:r>
                      <a:r>
                        <a:rPr lang="ko-KR" altLang="en-US" sz="10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496175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1.28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502036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1.645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6879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1.96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54288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2.33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103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B60F87-AA5D-4D4E-821D-882CB77C792C}"/>
              </a:ext>
            </a:extLst>
          </p:cNvPr>
          <p:cNvSpPr txBox="1"/>
          <p:nvPr/>
        </p:nvSpPr>
        <p:spPr>
          <a:xfrm>
            <a:off x="492726" y="1261446"/>
            <a:ext cx="8136904" cy="107715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예제</a:t>
            </a:r>
            <a:r>
              <a:rPr lang="en-US" altLang="ko-KR" sz="1100" dirty="0"/>
              <a:t>)  S</a:t>
            </a:r>
            <a:r>
              <a:rPr lang="ko-KR" altLang="en-US" sz="1100" dirty="0"/>
              <a:t>전자는 수익성 개선을 위하여 전사적으로 품질관리를 통한 생산성 제고를 금년 최대 목표로 삼고 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이 회사의 제품에 대한 불량율은 </a:t>
            </a:r>
            <a:r>
              <a:rPr lang="en-US" altLang="ko-KR" sz="1100" dirty="0"/>
              <a:t>5%</a:t>
            </a:r>
            <a:r>
              <a:rPr lang="ko-KR" altLang="en-US" sz="1100" dirty="0"/>
              <a:t>로 알려져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그러나 생산라인에서는 </a:t>
            </a:r>
            <a:r>
              <a:rPr lang="en-US" altLang="ko-KR" sz="1100" dirty="0">
                <a:highlight>
                  <a:srgbClr val="FFFF00"/>
                </a:highlight>
              </a:rPr>
              <a:t>5%</a:t>
            </a:r>
            <a:r>
              <a:rPr lang="ko-KR" altLang="en-US" sz="1100" dirty="0">
                <a:highlight>
                  <a:srgbClr val="FFFF00"/>
                </a:highlight>
              </a:rPr>
              <a:t>가 아니라는 의견이다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이에 대하여 알아보기 위해 조사를 실시하였다</a:t>
            </a:r>
            <a:r>
              <a:rPr lang="en-US" altLang="ko-KR" sz="1100" dirty="0"/>
              <a:t>. </a:t>
            </a:r>
            <a:r>
              <a:rPr lang="ko-KR" altLang="en-US" sz="1100" dirty="0"/>
              <a:t>표본 </a:t>
            </a:r>
            <a:r>
              <a:rPr lang="en-US" altLang="ko-KR" sz="1100" dirty="0"/>
              <a:t>100</a:t>
            </a:r>
            <a:r>
              <a:rPr lang="ko-KR" altLang="en-US" sz="1100" dirty="0"/>
              <a:t>개를 뽑았더니 불량품이 </a:t>
            </a:r>
            <a:r>
              <a:rPr lang="en-US" altLang="ko-KR" sz="1100" dirty="0"/>
              <a:t>4</a:t>
            </a:r>
            <a:r>
              <a:rPr lang="ko-KR" altLang="en-US" sz="1100" dirty="0"/>
              <a:t>개가 나왔다</a:t>
            </a:r>
            <a:r>
              <a:rPr lang="en-US" altLang="ko-KR" sz="1100" dirty="0"/>
              <a:t>. </a:t>
            </a:r>
            <a:r>
              <a:rPr lang="ko-KR" altLang="en-US" sz="1100" dirty="0"/>
              <a:t>이때 제품의 불량률에 대하여 유의수준 </a:t>
            </a:r>
            <a:r>
              <a:rPr lang="en-US" altLang="ko-KR" sz="1100" dirty="0"/>
              <a:t>5%</a:t>
            </a:r>
            <a:r>
              <a:rPr lang="ko-KR" altLang="en-US" sz="1100" dirty="0"/>
              <a:t>에서 </a:t>
            </a:r>
            <a:r>
              <a:rPr lang="ko-KR" altLang="en-US" sz="1100" dirty="0" err="1"/>
              <a:t>검정하시오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FC0D8-B45E-40A5-9142-B087F1405443}"/>
                  </a:ext>
                </a:extLst>
              </p:cNvPr>
              <p:cNvSpPr txBox="1"/>
              <p:nvPr/>
            </p:nvSpPr>
            <p:spPr>
              <a:xfrm>
                <a:off x="503548" y="2618245"/>
                <a:ext cx="8115260" cy="2292935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가설</a:t>
                </a:r>
                <a:r>
                  <a:rPr lang="en-US" altLang="ko-KR" sz="1100" dirty="0"/>
                  <a:t>)</a:t>
                </a:r>
              </a:p>
              <a:p>
                <a:r>
                  <a:rPr lang="ko-KR" altLang="en-US" sz="1100" dirty="0" err="1"/>
                  <a:t>귀무가설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</a:t>
                </a:r>
                <a:r>
                  <a:rPr lang="ko-KR" altLang="en-US" sz="1100" dirty="0"/>
                  <a:t>불량률이 </a:t>
                </a:r>
                <a:r>
                  <a:rPr lang="en-US" altLang="ko-KR" sz="1100" dirty="0"/>
                  <a:t>5%</a:t>
                </a:r>
                <a:r>
                  <a:rPr lang="ko-KR" altLang="en-US" sz="1100" dirty="0"/>
                  <a:t>이다</a:t>
                </a:r>
                <a:r>
                  <a:rPr lang="en-US" altLang="ko-KR" sz="1100" dirty="0"/>
                  <a:t>.</a:t>
                </a:r>
              </a:p>
              <a:p>
                <a:r>
                  <a:rPr lang="ko-KR" altLang="en-US" sz="1100" dirty="0"/>
                  <a:t>대립가설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불량률이 </a:t>
                </a:r>
                <a:r>
                  <a:rPr lang="en-US" altLang="ko-KR" sz="1100" dirty="0"/>
                  <a:t>5%</a:t>
                </a:r>
                <a:r>
                  <a:rPr lang="ko-KR" altLang="en-US" sz="1100" dirty="0"/>
                  <a:t>가 아니다</a:t>
                </a:r>
                <a:r>
                  <a:rPr lang="en-US" altLang="ko-KR" sz="1100" dirty="0"/>
                  <a:t>. </a:t>
                </a:r>
                <a:r>
                  <a:rPr lang="en-US" altLang="ko-KR" sz="1100" dirty="0">
                    <a:highlight>
                      <a:srgbClr val="FFFF00"/>
                    </a:highlight>
                  </a:rPr>
                  <a:t>(</a:t>
                </a:r>
                <a:r>
                  <a:rPr lang="ko-KR" altLang="en-US" sz="1100" dirty="0">
                    <a:highlight>
                      <a:srgbClr val="FFFF00"/>
                    </a:highlight>
                  </a:rPr>
                  <a:t>양측검정</a:t>
                </a:r>
                <a:r>
                  <a:rPr lang="en-US" altLang="ko-KR" sz="1100" dirty="0">
                    <a:highlight>
                      <a:srgbClr val="FFFF00"/>
                    </a:highlight>
                  </a:rPr>
                  <a:t>)</a:t>
                </a:r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 err="1"/>
                  <a:t>검정통계량</a:t>
                </a:r>
                <a:r>
                  <a:rPr lang="en-US" altLang="ko-KR" sz="1100" dirty="0"/>
                  <a:t>)</a:t>
                </a:r>
              </a:p>
              <a:p>
                <a:endParaRPr lang="en-US" altLang="ko-KR" sz="1100" dirty="0"/>
              </a:p>
              <a:p>
                <a:endParaRPr lang="en-US" altLang="ko-KR" sz="1100" dirty="0"/>
              </a:p>
              <a:p>
                <a:endParaRPr lang="en-US" altLang="ko-KR" sz="1100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dirty="0"/>
                  <a:t>의사결정</a:t>
                </a:r>
                <a:r>
                  <a:rPr lang="en-US" altLang="ko-KR" sz="1100" dirty="0"/>
                  <a:t>)</a:t>
                </a:r>
              </a:p>
              <a:p>
                <a:r>
                  <a:rPr lang="ko-KR" altLang="en-US" sz="1100" dirty="0"/>
                  <a:t>유의수준</a:t>
                </a:r>
                <a:r>
                  <a:rPr lang="en-US" altLang="ko-KR" sz="1100" dirty="0"/>
                  <a:t>=0.05   </a:t>
                </a:r>
                <a:r>
                  <a:rPr lang="ko-KR" altLang="en-US" sz="1100" dirty="0"/>
                  <a:t>양측검정 </a:t>
                </a:r>
                <a:r>
                  <a:rPr lang="el-GR" altLang="ko-KR" sz="1100" dirty="0"/>
                  <a:t>α</a:t>
                </a:r>
                <a:r>
                  <a:rPr lang="en-US" altLang="ko-KR" sz="1100" dirty="0"/>
                  <a:t>/2=0.025 </a:t>
                </a:r>
                <a:r>
                  <a:rPr lang="ko-KR" altLang="en-US" sz="1100" dirty="0"/>
                  <a:t>해당하는 </a:t>
                </a:r>
                <a:r>
                  <a:rPr lang="en-US" altLang="ko-KR" sz="1100" dirty="0"/>
                  <a:t>Z</a:t>
                </a:r>
                <a:r>
                  <a:rPr lang="ko-KR" altLang="en-US" sz="1100" dirty="0"/>
                  <a:t>값 </a:t>
                </a:r>
                <a:r>
                  <a:rPr lang="en-US" altLang="ko-KR" sz="1100" dirty="0"/>
                  <a:t>1.96  </a:t>
                </a:r>
                <a:r>
                  <a:rPr lang="ko-KR" altLang="en-US" sz="1100" dirty="0"/>
                  <a:t>기각역은 </a:t>
                </a:r>
                <a14:m>
                  <m:oMath xmlns:m="http://schemas.openxmlformats.org/officeDocument/2006/math">
                    <m:r>
                      <a:rPr lang="en-US" altLang="ko-K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altLang="ko-KR" sz="1100" dirty="0"/>
                  <a:t>1.96</a:t>
                </a:r>
              </a:p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altLang="ko-KR" sz="1100" dirty="0"/>
                  <a:t>-1.96</a:t>
                </a:r>
                <a:r>
                  <a:rPr lang="ko-KR" altLang="en-US" sz="1100" dirty="0"/>
                  <a:t>과 </a:t>
                </a:r>
                <a:r>
                  <a:rPr lang="en-US" altLang="ko-KR" sz="1100" dirty="0"/>
                  <a:t>+1.96 </a:t>
                </a:r>
                <a:r>
                  <a:rPr lang="ko-KR" altLang="en-US" sz="1100" dirty="0"/>
                  <a:t>사이에 </a:t>
                </a:r>
                <a:r>
                  <a:rPr lang="en-US" altLang="ko-KR" sz="1100" dirty="0"/>
                  <a:t>-0.4588</a:t>
                </a:r>
                <a:r>
                  <a:rPr lang="ko-KR" altLang="en-US" sz="1100" dirty="0"/>
                  <a:t>이 있다</a:t>
                </a:r>
                <a:r>
                  <a:rPr lang="en-US" altLang="ko-KR" sz="1100" dirty="0"/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ko-KR" altLang="en-US" sz="1100" dirty="0" err="1">
                    <a:sym typeface="Wingdings" panose="05000000000000000000" pitchFamily="2" charset="2"/>
                  </a:rPr>
                  <a:t>귀무가설을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 기각할 수 없다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. </a:t>
                </a:r>
              </a:p>
              <a:p>
                <a:pPr marL="171450" indent="-171450">
                  <a:buFont typeface="Wingdings" panose="05000000000000000000" pitchFamily="2" charset="2"/>
                  <a:buChar char="à"/>
                </a:pPr>
                <a:endParaRPr lang="en-US" altLang="ko-KR" sz="1100" dirty="0">
                  <a:sym typeface="Wingdings" panose="05000000000000000000" pitchFamily="2" charset="2"/>
                </a:endParaRPr>
              </a:p>
              <a:p>
                <a:r>
                  <a:rPr lang="en-US" altLang="ko-KR" sz="1100" dirty="0">
                    <a:sym typeface="Wingdings" panose="05000000000000000000" pitchFamily="2" charset="2"/>
                  </a:rPr>
                  <a:t>(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해석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) 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불량률이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5%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가 아니라고 할 수 없다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.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FC0D8-B45E-40A5-9142-B087F1405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8" y="2618245"/>
                <a:ext cx="8115260" cy="2292935"/>
              </a:xfrm>
              <a:prstGeom prst="rect">
                <a:avLst/>
              </a:prstGeom>
              <a:blipFill>
                <a:blip r:embed="rId2"/>
                <a:stretch>
                  <a:fillRect b="-794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3F0BC8-3DE3-4DFA-A9D5-A238571A3567}"/>
                  </a:ext>
                </a:extLst>
              </p:cNvPr>
              <p:cNvSpPr txBox="1"/>
              <p:nvPr/>
            </p:nvSpPr>
            <p:spPr>
              <a:xfrm>
                <a:off x="3207433" y="2957412"/>
                <a:ext cx="1761118" cy="353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표본비율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00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 0.04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3F0BC8-3DE3-4DFA-A9D5-A238571A3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33" y="2957412"/>
                <a:ext cx="1761118" cy="353879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9F64BE-585C-44B9-A8C0-603ED1E5A1DF}"/>
                  </a:ext>
                </a:extLst>
              </p:cNvPr>
              <p:cNvSpPr txBox="1"/>
              <p:nvPr/>
            </p:nvSpPr>
            <p:spPr>
              <a:xfrm>
                <a:off x="5269080" y="2880533"/>
                <a:ext cx="1699691" cy="507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0.04−0.05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0.05(1−0.05)</m:t>
                                </m:r>
                              </m:num>
                              <m:den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-0.4588 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9F64BE-585C-44B9-A8C0-603ED1E5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080" y="2880533"/>
                <a:ext cx="1699691" cy="5076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873CCE5-499D-453B-90C4-97BA0CB6C517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989AF-16D7-4EC7-9821-7729EA107E86}"/>
                  </a:ext>
                </a:extLst>
              </p:cNvPr>
              <p:cNvSpPr txBox="1"/>
              <p:nvPr/>
            </p:nvSpPr>
            <p:spPr>
              <a:xfrm>
                <a:off x="7207210" y="2903205"/>
                <a:ext cx="1173159" cy="58124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989AF-16D7-4EC7-9821-7729EA107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210" y="2903205"/>
                <a:ext cx="1173159" cy="581249"/>
              </a:xfrm>
              <a:prstGeom prst="rect">
                <a:avLst/>
              </a:prstGeom>
              <a:blipFill>
                <a:blip r:embed="rId6"/>
                <a:stretch>
                  <a:fillRect l="-1020"/>
                </a:stretch>
              </a:blip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제목 1">
            <a:extLst>
              <a:ext uri="{FF2B5EF4-FFF2-40B4-BE49-F238E27FC236}">
                <a16:creationId xmlns:a16="http://schemas.microsoft.com/office/drawing/2014/main" id="{546AA176-66FC-4664-BE4A-CEAA71D15085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</a:t>
            </a:r>
            <a:r>
              <a:rPr lang="ko-KR" altLang="en-US" sz="1500" dirty="0"/>
              <a:t>검정 </a:t>
            </a:r>
            <a:r>
              <a:rPr lang="en-US" altLang="ko-KR" sz="1500" dirty="0"/>
              <a:t>: </a:t>
            </a:r>
            <a:r>
              <a:rPr lang="ko-KR" altLang="en-US" sz="1500" dirty="0"/>
              <a:t>모비율에 대한 검정 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39ED4-767A-4D43-812B-CEF13A55BDA1}"/>
              </a:ext>
            </a:extLst>
          </p:cNvPr>
          <p:cNvSpPr txBox="1"/>
          <p:nvPr/>
        </p:nvSpPr>
        <p:spPr>
          <a:xfrm>
            <a:off x="491537" y="992406"/>
            <a:ext cx="98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23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1083AEA-D445-47A0-AEC3-B5F525F5C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327" y="1565898"/>
            <a:ext cx="8155122" cy="11715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(5) 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조화평균</a:t>
            </a:r>
            <a:r>
              <a:rPr lang="en-US" altLang="ko-KR" sz="1200" dirty="0">
                <a:highlight>
                  <a:srgbClr val="FFFF00"/>
                </a:highlight>
              </a:rPr>
              <a:t>harmonic mean</a:t>
            </a:r>
            <a:endParaRPr lang="ko-KR" altLang="en-US" sz="12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/>
              <a:t>조화평균은 ＇주어진 수의 역수의 산술평균의 역수</a:t>
            </a:r>
            <a:r>
              <a:rPr lang="en-US" altLang="ko-KR" sz="1000" dirty="0"/>
              <a:t>'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r>
              <a:rPr lang="ko-KR" altLang="en-US" sz="1000" dirty="0"/>
              <a:t>역수의 차원에서 평균을 구하고</a:t>
            </a:r>
            <a:r>
              <a:rPr lang="en-US" altLang="ko-KR" sz="10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ko-KR" altLang="en-US" sz="1000" dirty="0"/>
              <a:t>다시 역수를 취해 원래 차원의 값으로 돌아오는 것이다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사례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조화 평균은 평균 속력을 구할 때 사용  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머신러닝</a:t>
            </a:r>
            <a:r>
              <a:rPr lang="en-US" altLang="ko-KR" sz="1000" dirty="0"/>
              <a:t>(</a:t>
            </a:r>
            <a:r>
              <a:rPr lang="ko-KR" altLang="en-US" sz="1000" dirty="0"/>
              <a:t>분류분석</a:t>
            </a:r>
            <a:r>
              <a:rPr lang="en-US" altLang="ko-KR" sz="1000" dirty="0"/>
              <a:t>)</a:t>
            </a:r>
            <a:r>
              <a:rPr lang="ko-KR" altLang="en-US" sz="1000" dirty="0"/>
              <a:t> 성과검증 </a:t>
            </a:r>
            <a:r>
              <a:rPr lang="en-US" altLang="ko-KR" sz="1000" dirty="0"/>
              <a:t>F1 score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483C008-3BBA-439A-BA7A-7F3877C7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C9CDD3-B681-4EDC-AD2D-2EAB7C5D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034CB-B7C1-47DF-953D-B9C7BCFA3EAF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통계량 이해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9A0AB57-CA7C-4518-B7E9-C6A453DA2323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600" b="1" dirty="0"/>
              <a:t>central tendency)</a:t>
            </a:r>
            <a:endParaRPr lang="ko-KR" altLang="en-US" sz="15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359F603-6EA0-4102-83E3-314A72397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26" y="21955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7D8413-098F-477D-B79D-CF7E75E61418}"/>
              </a:ext>
            </a:extLst>
          </p:cNvPr>
          <p:cNvSpPr/>
          <p:nvPr/>
        </p:nvSpPr>
        <p:spPr>
          <a:xfrm>
            <a:off x="395536" y="990972"/>
            <a:ext cx="2592288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400" b="1" dirty="0"/>
              <a:t>central tendency)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96EE0D-D199-4C69-A0ED-258E0BFF0345}"/>
              </a:ext>
            </a:extLst>
          </p:cNvPr>
          <p:cNvSpPr/>
          <p:nvPr/>
        </p:nvSpPr>
        <p:spPr>
          <a:xfrm>
            <a:off x="494440" y="4632275"/>
            <a:ext cx="8064896" cy="116955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i="1" dirty="0">
                <a:solidFill>
                  <a:srgbClr val="222222"/>
                </a:solidFill>
                <a:latin typeface="KaTeX_Math"/>
              </a:rPr>
              <a:t>(</a:t>
            </a:r>
            <a:r>
              <a:rPr lang="ko-KR" altLang="en-US" sz="1000" i="1" dirty="0">
                <a:solidFill>
                  <a:srgbClr val="222222"/>
                </a:solidFill>
                <a:latin typeface="KaTeX_Math"/>
              </a:rPr>
              <a:t>예시</a:t>
            </a:r>
            <a:r>
              <a:rPr lang="en-US" altLang="ko-KR" sz="1000" i="1" dirty="0">
                <a:solidFill>
                  <a:srgbClr val="222222"/>
                </a:solidFill>
                <a:latin typeface="KaTeX_Math"/>
              </a:rPr>
              <a:t>) A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지점에서 </a:t>
            </a:r>
            <a:r>
              <a:rPr lang="en-US" altLang="ko-KR" sz="1000" dirty="0">
                <a:solidFill>
                  <a:srgbClr val="222222"/>
                </a:solidFill>
                <a:latin typeface="KaTeX_Main"/>
              </a:rPr>
              <a:t>B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 지점까지의 거리는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12 km</a:t>
            </a:r>
          </a:p>
          <a:p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‘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갑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’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이 자전거를 타고 </a:t>
            </a:r>
            <a:r>
              <a:rPr lang="en-US" altLang="ko-KR" sz="1000" dirty="0">
                <a:solidFill>
                  <a:srgbClr val="222222"/>
                </a:solidFill>
                <a:latin typeface="KaTeX_Main"/>
              </a:rPr>
              <a:t>A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에서 </a:t>
            </a:r>
            <a:r>
              <a:rPr lang="en-US" altLang="ko-KR" sz="1000" dirty="0">
                <a:solidFill>
                  <a:srgbClr val="222222"/>
                </a:solidFill>
                <a:latin typeface="KaTeX_Main"/>
              </a:rPr>
              <a:t>B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로 이동할 때 평균 속력이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 12 km/h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이고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반대로 </a:t>
            </a:r>
            <a:r>
              <a:rPr lang="en-US" altLang="ko-KR" sz="1000" dirty="0">
                <a:solidFill>
                  <a:srgbClr val="222222"/>
                </a:solidFill>
                <a:latin typeface="KaTeX_Main"/>
              </a:rPr>
              <a:t>B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에서 </a:t>
            </a:r>
            <a:r>
              <a:rPr lang="en-US" altLang="ko-KR" sz="1000" dirty="0">
                <a:solidFill>
                  <a:srgbClr val="222222"/>
                </a:solidFill>
                <a:latin typeface="KaTeX_Main"/>
              </a:rPr>
              <a:t>A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로 이동할 때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자전거 고장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)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으로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6 km/h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로 이동했다고 하자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. </a:t>
            </a:r>
          </a:p>
          <a:p>
            <a:r>
              <a:rPr lang="en-US" altLang="ko-KR" sz="1000" i="1" dirty="0"/>
              <a:t>A</a:t>
            </a:r>
            <a:r>
              <a:rPr lang="ko-KR" altLang="en-US" sz="1000" dirty="0"/>
              <a:t>→</a:t>
            </a:r>
            <a:r>
              <a:rPr lang="en-US" altLang="ko-KR" sz="1000" i="1" dirty="0"/>
              <a:t>B</a:t>
            </a:r>
            <a:r>
              <a:rPr lang="ko-KR" altLang="en-US" sz="1000" dirty="0"/>
              <a:t>→</a:t>
            </a:r>
            <a:r>
              <a:rPr lang="en-US" altLang="ko-KR" sz="1000" i="1" dirty="0"/>
              <a:t>A</a:t>
            </a:r>
            <a:r>
              <a:rPr lang="ko-KR" altLang="en-US" sz="1000" dirty="0"/>
              <a:t>로 이루어지는 왕복 경로 동안 자전거가 이동하는 동안의 평균 속력은 얼마일까요</a:t>
            </a:r>
            <a:r>
              <a:rPr lang="en-US" altLang="ko-KR" sz="1000" dirty="0"/>
              <a:t>?</a:t>
            </a: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dirty="0"/>
              <a:t>자전거가 왕복하는데 걸리는 시간은 </a:t>
            </a:r>
            <a:r>
              <a:rPr lang="ko-KR" altLang="en-US" sz="1000" dirty="0">
                <a:highlight>
                  <a:srgbClr val="FFFF00"/>
                </a:highlight>
              </a:rPr>
              <a:t>총 </a:t>
            </a:r>
            <a:r>
              <a:rPr lang="en-US" altLang="ko-KR" sz="1000" dirty="0">
                <a:highlight>
                  <a:srgbClr val="FFFF00"/>
                </a:highlight>
              </a:rPr>
              <a:t>3 </a:t>
            </a:r>
            <a:r>
              <a:rPr lang="ko-KR" altLang="en-US" sz="1000" dirty="0">
                <a:highlight>
                  <a:srgbClr val="FFFF00"/>
                </a:highlight>
              </a:rPr>
              <a:t>시간</a:t>
            </a:r>
            <a:endParaRPr lang="en-US" altLang="ko-KR" sz="1000" dirty="0">
              <a:solidFill>
                <a:srgbClr val="222222"/>
              </a:solidFill>
              <a:highlight>
                <a:srgbClr val="FFFF00"/>
              </a:highlight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산술평균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(12+6)/2= 9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 km, </a:t>
            </a:r>
            <a:r>
              <a:rPr lang="en-US" altLang="ko-KR" sz="1000" dirty="0"/>
              <a:t>9 km/h</a:t>
            </a:r>
            <a:r>
              <a:rPr lang="ko-KR" altLang="en-US" sz="1000" dirty="0"/>
              <a:t>를 적용하여 왕복 </a:t>
            </a:r>
            <a:r>
              <a:rPr lang="en-US" altLang="ko-KR" sz="1000" dirty="0"/>
              <a:t>24 km</a:t>
            </a:r>
            <a:r>
              <a:rPr lang="ko-KR" altLang="en-US" sz="1000" dirty="0"/>
              <a:t>를 이동하는데 걸리는 시간 </a:t>
            </a:r>
            <a:r>
              <a:rPr lang="en-US" altLang="ko-KR" sz="1000" dirty="0"/>
              <a:t>24/9=2.7</a:t>
            </a:r>
            <a:r>
              <a:rPr lang="ko-KR" altLang="en-US" sz="1000" dirty="0"/>
              <a:t>시간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/>
              <a:t>조화평균 </a:t>
            </a:r>
            <a:r>
              <a:rPr lang="en-US" altLang="ko-KR" sz="1000" dirty="0"/>
              <a:t>8 km/h </a:t>
            </a:r>
            <a:r>
              <a:rPr lang="en-US" altLang="ko-KR" sz="1000" dirty="0">
                <a:sym typeface="Wingdings" panose="05000000000000000000" pitchFamily="2" charset="2"/>
              </a:rPr>
              <a:t></a:t>
            </a:r>
            <a:r>
              <a:rPr lang="ko-KR" altLang="en-US" sz="1000" dirty="0"/>
              <a:t> 왕복 </a:t>
            </a:r>
            <a:r>
              <a:rPr lang="en-US" altLang="ko-KR" sz="1000" dirty="0"/>
              <a:t>24 km</a:t>
            </a:r>
            <a:r>
              <a:rPr lang="ko-KR" altLang="en-US" sz="1000" dirty="0"/>
              <a:t>를 이동하는데 걸리는 시간 </a:t>
            </a:r>
            <a:r>
              <a:rPr lang="en-US" altLang="ko-KR" sz="1000" dirty="0"/>
              <a:t>24/8=3</a:t>
            </a:r>
            <a:r>
              <a:rPr lang="ko-KR" altLang="en-US" sz="1000" dirty="0"/>
              <a:t>시간</a:t>
            </a:r>
            <a:endParaRPr lang="ko-KR" altLang="en-US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8B096-4570-4FF4-B0FC-393E24C72C00}"/>
                  </a:ext>
                </a:extLst>
              </p:cNvPr>
              <p:cNvSpPr txBox="1"/>
              <p:nvPr/>
            </p:nvSpPr>
            <p:spPr>
              <a:xfrm>
                <a:off x="494440" y="3141432"/>
                <a:ext cx="4536504" cy="646267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조화평균</a:t>
                </a:r>
                <a:r>
                  <a:rPr lang="en-US" altLang="ko-KR" sz="1400" dirty="0"/>
                  <a:t>(H)</a:t>
                </a:r>
                <a:r>
                  <a:rPr lang="en-US" altLang="ko-KR" dirty="0"/>
                  <a:t> =</a:t>
                </a:r>
                <a:r>
                  <a:rPr lang="ko-KR" altLang="en-US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+ 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+ …… + 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48B096-4570-4FF4-B0FC-393E24C72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40" y="3141432"/>
                <a:ext cx="4536504" cy="646267"/>
              </a:xfrm>
              <a:prstGeom prst="rect">
                <a:avLst/>
              </a:prstGeom>
              <a:blipFill>
                <a:blip r:embed="rId2"/>
                <a:stretch>
                  <a:fillRect l="-134" t="-9009" b="-5585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90725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D6091C5-4B71-42F4-94AC-67BD44D7A113}"/>
                  </a:ext>
                </a:extLst>
              </p:cNvPr>
              <p:cNvSpPr/>
              <p:nvPr/>
            </p:nvSpPr>
            <p:spPr>
              <a:xfrm>
                <a:off x="472234" y="2593325"/>
                <a:ext cx="5800659" cy="823239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234950" marR="6350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귀무가설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100" dirty="0"/>
                  <a:t> </a:t>
                </a:r>
                <a:r>
                  <a:rPr lang="en-US" altLang="ko-KR" sz="1100" dirty="0"/>
                  <a:t>)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0</a:t>
                </a:r>
                <a:r>
                  <a:rPr lang="ko-KR" altLang="en-US" sz="1100" dirty="0"/>
                  <a:t>으로 가정한다</a:t>
                </a:r>
                <a:r>
                  <a:rPr lang="en-US" altLang="ko-KR" sz="1100" dirty="0"/>
                  <a:t>.</a:t>
                </a:r>
              </a:p>
              <a:p>
                <a:pPr marL="234950" marR="6350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err="1"/>
                  <a:t>귀무가설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100" dirty="0"/>
                  <a:t> </a:t>
                </a:r>
                <a:r>
                  <a:rPr lang="en-US" altLang="ko-KR" sz="1100" dirty="0"/>
                  <a:t>)</a:t>
                </a:r>
                <a:r>
                  <a:rPr lang="ko-KR" altLang="en-US" sz="1100" dirty="0"/>
                  <a:t> 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 두 모집단의 모비율의 차이가 없다고 가정하는 것이다</a:t>
                </a:r>
                <a:r>
                  <a:rPr lang="en-US" altLang="ko-KR" sz="1100" dirty="0"/>
                  <a:t>.</a:t>
                </a:r>
              </a:p>
              <a:p>
                <a:pPr marL="234950" marR="6350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 </a:t>
                </a:r>
                <a:r>
                  <a:rPr lang="ko-KR" altLang="en-US" sz="1100" dirty="0"/>
                  <a:t>대립가설 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</a:t>
                </a:r>
                <a:r>
                  <a:rPr lang="ko-KR" altLang="en-US" sz="1100" dirty="0"/>
                  <a:t> 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 두 모집단의 모비율의 차이가 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크다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작다고 주장하는 것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D6091C5-4B71-42F4-94AC-67BD44D7A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34" y="2593325"/>
                <a:ext cx="5800659" cy="823239"/>
              </a:xfrm>
              <a:prstGeom prst="rect">
                <a:avLst/>
              </a:prstGeom>
              <a:blipFill>
                <a:blip r:embed="rId2"/>
                <a:stretch>
                  <a:fillRect b="-365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ECCDBE4-5C03-4486-8907-6578DA80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9BDEA6-1DA5-400F-AFED-70536E449E77}"/>
              </a:ext>
            </a:extLst>
          </p:cNvPr>
          <p:cNvSpPr/>
          <p:nvPr/>
        </p:nvSpPr>
        <p:spPr>
          <a:xfrm>
            <a:off x="374350" y="4550894"/>
            <a:ext cx="8199532" cy="894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2. </a:t>
            </a:r>
            <a:r>
              <a:rPr lang="ko-KR" altLang="en-US" sz="1200" kern="0" dirty="0" err="1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검정통계량</a:t>
            </a:r>
            <a:endParaRPr lang="ko-KR" altLang="en-US" sz="1200" kern="0" dirty="0">
              <a:solidFill>
                <a:srgbClr val="000000"/>
              </a:solidFill>
              <a:highlight>
                <a:srgbClr val="00FFFF"/>
              </a:highlight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 정보가 주어지면 이를 통해 </a:t>
            </a:r>
            <a:r>
              <a:rPr lang="ko-KR" altLang="en-US" sz="11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검정통계량</a:t>
            </a:r>
            <a:r>
              <a:rPr lang="ko-KR" altLang="en-US" sz="11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 </a:t>
            </a:r>
            <a:r>
              <a:rPr lang="en-US" altLang="ko-KR" sz="11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z</a:t>
            </a:r>
            <a:r>
              <a:rPr lang="ko-KR" altLang="en-US" sz="11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값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을 계산하고 주어진 </a:t>
            </a:r>
            <a:r>
              <a:rPr lang="ko-KR" altLang="en-US" sz="11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유의수준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에 따른 </a:t>
            </a:r>
            <a:r>
              <a:rPr lang="ko-KR" altLang="en-US" sz="11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임계치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와 비교한 후 </a:t>
            </a: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귀무가설의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기각 여부를 결정하는 절차도 모평균의 차이를 검정하는 경우와 동일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endParaRPr lang="ko-KR" altLang="en-US" sz="1100" kern="0" dirty="0">
              <a:solidFill>
                <a:srgbClr val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B45856-E682-4C75-9DA8-F8E82BD3DAE0}"/>
              </a:ext>
            </a:extLst>
          </p:cNvPr>
          <p:cNvSpPr/>
          <p:nvPr/>
        </p:nvSpPr>
        <p:spPr>
          <a:xfrm>
            <a:off x="1619672" y="5599731"/>
            <a:ext cx="2366353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Z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검정을 위한 </a:t>
            </a:r>
            <a:r>
              <a:rPr lang="ko-KR" altLang="en-US" sz="14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검정통계량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8A5D5A8-D908-4B4B-82FE-DDA9F8B7CF6E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1. Z</a:t>
            </a:r>
            <a:r>
              <a:rPr lang="ko-KR" altLang="en-US" sz="1500" dirty="0"/>
              <a:t>검정 </a:t>
            </a:r>
            <a:r>
              <a:rPr lang="en-US" altLang="ko-KR" sz="1500" dirty="0"/>
              <a:t>: </a:t>
            </a:r>
            <a:r>
              <a:rPr lang="ko-KR" altLang="en-US" sz="1500" dirty="0">
                <a:highlight>
                  <a:srgbClr val="FFFF00"/>
                </a:highlight>
              </a:rPr>
              <a:t>모비율</a:t>
            </a:r>
            <a:r>
              <a:rPr lang="ko-KR" altLang="en-US" sz="1500" dirty="0"/>
              <a:t>에 대한 검정 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6292B-6F7C-460A-B99F-C2DC8B713C28}"/>
              </a:ext>
            </a:extLst>
          </p:cNvPr>
          <p:cNvSpPr/>
          <p:nvPr/>
        </p:nvSpPr>
        <p:spPr>
          <a:xfrm>
            <a:off x="356289" y="1360928"/>
            <a:ext cx="3414717" cy="4924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두 모집단의 모비율의 차이에 대한 검정</a:t>
            </a:r>
            <a:r>
              <a:rPr lang="en-US" altLang="ko-KR" sz="1400" dirty="0"/>
              <a:t> </a:t>
            </a:r>
          </a:p>
          <a:p>
            <a:r>
              <a:rPr lang="en-US" altLang="ko-KR" sz="1200" dirty="0"/>
              <a:t> : two sample </a:t>
            </a:r>
            <a:r>
              <a:rPr lang="ko-KR" altLang="en-US" sz="1200" dirty="0"/>
              <a:t>비율 검정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BE3E23-70B6-44C6-81A2-50519B7D806B}"/>
              </a:ext>
            </a:extLst>
          </p:cNvPr>
          <p:cNvSpPr/>
          <p:nvPr/>
        </p:nvSpPr>
        <p:spPr>
          <a:xfrm>
            <a:off x="5263582" y="1159857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 비율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89BADC-6FD4-4A39-BF94-8304DB44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77" y="989820"/>
            <a:ext cx="1477144" cy="828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2A195-B235-42AB-80E1-72378C123519}"/>
              </a:ext>
            </a:extLst>
          </p:cNvPr>
          <p:cNvSpPr/>
          <p:nvPr/>
        </p:nvSpPr>
        <p:spPr>
          <a:xfrm>
            <a:off x="356289" y="1963682"/>
            <a:ext cx="61969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표본비율은 베르누이 분포의 표본평균</a:t>
            </a:r>
            <a:r>
              <a:rPr lang="en-US" altLang="ko-KR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110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중심극한정리에 의해 표본비율 우측분포로 근사</a:t>
            </a:r>
            <a:endParaRPr lang="ko-KR" altLang="en-US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6CE234-BF6C-4395-ABB1-F952FB47E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777" y="1963682"/>
            <a:ext cx="2295845" cy="8287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C945F4-38AC-4588-A1FD-F41F0BD9B19A}"/>
              </a:ext>
            </a:extLst>
          </p:cNvPr>
          <p:cNvSpPr/>
          <p:nvPr/>
        </p:nvSpPr>
        <p:spPr>
          <a:xfrm>
            <a:off x="374350" y="2341829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00FFFF"/>
                </a:highlight>
              </a:rPr>
              <a:t>1. </a:t>
            </a:r>
            <a:r>
              <a:rPr lang="ko-KR" altLang="en-US" sz="1200" dirty="0">
                <a:highlight>
                  <a:srgbClr val="00FFFF"/>
                </a:highlight>
              </a:rPr>
              <a:t>가설</a:t>
            </a:r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87D454F5-8CC2-4DB5-8743-75AD3294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D12E31-D39F-4073-9CA7-C3A3A699737B}"/>
              </a:ext>
            </a:extLst>
          </p:cNvPr>
          <p:cNvSpPr/>
          <p:nvPr/>
        </p:nvSpPr>
        <p:spPr>
          <a:xfrm>
            <a:off x="2135380" y="983204"/>
            <a:ext cx="1717866" cy="307777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</a:rPr>
              <a:t>독립 두 모집단 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D216FD-DA63-4885-81AC-28B768535C15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F693CD-7CE4-4654-A453-BEBDBA644CC9}"/>
                  </a:ext>
                </a:extLst>
              </p:cNvPr>
              <p:cNvSpPr txBox="1"/>
              <p:nvPr/>
            </p:nvSpPr>
            <p:spPr>
              <a:xfrm>
                <a:off x="4137959" y="5599731"/>
                <a:ext cx="2040036" cy="6100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  )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F693CD-7CE4-4654-A453-BEBDBA644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959" y="5599731"/>
                <a:ext cx="2040036" cy="610039"/>
              </a:xfrm>
              <a:prstGeom prst="rect">
                <a:avLst/>
              </a:prstGeom>
              <a:blipFill>
                <a:blip r:embed="rId5"/>
                <a:stretch>
                  <a:fillRect l="-593"/>
                </a:stretch>
              </a:blip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A7F737-7E81-44C6-B9FF-CD71B42B36CA}"/>
              </a:ext>
            </a:extLst>
          </p:cNvPr>
          <p:cNvSpPr/>
          <p:nvPr/>
        </p:nvSpPr>
        <p:spPr>
          <a:xfrm>
            <a:off x="374350" y="956016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533400" indent="-342900" algn="just" fontAlgn="base">
              <a:buAutoNum type="arabicPeriod"/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Z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88C89F-9BCD-40B4-8D29-E4631EDA178F}"/>
                  </a:ext>
                </a:extLst>
              </p:cNvPr>
              <p:cNvSpPr txBox="1"/>
              <p:nvPr/>
            </p:nvSpPr>
            <p:spPr>
              <a:xfrm>
                <a:off x="491707" y="3570989"/>
                <a:ext cx="5800659" cy="935449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우측검정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0)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100" dirty="0"/>
                  <a:t> 0  ,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1)</m:t>
                        </m:r>
                      </m:sub>
                    </m:sSub>
                  </m:oMath>
                </a14:m>
                <a:r>
                  <a:rPr lang="en-US" altLang="ko-KR" sz="1100" dirty="0"/>
                  <a:t>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 sz="1100" dirty="0"/>
                  <a:t> 0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좌측검정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0)</m:t>
                        </m:r>
                      </m:sub>
                    </m:sSub>
                    <m:r>
                      <a:rPr lang="en-US" altLang="ko-KR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1100" dirty="0"/>
                  <a:t> 0  , </a:t>
                </a:r>
                <a:r>
                  <a:rPr lang="ko-KR" altLang="en-US" sz="1100" dirty="0"/>
                  <a:t>대</a:t>
                </a:r>
                <a14:m>
                  <m:oMath xmlns:m="http://schemas.openxmlformats.org/officeDocument/2006/math">
                    <m:r>
                      <a:rPr lang="ko-KR" altLang="en-US" sz="1100" i="1" dirty="0">
                        <a:latin typeface="Cambria Math" panose="02040503050406030204" pitchFamily="18" charset="0"/>
                      </a:rPr>
                      <m:t>립</m:t>
                    </m:r>
                    <m:r>
                      <a:rPr lang="ko-KR" altLang="en-US" sz="1100" i="1" dirty="0" smtClean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ko-KR" altLang="en-US" sz="1100" i="1" dirty="0">
                        <a:latin typeface="Cambria Math" panose="02040503050406030204" pitchFamily="18" charset="0"/>
                      </a:rPr>
                      <m:t>설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1100" dirty="0"/>
                  <a:t> 0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양측검정 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0)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100" dirty="0"/>
                  <a:t>  = 0  , </a:t>
                </a:r>
                <a:r>
                  <a:rPr lang="ko-KR" altLang="en-US" sz="1100" dirty="0"/>
                  <a:t>대</a:t>
                </a:r>
                <a14:m>
                  <m:oMath xmlns:m="http://schemas.openxmlformats.org/officeDocument/2006/math">
                    <m:r>
                      <a:rPr lang="ko-KR" altLang="en-US" sz="1100" i="1" dirty="0">
                        <a:latin typeface="Cambria Math" panose="02040503050406030204" pitchFamily="18" charset="0"/>
                      </a:rPr>
                      <m:t>립가설</m:t>
                    </m:r>
                    <m:r>
                      <a:rPr lang="en-US" altLang="ko-KR" sz="11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1)</m:t>
                        </m:r>
                      </m:sub>
                    </m:sSub>
                  </m:oMath>
                </a14:m>
                <a:r>
                  <a:rPr lang="en-US" altLang="ko-KR" sz="1100" dirty="0"/>
                  <a:t>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100" dirty="0"/>
                  <a:t> 0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88C89F-9BCD-40B4-8D29-E4631EDA1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07" y="3570989"/>
                <a:ext cx="5800659" cy="935449"/>
              </a:xfrm>
              <a:prstGeom prst="rect">
                <a:avLst/>
              </a:prstGeom>
              <a:blipFill>
                <a:blip r:embed="rId6"/>
                <a:stretch>
                  <a:fillRect b="-1935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660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151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E448980-6C10-4D4B-9082-5C2AAB17CC6C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2. t  </a:t>
            </a:r>
            <a:r>
              <a:rPr lang="ko-KR" altLang="en-US" sz="1500" dirty="0"/>
              <a:t>검정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D0980C5-6BA5-458C-B05E-B780043834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3225" y="1518653"/>
          <a:ext cx="7776864" cy="2397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21">
                  <a:extLst>
                    <a:ext uri="{9D8B030D-6E8A-4147-A177-3AD203B41FA5}">
                      <a16:colId xmlns:a16="http://schemas.microsoft.com/office/drawing/2014/main" val="328331288"/>
                    </a:ext>
                  </a:extLst>
                </a:gridCol>
                <a:gridCol w="1803866">
                  <a:extLst>
                    <a:ext uri="{9D8B030D-6E8A-4147-A177-3AD203B41FA5}">
                      <a16:colId xmlns:a16="http://schemas.microsoft.com/office/drawing/2014/main" val="4174645564"/>
                    </a:ext>
                  </a:extLst>
                </a:gridCol>
                <a:gridCol w="2287929">
                  <a:extLst>
                    <a:ext uri="{9D8B030D-6E8A-4147-A177-3AD203B41FA5}">
                      <a16:colId xmlns:a16="http://schemas.microsoft.com/office/drawing/2014/main" val="422898288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771320798"/>
                    </a:ext>
                  </a:extLst>
                </a:gridCol>
              </a:tblGrid>
              <a:tr h="243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일표본</a:t>
                      </a:r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t-</a:t>
                      </a:r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검정</a:t>
                      </a:r>
                      <a:endParaRPr lang="en-US" altLang="ko-KR" sz="1100" kern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1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(One-sample t-test) 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독립표본 </a:t>
                      </a:r>
                      <a:r>
                        <a:rPr lang="en-US" altLang="ko-KR" sz="11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t-</a:t>
                      </a:r>
                      <a:r>
                        <a:rPr lang="ko-KR" altLang="en-US" sz="11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검정</a:t>
                      </a:r>
                      <a:endParaRPr lang="en-US" altLang="ko-KR" sz="11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(Independent-samples t-test)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대응표본 </a:t>
                      </a:r>
                      <a:r>
                        <a:rPr lang="en-US" altLang="ko-KR" sz="11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t-</a:t>
                      </a:r>
                      <a:r>
                        <a:rPr lang="ko-KR" altLang="en-US" sz="11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검정 </a:t>
                      </a:r>
                      <a:endParaRPr lang="en-US" altLang="ko-KR" sz="11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1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(Paired-samples t-test) 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64715"/>
                  </a:ext>
                </a:extLst>
              </a:tr>
              <a:tr h="260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t-test</a:t>
                      </a:r>
                    </a:p>
                    <a:p>
                      <a:pPr algn="ctr" latinLnBrk="1"/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사용목적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기준값</a:t>
                      </a:r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비교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두 집단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(A,B)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평균 비교</a:t>
                      </a:r>
                    </a:p>
                    <a:p>
                      <a:pPr algn="ctr" latinLnBrk="1"/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한 개 집단 두 번 측정 비교</a:t>
                      </a:r>
                      <a:endParaRPr lang="en-US" altLang="ko-KR" sz="11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평균 </a:t>
                      </a:r>
                      <a:r>
                        <a:rPr lang="ko-KR" altLang="en-US" sz="1100" dirty="0" err="1"/>
                        <a:t>쌍대</a:t>
                      </a:r>
                      <a:r>
                        <a:rPr lang="ko-KR" altLang="en-US" sz="1100" dirty="0"/>
                        <a:t> 비교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772085"/>
                  </a:ext>
                </a:extLst>
              </a:tr>
              <a:tr h="243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집단의 수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개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개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개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46431"/>
                  </a:ext>
                </a:extLst>
              </a:tr>
              <a:tr h="260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자료의 성질 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연속형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범주형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연속형 </a:t>
                      </a:r>
                    </a:p>
                    <a:p>
                      <a:pPr algn="ctr" latinLnBrk="1"/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연속형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868975"/>
                  </a:ext>
                </a:extLst>
              </a:tr>
              <a:tr h="26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측정 </a:t>
                      </a:r>
                      <a:r>
                        <a:rPr lang="ko-KR" altLang="en-US" sz="1100" dirty="0" err="1">
                          <a:latin typeface="+mj-ea"/>
                          <a:ea typeface="+mj-ea"/>
                        </a:rPr>
                        <a:t>회차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회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회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424568"/>
                  </a:ext>
                </a:extLst>
              </a:tr>
              <a:tr h="260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주요전제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모집단 정규성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집단 간 </a:t>
                      </a:r>
                      <a:endParaRPr lang="en-US" altLang="ko-KR" sz="110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독립성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모집단 정규성</a:t>
                      </a:r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분포의 등분산성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집단간 종속성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9125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5F84A6CB-3ED0-4427-939B-65001AF5E31F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FD426B-F101-4E3E-987A-53B0CDC052F3}"/>
              </a:ext>
            </a:extLst>
          </p:cNvPr>
          <p:cNvSpPr/>
          <p:nvPr/>
        </p:nvSpPr>
        <p:spPr>
          <a:xfrm>
            <a:off x="556244" y="1048714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90500" algn="just" fontAlgn="base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2.  t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123DD7-9279-486A-8A3A-031A465CEDD8}"/>
                  </a:ext>
                </a:extLst>
              </p:cNvPr>
              <p:cNvSpPr txBox="1"/>
              <p:nvPr/>
            </p:nvSpPr>
            <p:spPr>
              <a:xfrm>
                <a:off x="1691680" y="4649417"/>
                <a:ext cx="2296616" cy="5927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t-value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bar>
                              <m:barPr>
                                <m:pos m:val="top"/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sub>
                        </m:sSub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123DD7-9279-486A-8A3A-031A465CE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4649417"/>
                <a:ext cx="2296616" cy="592791"/>
              </a:xfrm>
              <a:prstGeom prst="rect">
                <a:avLst/>
              </a:prstGeom>
              <a:blipFill>
                <a:blip r:embed="rId2"/>
                <a:stretch>
                  <a:fillRect l="-1050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DC6260-EE06-428D-9939-2FCB0F0E9047}"/>
              </a:ext>
            </a:extLst>
          </p:cNvPr>
          <p:cNvSpPr txBox="1"/>
          <p:nvPr/>
        </p:nvSpPr>
        <p:spPr>
          <a:xfrm>
            <a:off x="2317924" y="1112275"/>
            <a:ext cx="2383904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1) t </a:t>
            </a:r>
            <a:r>
              <a:rPr lang="ko-KR" altLang="en-US" sz="1200" dirty="0"/>
              <a:t>검정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표본별</a:t>
            </a:r>
            <a:r>
              <a:rPr lang="ko-KR" altLang="en-US" sz="1200" dirty="0"/>
              <a:t> 구분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6D82FE-50F3-4FFE-AAE4-40459E05C1F9}"/>
              </a:ext>
            </a:extLst>
          </p:cNvPr>
          <p:cNvSpPr txBox="1"/>
          <p:nvPr/>
        </p:nvSpPr>
        <p:spPr>
          <a:xfrm>
            <a:off x="543526" y="4023484"/>
            <a:ext cx="1584176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2) t </a:t>
            </a:r>
            <a:r>
              <a:rPr lang="ko-KR" altLang="en-US" sz="1200" dirty="0" err="1"/>
              <a:t>검정통계량</a:t>
            </a:r>
            <a:endParaRPr lang="ko-KR" altLang="en-US" sz="1200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432113C-28E6-4B0F-8874-CA0E1D35E815}"/>
              </a:ext>
            </a:extLst>
          </p:cNvPr>
          <p:cNvSpPr/>
          <p:nvPr/>
        </p:nvSpPr>
        <p:spPr>
          <a:xfrm>
            <a:off x="2556172" y="4180845"/>
            <a:ext cx="200283" cy="34823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348427-C8ED-4BF9-ACEE-DB8C254E5DD7}"/>
                  </a:ext>
                </a:extLst>
              </p:cNvPr>
              <p:cNvSpPr txBox="1"/>
              <p:nvPr/>
            </p:nvSpPr>
            <p:spPr>
              <a:xfrm>
                <a:off x="4327614" y="4585593"/>
                <a:ext cx="1656184" cy="59253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348427-C8ED-4BF9-ACEE-DB8C254E5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4" y="4585593"/>
                <a:ext cx="1656184" cy="592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9C9D8129-3E8E-4106-8AEC-CD466B240510}"/>
              </a:ext>
            </a:extLst>
          </p:cNvPr>
          <p:cNvSpPr/>
          <p:nvPr/>
        </p:nvSpPr>
        <p:spPr>
          <a:xfrm>
            <a:off x="4817879" y="4153407"/>
            <a:ext cx="200283" cy="34823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CFC5AA-3F2C-4845-9B3A-13CC80C00D27}"/>
                  </a:ext>
                </a:extLst>
              </p:cNvPr>
              <p:cNvSpPr txBox="1"/>
              <p:nvPr/>
            </p:nvSpPr>
            <p:spPr>
              <a:xfrm>
                <a:off x="6616064" y="4555111"/>
                <a:ext cx="1668638" cy="6298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t -value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ba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CFC5AA-3F2C-4845-9B3A-13CC80C00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064" y="4555111"/>
                <a:ext cx="1668638" cy="629852"/>
              </a:xfrm>
              <a:prstGeom prst="rect">
                <a:avLst/>
              </a:prstGeom>
              <a:blipFill>
                <a:blip r:embed="rId4"/>
                <a:stretch>
                  <a:fillRect l="-1075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01BD91E0-45DF-46D9-AE92-F0AB4EBC666F}"/>
              </a:ext>
            </a:extLst>
          </p:cNvPr>
          <p:cNvSpPr/>
          <p:nvPr/>
        </p:nvSpPr>
        <p:spPr>
          <a:xfrm>
            <a:off x="7090343" y="4126364"/>
            <a:ext cx="200283" cy="348238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B7CEFB-76F2-4FE2-AAA1-3DD9B0166066}"/>
              </a:ext>
            </a:extLst>
          </p:cNvPr>
          <p:cNvSpPr txBox="1"/>
          <p:nvPr/>
        </p:nvSpPr>
        <p:spPr>
          <a:xfrm>
            <a:off x="595805" y="4318896"/>
            <a:ext cx="997733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평균 차이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B6F3F1D-093E-4592-8E88-7E241C53E785}"/>
                  </a:ext>
                </a:extLst>
              </p:cNvPr>
              <p:cNvSpPr txBox="1"/>
              <p:nvPr/>
            </p:nvSpPr>
            <p:spPr>
              <a:xfrm>
                <a:off x="3988296" y="5342698"/>
                <a:ext cx="2715572" cy="6818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) −</m:t>
                        </m:r>
                        <m:r>
                          <m:rPr>
                            <m:nor/>
                          </m:rPr>
                          <a:rPr lang="en-US" altLang="ko-KR" sz="1200" dirty="0"/>
                          <m:t>( 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12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1200" dirty="0"/>
                          <m:t>− 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12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1200" dirty="0"/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rad>
                        <m:f>
                          <m:f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B6F3F1D-093E-4592-8E88-7E241C53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296" y="5342698"/>
                <a:ext cx="2715572" cy="68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1454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FB1DA7-3469-4FBC-BC4A-AB1FEEEFBD12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187AC-2388-4822-9954-E33BEC3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512178-5B67-4FD5-977E-2A2DE1E4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152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7A49458-1B86-4730-9DBA-DCC60C04F9AB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** t  -test</a:t>
            </a:r>
            <a:r>
              <a:rPr lang="ko-KR" altLang="en-US" sz="1500" dirty="0"/>
              <a:t> 생각하고</a:t>
            </a:r>
            <a:r>
              <a:rPr lang="en-US" altLang="ko-KR" sz="1500" dirty="0"/>
              <a:t> </a:t>
            </a:r>
            <a:r>
              <a:rPr lang="ko-KR" altLang="en-US" sz="1500" dirty="0"/>
              <a:t>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다이어그램 1">
                <a:extLst>
                  <a:ext uri="{FF2B5EF4-FFF2-40B4-BE49-F238E27FC236}">
                    <a16:creationId xmlns:a16="http://schemas.microsoft.com/office/drawing/2014/main" id="{485BA11B-D460-463E-B494-35339A1C40ED}"/>
                  </a:ext>
                </a:extLst>
              </p:cNvPr>
              <p:cNvGraphicFramePr/>
              <p:nvPr>
                <p:extLst/>
              </p:nvPr>
            </p:nvGraphicFramePr>
            <p:xfrm>
              <a:off x="660151" y="1133351"/>
              <a:ext cx="3960440" cy="879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2" name="다이어그램 1">
                <a:extLst>
                  <a:ext uri="{FF2B5EF4-FFF2-40B4-BE49-F238E27FC236}">
                    <a16:creationId xmlns:a16="http://schemas.microsoft.com/office/drawing/2014/main" id="{485BA11B-D460-463E-B494-35339A1C40ED}"/>
                  </a:ext>
                </a:extLst>
              </p:cNvPr>
              <p:cNvGraphicFramePr/>
              <p:nvPr>
                <p:extLst/>
              </p:nvPr>
            </p:nvGraphicFramePr>
            <p:xfrm>
              <a:off x="660151" y="1133351"/>
              <a:ext cx="3960440" cy="879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B897FA4-6CCC-4F35-82A8-75DA4AA52242}"/>
              </a:ext>
            </a:extLst>
          </p:cNvPr>
          <p:cNvSpPr txBox="1"/>
          <p:nvPr/>
        </p:nvSpPr>
        <p:spPr>
          <a:xfrm>
            <a:off x="660150" y="2124427"/>
            <a:ext cx="7872289" cy="183890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두 집단의 평균값이 차이가 있다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통계적으로 차이가 유의한 지를 확인한다는 의미 </a:t>
            </a:r>
            <a:r>
              <a:rPr lang="en-US" altLang="ko-KR" sz="1100" dirty="0">
                <a:sym typeface="Wingdings" panose="05000000000000000000" pitchFamily="2" charset="2"/>
              </a:rPr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두 집단의 평균 차이 </a:t>
            </a:r>
            <a:r>
              <a:rPr lang="en-US" altLang="ko-KR" sz="1100" dirty="0">
                <a:sym typeface="Wingdings" panose="05000000000000000000" pitchFamily="2" charset="2"/>
              </a:rPr>
              <a:t>1</a:t>
            </a:r>
            <a:r>
              <a:rPr lang="ko-KR" altLang="en-US" sz="1100" dirty="0">
                <a:sym typeface="Wingdings" panose="05000000000000000000" pitchFamily="2" charset="2"/>
              </a:rPr>
              <a:t>점은 차이가 커서 </a:t>
            </a:r>
            <a:r>
              <a:rPr lang="ko-KR" altLang="en-US" sz="1100" dirty="0" err="1">
                <a:sym typeface="Wingdings" panose="05000000000000000000" pitchFamily="2" charset="2"/>
              </a:rPr>
              <a:t>의미있는</a:t>
            </a:r>
            <a:r>
              <a:rPr lang="ko-KR" altLang="en-US" sz="1100" dirty="0">
                <a:sym typeface="Wingdings" panose="05000000000000000000" pitchFamily="2" charset="2"/>
              </a:rPr>
              <a:t> </a:t>
            </a:r>
            <a:r>
              <a:rPr lang="ko-KR" altLang="en-US" sz="1100" dirty="0" err="1">
                <a:sym typeface="Wingdings" panose="05000000000000000000" pitchFamily="2" charset="2"/>
              </a:rPr>
              <a:t>건지를</a:t>
            </a:r>
            <a:r>
              <a:rPr lang="ko-KR" altLang="en-US" sz="1100" dirty="0">
                <a:sym typeface="Wingdings" panose="05000000000000000000" pitchFamily="2" charset="2"/>
              </a:rPr>
              <a:t> 알기 위하여는 표준편차</a:t>
            </a:r>
            <a:r>
              <a:rPr lang="en-US" altLang="ko-KR" sz="1100" dirty="0">
                <a:sym typeface="Wingdings" panose="05000000000000000000" pitchFamily="2" charset="2"/>
              </a:rPr>
              <a:t>(</a:t>
            </a:r>
            <a:r>
              <a:rPr lang="ko-KR" altLang="en-US" sz="1100" dirty="0">
                <a:sym typeface="Wingdings" panose="05000000000000000000" pitchFamily="2" charset="2"/>
              </a:rPr>
              <a:t>분산</a:t>
            </a:r>
            <a:r>
              <a:rPr lang="en-US" altLang="ko-KR" sz="1100" dirty="0">
                <a:sym typeface="Wingdings" panose="05000000000000000000" pitchFamily="2" charset="2"/>
              </a:rPr>
              <a:t>) </a:t>
            </a:r>
            <a:r>
              <a:rPr lang="ko-KR" altLang="en-US" sz="1100" dirty="0">
                <a:sym typeface="Wingdings" panose="05000000000000000000" pitchFamily="2" charset="2"/>
              </a:rPr>
              <a:t>이 필요하다</a:t>
            </a:r>
            <a:r>
              <a:rPr lang="en-US" altLang="ko-KR" sz="1100" dirty="0">
                <a:sym typeface="Wingdings" panose="05000000000000000000" pitchFamily="2" charset="2"/>
              </a:rPr>
              <a:t>.   </a:t>
            </a:r>
            <a:r>
              <a:rPr lang="ko-KR" altLang="en-US" sz="1100" dirty="0">
                <a:sym typeface="Wingdings" panose="05000000000000000000" pitchFamily="2" charset="2"/>
              </a:rPr>
              <a:t>즉 우연한 차이가 아니라고 말을 하려면</a:t>
            </a:r>
            <a:r>
              <a:rPr lang="en-US" altLang="ko-KR" sz="1100" dirty="0">
                <a:sym typeface="Wingdings" panose="05000000000000000000" pitchFamily="2" charset="2"/>
              </a:rPr>
              <a:t>…   ( </a:t>
            </a:r>
            <a:r>
              <a:rPr lang="ko-KR" altLang="en-US" sz="1100" dirty="0">
                <a:sym typeface="Wingdings" panose="05000000000000000000" pitchFamily="2" charset="2"/>
              </a:rPr>
              <a:t>표준편차 </a:t>
            </a:r>
            <a:r>
              <a:rPr lang="en-US" altLang="ko-KR" sz="1100" dirty="0">
                <a:sym typeface="Wingdings" panose="05000000000000000000" pitchFamily="2" charset="2"/>
              </a:rPr>
              <a:t>: </a:t>
            </a:r>
            <a:r>
              <a:rPr lang="ko-KR" altLang="en-US" sz="1100" dirty="0">
                <a:sym typeface="Wingdings" panose="05000000000000000000" pitchFamily="2" charset="2"/>
              </a:rPr>
              <a:t>평균 퍼진 정도 이므로</a:t>
            </a:r>
            <a:r>
              <a:rPr lang="en-US" altLang="ko-KR" sz="1100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두 집단의 차이 </a:t>
            </a:r>
            <a:r>
              <a:rPr lang="en-US" altLang="ko-KR" sz="1100" dirty="0"/>
              <a:t>1</a:t>
            </a:r>
            <a:r>
              <a:rPr lang="ko-KR" altLang="en-US" sz="1100" dirty="0"/>
              <a:t>점이 우연히 발생했을 확률은</a:t>
            </a:r>
            <a:r>
              <a:rPr lang="en-US" altLang="ko-KR" sz="1100" dirty="0"/>
              <a:t>?    </a:t>
            </a:r>
            <a:r>
              <a:rPr lang="ko-KR" altLang="en-US" sz="1100" dirty="0"/>
              <a:t>두 집단의 평균점수 차이 </a:t>
            </a:r>
            <a:r>
              <a:rPr lang="en-US" altLang="ko-KR" sz="1100" dirty="0"/>
              <a:t>1</a:t>
            </a:r>
            <a:r>
              <a:rPr lang="ko-KR" altLang="en-US" sz="1100" dirty="0"/>
              <a:t>점은 평균적인 차이로 거리 의미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b="1" i="1" dirty="0">
                <a:sym typeface="Wingdings" panose="05000000000000000000" pitchFamily="2" charset="2"/>
              </a:rPr>
              <a:t>결국 평균점수 차이가 두 집단의 표준편차 보다 현저히 크면 의미를 둘 수 있지만</a:t>
            </a:r>
            <a:r>
              <a:rPr lang="en-US" altLang="ko-KR" sz="1100" b="1" i="1" dirty="0">
                <a:sym typeface="Wingdings" panose="05000000000000000000" pitchFamily="2" charset="2"/>
              </a:rPr>
              <a:t>,  </a:t>
            </a:r>
            <a:r>
              <a:rPr lang="ko-KR" altLang="en-US" sz="1100" b="1" i="1" dirty="0">
                <a:sym typeface="Wingdings" panose="05000000000000000000" pitchFamily="2" charset="2"/>
              </a:rPr>
              <a:t>평균점수 차이가 두 집단의 표준편차 보다 현저히 작다면 의미를 둘 수 없는 것</a:t>
            </a:r>
            <a:r>
              <a:rPr lang="en-US" altLang="ko-KR" sz="1100" b="1" i="1" dirty="0">
                <a:sym typeface="Wingdings" panose="05000000000000000000" pitchFamily="2" charset="2"/>
              </a:rPr>
              <a:t>!!!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아래  </a:t>
            </a:r>
            <a:r>
              <a:rPr lang="en-US" altLang="ko-KR" sz="1100" dirty="0">
                <a:sym typeface="Wingdings" panose="05000000000000000000" pitchFamily="2" charset="2"/>
              </a:rPr>
              <a:t>t-value (</a:t>
            </a:r>
            <a:r>
              <a:rPr lang="ko-KR" altLang="en-US" sz="1100" dirty="0" err="1">
                <a:sym typeface="Wingdings" panose="05000000000000000000" pitchFamily="2" charset="2"/>
              </a:rPr>
              <a:t>검정통계량</a:t>
            </a:r>
            <a:r>
              <a:rPr lang="en-US" altLang="ko-KR" sz="1100" dirty="0">
                <a:sym typeface="Wingdings" panose="05000000000000000000" pitchFamily="2" charset="2"/>
              </a:rPr>
              <a:t>) </a:t>
            </a:r>
            <a:r>
              <a:rPr lang="ko-KR" altLang="en-US" sz="1100" dirty="0">
                <a:sym typeface="Wingdings" panose="05000000000000000000" pitchFamily="2" charset="2"/>
              </a:rPr>
              <a:t>가 두 집단의 평균값의 차이를 표준편차</a:t>
            </a:r>
            <a:r>
              <a:rPr lang="en-US" altLang="ko-KR" sz="1100" dirty="0">
                <a:sym typeface="Wingdings" panose="05000000000000000000" pitchFamily="2" charset="2"/>
              </a:rPr>
              <a:t>(</a:t>
            </a:r>
            <a:r>
              <a:rPr lang="ko-KR" altLang="en-US" sz="1100" dirty="0">
                <a:sym typeface="Wingdings" panose="05000000000000000000" pitchFamily="2" charset="2"/>
              </a:rPr>
              <a:t>다만</a:t>
            </a:r>
            <a:r>
              <a:rPr lang="en-US" altLang="ko-KR" sz="1100" dirty="0"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sym typeface="Wingdings" panose="05000000000000000000" pitchFamily="2" charset="2"/>
              </a:rPr>
              <a:t>표본일때 표준오차 사용</a:t>
            </a:r>
            <a:r>
              <a:rPr lang="en-US" altLang="ko-KR" sz="1100" dirty="0">
                <a:sym typeface="Wingdings" panose="05000000000000000000" pitchFamily="2" charset="2"/>
              </a:rPr>
              <a:t>)</a:t>
            </a:r>
            <a:r>
              <a:rPr lang="ko-KR" altLang="en-US" sz="1100" dirty="0">
                <a:sym typeface="Wingdings" panose="05000000000000000000" pitchFamily="2" charset="2"/>
              </a:rPr>
              <a:t>와 비교한 것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9A2C4B-ECFB-4638-BCDF-A5DAF05F47FB}"/>
                  </a:ext>
                </a:extLst>
              </p:cNvPr>
              <p:cNvSpPr txBox="1"/>
              <p:nvPr/>
            </p:nvSpPr>
            <p:spPr>
              <a:xfrm>
                <a:off x="681842" y="4264554"/>
                <a:ext cx="1656184" cy="5299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9A2C4B-ECFB-4638-BCDF-A5DAF05F4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2" y="4264554"/>
                <a:ext cx="1656184" cy="5299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1E9A30-DEDA-447D-AE7D-73EC1EEA769F}"/>
              </a:ext>
            </a:extLst>
          </p:cNvPr>
          <p:cNvSpPr txBox="1"/>
          <p:nvPr/>
        </p:nvSpPr>
        <p:spPr>
          <a:xfrm>
            <a:off x="2476724" y="5514568"/>
            <a:ext cx="5704472" cy="76944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표본</a:t>
            </a:r>
            <a:r>
              <a:rPr lang="en-US" altLang="ko-KR" sz="1100" dirty="0"/>
              <a:t>(n)</a:t>
            </a:r>
            <a:r>
              <a:rPr lang="ko-KR" altLang="en-US" sz="1100" dirty="0"/>
              <a:t>이 커지면</a:t>
            </a:r>
            <a:r>
              <a:rPr lang="en-US" altLang="ko-KR" sz="1100" dirty="0">
                <a:sym typeface="Wingdings" panose="05000000000000000000" pitchFamily="2" charset="2"/>
              </a:rPr>
              <a:t> t-value </a:t>
            </a:r>
            <a:r>
              <a:rPr lang="ko-KR" altLang="en-US" sz="1100" dirty="0">
                <a:sym typeface="Wingdings" panose="05000000000000000000" pitchFamily="2" charset="2"/>
              </a:rPr>
              <a:t>커진다</a:t>
            </a:r>
            <a:r>
              <a:rPr lang="en-US" altLang="ko-KR" sz="1100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표본</a:t>
            </a:r>
            <a:r>
              <a:rPr lang="en-US" altLang="ko-KR" sz="1100" dirty="0"/>
              <a:t>(n)</a:t>
            </a:r>
            <a:r>
              <a:rPr lang="ko-KR" altLang="en-US" sz="1100" dirty="0"/>
              <a:t>이 커지면</a:t>
            </a:r>
            <a:r>
              <a:rPr lang="en-US" altLang="ko-KR" sz="1100" dirty="0">
                <a:sym typeface="Wingdings" panose="05000000000000000000" pitchFamily="2" charset="2"/>
              </a:rPr>
              <a:t> t</a:t>
            </a:r>
            <a:r>
              <a:rPr lang="ko-KR" altLang="en-US" sz="1100" dirty="0">
                <a:sym typeface="Wingdings" panose="05000000000000000000" pitchFamily="2" charset="2"/>
              </a:rPr>
              <a:t>분포는 표준정규분포에 근사</a:t>
            </a:r>
            <a:endParaRPr lang="en-US" altLang="ko-KR" sz="11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ym typeface="Wingdings" panose="05000000000000000000" pitchFamily="2" charset="2"/>
              </a:rPr>
              <a:t>자유도</a:t>
            </a:r>
            <a:r>
              <a:rPr lang="en-US" altLang="ko-KR" sz="1100" dirty="0">
                <a:sym typeface="Wingdings" panose="05000000000000000000" pitchFamily="2" charset="2"/>
              </a:rPr>
              <a:t>(df = n-1 )</a:t>
            </a:r>
            <a:r>
              <a:rPr lang="ko-KR" altLang="en-US" sz="1100" dirty="0">
                <a:sym typeface="Wingdings" panose="05000000000000000000" pitchFamily="2" charset="2"/>
              </a:rPr>
              <a:t>는 표본이 커지면 자유도도 커지므로 분포에 대한 선택이 자유로워져 표준정규분포 사용 할 수 있게 된다</a:t>
            </a:r>
            <a:r>
              <a:rPr lang="en-US" altLang="ko-KR" sz="1100" dirty="0">
                <a:sym typeface="Wingdings" panose="05000000000000000000" pitchFamily="2" charset="2"/>
              </a:rPr>
              <a:t>.</a:t>
            </a:r>
            <a:r>
              <a:rPr lang="ko-KR" altLang="en-US" sz="1100" dirty="0">
                <a:sym typeface="Wingdings" panose="05000000000000000000" pitchFamily="2" charset="2"/>
              </a:rPr>
              <a:t> 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7185AF-4999-4F4D-AEA0-EA243584885C}"/>
                  </a:ext>
                </a:extLst>
              </p:cNvPr>
              <p:cNvSpPr txBox="1"/>
              <p:nvPr/>
            </p:nvSpPr>
            <p:spPr>
              <a:xfrm>
                <a:off x="2569837" y="4220505"/>
                <a:ext cx="4478583" cy="787075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유의수준</a:t>
                </a:r>
                <a:r>
                  <a:rPr lang="en-US" altLang="ko-KR" sz="1100" dirty="0"/>
                  <a:t>(0.05),  </a:t>
                </a:r>
                <a:r>
                  <a:rPr lang="ko-KR" altLang="en-US" sz="1100" dirty="0" err="1"/>
                  <a:t>검정통계량</a:t>
                </a:r>
                <a:r>
                  <a:rPr lang="en-US" altLang="ko-KR" sz="1100" dirty="0"/>
                  <a:t> t=(85-84)/(2/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</m:oMath>
                </a14:m>
                <a:r>
                  <a:rPr lang="en-US" altLang="ko-KR" sz="1100" dirty="0"/>
                  <a:t>) = 1/(2/5) = 2.5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자유도</a:t>
                </a:r>
                <a:r>
                  <a:rPr lang="en-US" altLang="ko-KR" sz="1100" dirty="0"/>
                  <a:t>(24)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임계치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2.064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 err="1">
                    <a:sym typeface="Wingdings" panose="05000000000000000000" pitchFamily="2" charset="2"/>
                  </a:rPr>
                  <a:t>검정통계량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(2.5)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이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 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임계치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(2.064)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보다 오른쪽 기각역에 위치한다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ym typeface="Wingdings" panose="05000000000000000000" pitchFamily="2" charset="2"/>
                  </a:rPr>
                  <a:t>(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해석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) 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두 집단의 평균점수 차이가 있다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.(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통계적으로 유의하다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)</a:t>
                </a:r>
                <a:r>
                  <a:rPr lang="en-US" altLang="ko-KR" sz="1100" dirty="0"/>
                  <a:t> 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7185AF-4999-4F4D-AEA0-EA2435848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837" y="4220505"/>
                <a:ext cx="4478583" cy="787075"/>
              </a:xfrm>
              <a:prstGeom prst="rect">
                <a:avLst/>
              </a:prstGeom>
              <a:blipFill>
                <a:blip r:embed="rId12"/>
                <a:stretch>
                  <a:fillRect b="-4580"/>
                </a:stretch>
              </a:blip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6D9097CD-D709-44E7-A84A-A4DD9002AF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1770" y="5151521"/>
            <a:ext cx="3229426" cy="219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110930-1A56-44D7-A0B4-988B161F1BD8}"/>
                  </a:ext>
                </a:extLst>
              </p:cNvPr>
              <p:cNvSpPr txBox="1"/>
              <p:nvPr/>
            </p:nvSpPr>
            <p:spPr>
              <a:xfrm>
                <a:off x="962804" y="5625688"/>
                <a:ext cx="1112245" cy="485646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110930-1A56-44D7-A0B4-988B161F1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04" y="5625688"/>
                <a:ext cx="1112245" cy="485646"/>
              </a:xfrm>
              <a:prstGeom prst="rect">
                <a:avLst/>
              </a:prstGeom>
              <a:blipFill>
                <a:blip r:embed="rId14"/>
                <a:stretch>
                  <a:fillRect l="-3743" b="-2353"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1611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153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0E5F460-5961-4C13-9CC5-CE0732AC3307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모평균 검정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: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</a:rPr>
              <a:t>일표본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t-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검정</a:t>
            </a:r>
            <a:r>
              <a:rPr lang="ko-KR" altLang="en-US" sz="15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E992433-17B4-4D6D-94F5-4610D382BFED}"/>
                  </a:ext>
                </a:extLst>
              </p:cNvPr>
              <p:cNvSpPr/>
              <p:nvPr/>
            </p:nvSpPr>
            <p:spPr>
              <a:xfrm>
                <a:off x="586141" y="2902107"/>
                <a:ext cx="7670680" cy="3170099"/>
              </a:xfrm>
              <a:prstGeom prst="rect">
                <a:avLst/>
              </a:prstGeom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가설설정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)</a:t>
                </a:r>
              </a:p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(1) 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양측검정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)</a:t>
                </a:r>
              </a:p>
              <a:p>
                <a:pPr algn="just" fontAlgn="base"/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해당 표본을 통해서 실제로 추정된 모평균이 기존에 알려져 있는 모평균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latin typeface="+mj-ea"/>
                    <a:ea typeface="+mj-ea"/>
                  </a:rPr>
                  <a:t>기준값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과 동일한지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＝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 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latin typeface="+mj-ea"/>
                    <a:ea typeface="+mj-ea"/>
                  </a:rPr>
                  <a:t>다른지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≠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</a:t>
                </a:r>
              </a:p>
              <a:p>
                <a:pPr marL="171450" indent="-171450" algn="just" fontAlgn="base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 (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latin typeface="+mj-ea"/>
                  </a:rPr>
                  <a:t>귀무가설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):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표본으로부터 추정된 모평균은 기존에 알려진 모평균과 차이가 없을 것이다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</a:endParaRPr>
              </a:p>
              <a:p>
                <a:pPr marL="171450" indent="-171450" algn="just" fontAlgn="base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대립가설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):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표본으로부터 추정된 모평균은 기존에 알려진 모평균과 차이가 있을 것이다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</a:endParaRPr>
              </a:p>
              <a:p>
                <a:pPr algn="just" fontAlgn="base"/>
                <a:endParaRPr lang="en-US" altLang="ko-KR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just" fontAlgn="base"/>
                <a:endParaRPr lang="en-US" altLang="ko-KR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(2) 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단측검정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 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: 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좌측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, 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우측검정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)</a:t>
                </a:r>
              </a:p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크거나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작다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 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＜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＞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를 판단하는 경우 사용</a:t>
                </a:r>
                <a:endParaRPr lang="en-US" altLang="ko-KR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우측검정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 </a:t>
                </a:r>
              </a:p>
              <a:p>
                <a:pPr marL="171450" indent="-171450" algn="just" fontAlgn="base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latin typeface="+mj-ea"/>
                    <a:ea typeface="+mj-ea"/>
                  </a:rPr>
                  <a:t>귀무가설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):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표본에서 얻어진 평균은 사전에 지정된 값과 차이가 없을 것이다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marL="171450" indent="-171450" algn="just" fontAlgn="base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대립가설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):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표본에서 얻어진 평균은 사전에 지정된 값보다 크다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</a:p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좌측검정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) </a:t>
                </a:r>
              </a:p>
              <a:p>
                <a:pPr marL="171450" indent="-171450" algn="just" fontAlgn="base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(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latin typeface="+mj-ea"/>
                  </a:rPr>
                  <a:t>귀무가설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):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표본에서 얻어진 평균은 사전에 지정된 값과 차이가 없을 것이다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</a:endParaRPr>
              </a:p>
              <a:p>
                <a:pPr marL="171450" indent="-171450" algn="just" fontAlgn="base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대립가설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):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표본에서 얻어진 평균은 사전에 지정된 값보다 작다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.</a:t>
                </a:r>
              </a:p>
              <a:p>
                <a:pPr algn="just" fontAlgn="base"/>
                <a:endParaRPr lang="en-US" altLang="ko-KR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latin typeface="+mj-ea"/>
                    <a:ea typeface="+mj-ea"/>
                  </a:rPr>
                  <a:t>검정통계량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</a:t>
                </a:r>
              </a:p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의사결정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</a:t>
                </a:r>
              </a:p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95% 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신뢰수준</a:t>
                </a:r>
                <a:endParaRPr lang="en-US" altLang="ko-KR" sz="1000" kern="0" dirty="0">
                  <a:solidFill>
                    <a:srgbClr val="000000"/>
                  </a:solidFill>
                  <a:highlight>
                    <a:srgbClr val="FFFF00"/>
                  </a:highlight>
                  <a:latin typeface="+mj-ea"/>
                  <a:ea typeface="+mj-ea"/>
                </a:endParaRPr>
              </a:p>
              <a:p>
                <a:pPr algn="just" fontAlgn="base"/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P-value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＜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0.05(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유의수준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) 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인 경우 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: 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귀무가설을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 기각하고 대립가설 채택 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: ~ 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차이가 있다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highlight>
                    <a:srgbClr val="FFFF00"/>
                  </a:highlight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E992433-17B4-4D6D-94F5-4610D382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1" y="2902107"/>
                <a:ext cx="7670680" cy="3170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2DBC2-8CB1-4932-B1AB-CF126FFE8D27}"/>
              </a:ext>
            </a:extLst>
          </p:cNvPr>
          <p:cNvSpPr/>
          <p:nvPr/>
        </p:nvSpPr>
        <p:spPr>
          <a:xfrm>
            <a:off x="2411760" y="1043323"/>
            <a:ext cx="533623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1)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일표본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t-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검정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(One-sample t-test) 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단일모집단 모평균 검정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94159-B536-4609-B915-3592FCA2002C}"/>
              </a:ext>
            </a:extLst>
          </p:cNvPr>
          <p:cNvSpPr txBox="1"/>
          <p:nvPr/>
        </p:nvSpPr>
        <p:spPr>
          <a:xfrm>
            <a:off x="3731203" y="5364656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분모값</a:t>
            </a:r>
            <a:r>
              <a:rPr lang="en-US" altLang="ko-KR" sz="1000" dirty="0"/>
              <a:t>: </a:t>
            </a:r>
            <a:r>
              <a:rPr lang="ko-KR" altLang="en-US" sz="1000" dirty="0"/>
              <a:t>표준오차 </a:t>
            </a:r>
            <a:r>
              <a:rPr lang="en-US" altLang="ko-KR" sz="1000" dirty="0"/>
              <a:t>, Z </a:t>
            </a:r>
            <a:r>
              <a:rPr lang="ko-KR" altLang="en-US" sz="1000" dirty="0"/>
              <a:t>값과 비교  </a:t>
            </a:r>
            <a:r>
              <a:rPr lang="en-US" altLang="ko-KR" sz="1000" dirty="0"/>
              <a:t>: </a:t>
            </a:r>
            <a:r>
              <a:rPr lang="ko-KR" altLang="en-US" sz="1000" dirty="0"/>
              <a:t>자유도의 차이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0DD4D-96A2-4739-8C79-937E98D1BACA}"/>
              </a:ext>
            </a:extLst>
          </p:cNvPr>
          <p:cNvSpPr/>
          <p:nvPr/>
        </p:nvSpPr>
        <p:spPr>
          <a:xfrm>
            <a:off x="6513503" y="2144553"/>
            <a:ext cx="19447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사전 점검</a:t>
            </a:r>
            <a:r>
              <a:rPr lang="en-US" altLang="ko-KR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자료 정규성</a:t>
            </a:r>
            <a:r>
              <a:rPr lang="en-US" altLang="ko-KR" sz="1000" dirty="0"/>
              <a:t>(</a:t>
            </a:r>
            <a:r>
              <a:rPr lang="ko-KR" altLang="en-US" sz="1000" dirty="0"/>
              <a:t>정규분포</a:t>
            </a:r>
            <a:r>
              <a:rPr lang="en-US" altLang="ko-KR" sz="1000" dirty="0"/>
              <a:t>)</a:t>
            </a:r>
            <a:r>
              <a:rPr lang="ko-KR" altLang="en-US" sz="1000" dirty="0"/>
              <a:t>여부</a:t>
            </a:r>
            <a:r>
              <a:rPr lang="en-US" altLang="ko-KR" sz="1000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N&gt;30 </a:t>
            </a:r>
            <a:r>
              <a:rPr lang="ko-KR" altLang="en-US" sz="1000" dirty="0"/>
              <a:t>여부</a:t>
            </a:r>
            <a:r>
              <a:rPr lang="en-US" altLang="ko-KR" sz="1000" dirty="0"/>
              <a:t>?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21B8323-B362-4446-B3DD-CC86D06C124C}"/>
              </a:ext>
            </a:extLst>
          </p:cNvPr>
          <p:cNvSpPr/>
          <p:nvPr/>
        </p:nvSpPr>
        <p:spPr>
          <a:xfrm>
            <a:off x="3900462" y="1536586"/>
            <a:ext cx="1602468" cy="106946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모집단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(X)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936BAF4-44D6-4449-A3F9-0B160837FCD6}"/>
              </a:ext>
            </a:extLst>
          </p:cNvPr>
          <p:cNvSpPr/>
          <p:nvPr/>
        </p:nvSpPr>
        <p:spPr>
          <a:xfrm>
            <a:off x="6542141" y="1641151"/>
            <a:ext cx="943744" cy="4228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X</a:t>
            </a:r>
            <a:r>
              <a:rPr lang="ko-KR" altLang="en-US" sz="1200" dirty="0"/>
              <a:t>표본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DA74CE-45B1-4AF6-B66F-B2E8F84DB5F7}"/>
              </a:ext>
            </a:extLst>
          </p:cNvPr>
          <p:cNvCxnSpPr>
            <a:cxnSpLocks/>
          </p:cNvCxnSpPr>
          <p:nvPr/>
        </p:nvCxnSpPr>
        <p:spPr>
          <a:xfrm flipV="1">
            <a:off x="5437157" y="1938360"/>
            <a:ext cx="11173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B1A76754-4075-4165-A2C0-8B8F5A91613C}"/>
              </a:ext>
            </a:extLst>
          </p:cNvPr>
          <p:cNvSpPr/>
          <p:nvPr/>
        </p:nvSpPr>
        <p:spPr>
          <a:xfrm>
            <a:off x="5477475" y="2005716"/>
            <a:ext cx="1200867" cy="287701"/>
          </a:xfrm>
          <a:custGeom>
            <a:avLst/>
            <a:gdLst>
              <a:gd name="connsiteX0" fmla="*/ 1200867 w 1200867"/>
              <a:gd name="connsiteY0" fmla="*/ 0 h 287701"/>
              <a:gd name="connsiteX1" fmla="*/ 252911 w 1200867"/>
              <a:gd name="connsiteY1" fmla="*/ 251669 h 287701"/>
              <a:gd name="connsiteX2" fmla="*/ 210966 w 1200867"/>
              <a:gd name="connsiteY2" fmla="*/ 218113 h 287701"/>
              <a:gd name="connsiteX3" fmla="*/ 185799 w 1200867"/>
              <a:gd name="connsiteY3" fmla="*/ 201335 h 287701"/>
              <a:gd name="connsiteX4" fmla="*/ 160632 w 1200867"/>
              <a:gd name="connsiteY4" fmla="*/ 176168 h 287701"/>
              <a:gd name="connsiteX5" fmla="*/ 135465 w 1200867"/>
              <a:gd name="connsiteY5" fmla="*/ 167779 h 287701"/>
              <a:gd name="connsiteX6" fmla="*/ 101909 w 1200867"/>
              <a:gd name="connsiteY6" fmla="*/ 134223 h 287701"/>
              <a:gd name="connsiteX7" fmla="*/ 76742 w 1200867"/>
              <a:gd name="connsiteY7" fmla="*/ 117445 h 287701"/>
              <a:gd name="connsiteX8" fmla="*/ 59964 w 1200867"/>
              <a:gd name="connsiteY8" fmla="*/ 92279 h 287701"/>
              <a:gd name="connsiteX9" fmla="*/ 1241 w 1200867"/>
              <a:gd name="connsiteY9" fmla="*/ 50334 h 287701"/>
              <a:gd name="connsiteX10" fmla="*/ 9630 w 1200867"/>
              <a:gd name="connsiteY10" fmla="*/ 142612 h 287701"/>
              <a:gd name="connsiteX11" fmla="*/ 18019 w 1200867"/>
              <a:gd name="connsiteY11" fmla="*/ 75501 h 287701"/>
              <a:gd name="connsiteX12" fmla="*/ 59964 w 1200867"/>
              <a:gd name="connsiteY12" fmla="*/ 58723 h 287701"/>
              <a:gd name="connsiteX13" fmla="*/ 85131 w 1200867"/>
              <a:gd name="connsiteY13" fmla="*/ 50334 h 287701"/>
              <a:gd name="connsiteX14" fmla="*/ 135465 w 1200867"/>
              <a:gd name="connsiteY14" fmla="*/ 25167 h 287701"/>
              <a:gd name="connsiteX15" fmla="*/ 152243 w 1200867"/>
              <a:gd name="connsiteY15" fmla="*/ 0 h 287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00867" h="287701">
                <a:moveTo>
                  <a:pt x="1200867" y="0"/>
                </a:moveTo>
                <a:cubicBezTo>
                  <a:pt x="787232" y="146495"/>
                  <a:pt x="597675" y="377038"/>
                  <a:pt x="252911" y="251669"/>
                </a:cubicBezTo>
                <a:cubicBezTo>
                  <a:pt x="236084" y="245550"/>
                  <a:pt x="225290" y="228856"/>
                  <a:pt x="210966" y="218113"/>
                </a:cubicBezTo>
                <a:cubicBezTo>
                  <a:pt x="202900" y="212064"/>
                  <a:pt x="193544" y="207790"/>
                  <a:pt x="185799" y="201335"/>
                </a:cubicBezTo>
                <a:cubicBezTo>
                  <a:pt x="176685" y="193740"/>
                  <a:pt x="170503" y="182749"/>
                  <a:pt x="160632" y="176168"/>
                </a:cubicBezTo>
                <a:cubicBezTo>
                  <a:pt x="153274" y="171263"/>
                  <a:pt x="143854" y="170575"/>
                  <a:pt x="135465" y="167779"/>
                </a:cubicBezTo>
                <a:cubicBezTo>
                  <a:pt x="124280" y="156594"/>
                  <a:pt x="113919" y="144518"/>
                  <a:pt x="101909" y="134223"/>
                </a:cubicBezTo>
                <a:cubicBezTo>
                  <a:pt x="94254" y="127662"/>
                  <a:pt x="83871" y="124574"/>
                  <a:pt x="76742" y="117445"/>
                </a:cubicBezTo>
                <a:cubicBezTo>
                  <a:pt x="69613" y="110316"/>
                  <a:pt x="67093" y="99408"/>
                  <a:pt x="59964" y="92279"/>
                </a:cubicBezTo>
                <a:cubicBezTo>
                  <a:pt x="49558" y="81873"/>
                  <a:pt x="15531" y="59861"/>
                  <a:pt x="1241" y="50334"/>
                </a:cubicBezTo>
                <a:cubicBezTo>
                  <a:pt x="4037" y="81093"/>
                  <a:pt x="-7503" y="116913"/>
                  <a:pt x="9630" y="142612"/>
                </a:cubicBezTo>
                <a:cubicBezTo>
                  <a:pt x="22135" y="161370"/>
                  <a:pt x="6420" y="94833"/>
                  <a:pt x="18019" y="75501"/>
                </a:cubicBezTo>
                <a:cubicBezTo>
                  <a:pt x="25767" y="62588"/>
                  <a:pt x="45864" y="64010"/>
                  <a:pt x="59964" y="58723"/>
                </a:cubicBezTo>
                <a:cubicBezTo>
                  <a:pt x="68244" y="55618"/>
                  <a:pt x="77222" y="54289"/>
                  <a:pt x="85131" y="50334"/>
                </a:cubicBezTo>
                <a:cubicBezTo>
                  <a:pt x="150180" y="17809"/>
                  <a:pt x="72207" y="46253"/>
                  <a:pt x="135465" y="25167"/>
                </a:cubicBezTo>
                <a:lnTo>
                  <a:pt x="152243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2AAB97-29DA-4049-A54F-26A1A06583A9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E4C7F9-9CE1-4306-A428-0914436BF8D7}"/>
                  </a:ext>
                </a:extLst>
              </p:cNvPr>
              <p:cNvSpPr txBox="1"/>
              <p:nvPr/>
            </p:nvSpPr>
            <p:spPr>
              <a:xfrm>
                <a:off x="2493498" y="5222693"/>
                <a:ext cx="1214470" cy="5301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  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E4C7F9-9CE1-4306-A428-0914436BF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498" y="5222693"/>
                <a:ext cx="1214470" cy="530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DA7014-FC4D-4EDC-ACB0-7B4DB1E9A350}"/>
              </a:ext>
            </a:extLst>
          </p:cNvPr>
          <p:cNvSpPr/>
          <p:nvPr/>
        </p:nvSpPr>
        <p:spPr>
          <a:xfrm>
            <a:off x="586141" y="1412295"/>
            <a:ext cx="3072188" cy="132921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사용목적 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</a:rPr>
              <a:t>기준값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비교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집단의 수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: 1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개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자료의 성질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연속형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측정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</a:rPr>
              <a:t>회차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: 1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회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주요전제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모집단 정규성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BB43BC-7FD8-4237-B234-CDFF86B6C1FB}"/>
              </a:ext>
            </a:extLst>
          </p:cNvPr>
          <p:cNvSpPr/>
          <p:nvPr/>
        </p:nvSpPr>
        <p:spPr>
          <a:xfrm>
            <a:off x="538059" y="1000984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90500" algn="just" fontAlgn="base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2.  t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66663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CF98EF-B9C9-490B-8C01-6536FB82CF57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모평균 검정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: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</a:rPr>
              <a:t>일표본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t-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검정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예제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)</a:t>
            </a:r>
            <a:r>
              <a:rPr lang="ko-KR" altLang="en-US" sz="15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79DC6-E303-4403-9B8A-D0A61D009E3F}"/>
              </a:ext>
            </a:extLst>
          </p:cNvPr>
          <p:cNvSpPr txBox="1"/>
          <p:nvPr/>
        </p:nvSpPr>
        <p:spPr>
          <a:xfrm>
            <a:off x="611560" y="1041096"/>
            <a:ext cx="7848872" cy="1307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예제</a:t>
            </a:r>
            <a:r>
              <a:rPr lang="en-US" altLang="ko-KR" sz="1000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최근 </a:t>
            </a:r>
            <a:r>
              <a:rPr lang="ko-KR" altLang="en-US" sz="1100" dirty="0" err="1"/>
              <a:t>반려견</a:t>
            </a:r>
            <a:r>
              <a:rPr lang="ko-KR" altLang="en-US" sz="1100" dirty="0"/>
              <a:t> 키우는 가정이 늘고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강아지 평균수명은 </a:t>
            </a:r>
            <a:r>
              <a:rPr lang="en-US" altLang="ko-KR" sz="1100" dirty="0"/>
              <a:t>15</a:t>
            </a:r>
            <a:r>
              <a:rPr lang="ko-KR" altLang="en-US" sz="1100" dirty="0"/>
              <a:t>년으로 알려져 있는데</a:t>
            </a:r>
            <a:r>
              <a:rPr lang="en-US" altLang="ko-KR" sz="1100" dirty="0"/>
              <a:t>, </a:t>
            </a:r>
            <a:r>
              <a:rPr lang="en-US" altLang="ko-KR" sz="1100" dirty="0">
                <a:highlight>
                  <a:srgbClr val="FFFF00"/>
                </a:highlight>
              </a:rPr>
              <a:t>15</a:t>
            </a:r>
            <a:r>
              <a:rPr lang="ko-KR" altLang="en-US" sz="1100" dirty="0">
                <a:highlight>
                  <a:srgbClr val="FFFF00"/>
                </a:highlight>
              </a:rPr>
              <a:t>년이 아니라는 </a:t>
            </a:r>
            <a:r>
              <a:rPr lang="ko-KR" altLang="en-US" sz="1100" dirty="0"/>
              <a:t>새로운 주장이 나왔다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그래서 표본 </a:t>
            </a:r>
            <a:r>
              <a:rPr lang="en-US" altLang="ko-KR" sz="1100" dirty="0"/>
              <a:t>100</a:t>
            </a:r>
            <a:r>
              <a:rPr lang="ko-KR" altLang="en-US" sz="1100" dirty="0"/>
              <a:t>마리를 대상으로 평균수명을 조사하였다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 결과 평균수명이 </a:t>
            </a:r>
            <a:r>
              <a:rPr lang="en-US" altLang="ko-KR" sz="1100" dirty="0"/>
              <a:t>16</a:t>
            </a:r>
            <a:r>
              <a:rPr lang="ko-KR" altLang="en-US" sz="1100" dirty="0"/>
              <a:t>년이 나왔고 표준편차는 </a:t>
            </a:r>
            <a:r>
              <a:rPr lang="en-US" altLang="ko-KR" sz="1100" dirty="0"/>
              <a:t>4</a:t>
            </a:r>
            <a:r>
              <a:rPr lang="ko-KR" altLang="en-US" sz="1100" dirty="0"/>
              <a:t>년이 나왔다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기존 의견이 맞는지</a:t>
            </a:r>
            <a:r>
              <a:rPr lang="en-US" altLang="ko-KR" sz="1100" dirty="0"/>
              <a:t>?  </a:t>
            </a:r>
            <a:r>
              <a:rPr lang="ko-KR" altLang="en-US" sz="1100" dirty="0"/>
              <a:t>새로운 주장이 타당한지를  </a:t>
            </a:r>
            <a:r>
              <a:rPr lang="ko-KR" altLang="en-US" sz="1100" dirty="0" err="1"/>
              <a:t>검정하시오</a:t>
            </a:r>
            <a:r>
              <a:rPr lang="en-US" altLang="ko-KR" sz="1100" dirty="0"/>
              <a:t>. (</a:t>
            </a:r>
            <a:r>
              <a:rPr lang="ko-KR" altLang="en-US" sz="1100" dirty="0"/>
              <a:t>유의수준 </a:t>
            </a:r>
            <a:r>
              <a:rPr lang="en-US" altLang="ko-KR" sz="1100" dirty="0"/>
              <a:t>0.05)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74BE445-3785-45BA-B24B-6A5ED833CE14}"/>
                  </a:ext>
                </a:extLst>
              </p:cNvPr>
              <p:cNvSpPr/>
              <p:nvPr/>
            </p:nvSpPr>
            <p:spPr>
              <a:xfrm>
                <a:off x="611560" y="2796033"/>
                <a:ext cx="7848872" cy="324960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err="1"/>
                  <a:t>귀무가설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평균수명은 </a:t>
                </a:r>
                <a:r>
                  <a:rPr lang="en-US" altLang="ko-KR" sz="1100" dirty="0"/>
                  <a:t>15</a:t>
                </a:r>
                <a:r>
                  <a:rPr lang="ko-KR" altLang="en-US" sz="1100" dirty="0"/>
                  <a:t>년이다</a:t>
                </a:r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err="1"/>
                  <a:t>대랍가설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평균수명은 </a:t>
                </a:r>
                <a:r>
                  <a:rPr lang="en-US" altLang="ko-KR" sz="1100" dirty="0"/>
                  <a:t>15</a:t>
                </a:r>
                <a:r>
                  <a:rPr lang="ko-KR" altLang="en-US" sz="1100" dirty="0"/>
                  <a:t>년이 아니다</a:t>
                </a: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(</a:t>
                </a:r>
                <a:r>
                  <a:rPr lang="ko-KR" altLang="en-US" sz="1100" dirty="0" err="1"/>
                  <a:t>검정통계량</a:t>
                </a:r>
                <a:r>
                  <a:rPr lang="en-US" altLang="ko-KR" sz="1100" dirty="0"/>
                  <a:t>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16−15</m:t>
                        </m:r>
                      </m:num>
                      <m:den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4/</m:t>
                        </m:r>
                        <m:rad>
                          <m:radPr>
                            <m:degHide m:val="on"/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100" dirty="0"/>
                  <a:t>   </a:t>
                </a:r>
                <a:r>
                  <a:rPr lang="en-US" altLang="ko-KR" sz="11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4/10</m:t>
                        </m:r>
                      </m:den>
                    </m:f>
                    <m:r>
                      <a:rPr lang="en-US" altLang="ko-KR" sz="110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1100" dirty="0"/>
                  <a:t>2.5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(</a:t>
                </a:r>
                <a:r>
                  <a:rPr lang="ko-KR" altLang="en-US" sz="1100" dirty="0"/>
                  <a:t>유의수준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의사결정</a:t>
                </a:r>
                <a:r>
                  <a:rPr lang="en-US" altLang="ko-KR" sz="11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유의수준</a:t>
                </a:r>
                <a:r>
                  <a:rPr lang="en-US" altLang="ko-KR" sz="1100" dirty="0"/>
                  <a:t>= 0.05  </a:t>
                </a:r>
                <a:r>
                  <a:rPr lang="ko-KR" altLang="en-US" sz="1100" dirty="0" err="1"/>
                  <a:t>양측검정이므로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0.05/2=0.025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자유도 </a:t>
                </a:r>
                <a:r>
                  <a:rPr lang="en-US" altLang="ko-KR" sz="1100" dirty="0"/>
                  <a:t>100-1=99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t</a:t>
                </a:r>
                <a:r>
                  <a:rPr lang="ko-KR" altLang="en-US" sz="1100" dirty="0"/>
                  <a:t>분포표 해당하는 값을 찾으면 약 </a:t>
                </a:r>
                <a:r>
                  <a:rPr lang="en-US" altLang="ko-KR" sz="1100" dirty="0"/>
                  <a:t>2.0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 err="1"/>
                  <a:t>검정통계량</a:t>
                </a:r>
                <a:r>
                  <a:rPr lang="en-US" altLang="ko-KR" sz="1100" dirty="0"/>
                  <a:t>(2.5) </a:t>
                </a:r>
                <a:r>
                  <a:rPr lang="ko-KR" altLang="en-US" sz="1100" dirty="0"/>
                  <a:t>이 임계치 </a:t>
                </a:r>
                <a:r>
                  <a:rPr lang="en-US" altLang="ko-KR" sz="1100" dirty="0"/>
                  <a:t>2.0 </a:t>
                </a:r>
                <a:r>
                  <a:rPr lang="ko-KR" altLang="en-US" sz="1100" dirty="0"/>
                  <a:t>오른쪽 기각역에 위치하고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있으므로</a:t>
                </a:r>
                <a:r>
                  <a:rPr lang="en-US" altLang="ko-KR" sz="1100" dirty="0"/>
                  <a:t>  </a:t>
                </a:r>
                <a:r>
                  <a:rPr lang="ko-KR" altLang="en-US" sz="1100" dirty="0" err="1"/>
                  <a:t>귀무가설</a:t>
                </a:r>
                <a:r>
                  <a:rPr lang="ko-KR" altLang="en-US" sz="1100" dirty="0"/>
                  <a:t> 기각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대립가설을 채택</a:t>
                </a: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(</a:t>
                </a:r>
                <a:r>
                  <a:rPr lang="ko-KR" altLang="en-US" sz="1100" dirty="0"/>
                  <a:t>해석</a:t>
                </a:r>
                <a:r>
                  <a:rPr lang="en-US" altLang="ko-KR" sz="1100" dirty="0"/>
                  <a:t>) </a:t>
                </a:r>
                <a:r>
                  <a:rPr lang="ko-KR" altLang="en-US" sz="1100" dirty="0"/>
                  <a:t> 반려견의 평균수명이 </a:t>
                </a:r>
                <a:r>
                  <a:rPr lang="en-US" altLang="ko-KR" sz="1100" dirty="0"/>
                  <a:t>15</a:t>
                </a:r>
                <a:r>
                  <a:rPr lang="ko-KR" altLang="en-US" sz="1100" dirty="0"/>
                  <a:t>년이 아니라고 말할 수 있다</a:t>
                </a:r>
                <a:r>
                  <a:rPr lang="en-US" altLang="ko-KR" sz="1100" dirty="0"/>
                  <a:t>.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74BE445-3785-45BA-B24B-6A5ED833C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96033"/>
                <a:ext cx="7848872" cy="3249608"/>
              </a:xfrm>
              <a:prstGeom prst="rect">
                <a:avLst/>
              </a:prstGeom>
              <a:blipFill>
                <a:blip r:embed="rId2"/>
                <a:stretch>
                  <a:fillRect b="-3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940AD2E-E75B-468A-B1AB-A835748428BD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20DEF3-5F63-4B7A-9FAE-48D079616BF5}"/>
                  </a:ext>
                </a:extLst>
              </p:cNvPr>
              <p:cNvSpPr txBox="1"/>
              <p:nvPr/>
            </p:nvSpPr>
            <p:spPr>
              <a:xfrm>
                <a:off x="3124200" y="3631839"/>
                <a:ext cx="1403586" cy="53014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</a:t>
                </a:r>
                <a:r>
                  <a:rPr lang="en-US" altLang="ko-KR" sz="1400" dirty="0"/>
                  <a:t>t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20DEF3-5F63-4B7A-9FAE-48D07961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631839"/>
                <a:ext cx="1403586" cy="530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DA88FE-4B7F-4986-ADB7-ADAABA52A01D}"/>
              </a:ext>
            </a:extLst>
          </p:cNvPr>
          <p:cNvSpPr txBox="1"/>
          <p:nvPr/>
        </p:nvSpPr>
        <p:spPr>
          <a:xfrm>
            <a:off x="7192972" y="4481707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임계치</a:t>
            </a:r>
            <a:endParaRPr lang="en-US" altLang="ko-KR" sz="800" b="1" dirty="0"/>
          </a:p>
          <a:p>
            <a:r>
              <a:rPr lang="en-US" altLang="ko-KR" sz="800" b="1" dirty="0"/>
              <a:t>= 2.0</a:t>
            </a:r>
            <a:endParaRPr lang="ko-KR" altLang="en-US" sz="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D5EB01-5046-4658-ADAD-9B7B40064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19" y="2913119"/>
            <a:ext cx="3097397" cy="16036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7DA3AA6E-36D2-4872-BB35-386EBB575958}"/>
              </a:ext>
            </a:extLst>
          </p:cNvPr>
          <p:cNvSpPr/>
          <p:nvPr/>
        </p:nvSpPr>
        <p:spPr>
          <a:xfrm>
            <a:off x="7390919" y="4669082"/>
            <a:ext cx="756233" cy="870056"/>
          </a:xfrm>
          <a:prstGeom prst="up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</a:t>
            </a:r>
            <a:r>
              <a:rPr lang="ko-KR" altLang="en-US" sz="800" b="1" dirty="0">
                <a:solidFill>
                  <a:schemeClr val="tx1"/>
                </a:solidFill>
              </a:rPr>
              <a:t>값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=2.5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971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CF98EF-B9C9-490B-8C01-6536FB82CF57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모평균 검정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: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</a:rPr>
              <a:t>일표본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t-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검정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예제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)</a:t>
            </a:r>
            <a:r>
              <a:rPr lang="ko-KR" altLang="en-US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C790A-3A07-4B9F-B644-7AEC487BFE96}"/>
              </a:ext>
            </a:extLst>
          </p:cNvPr>
          <p:cNvSpPr txBox="1"/>
          <p:nvPr/>
        </p:nvSpPr>
        <p:spPr>
          <a:xfrm>
            <a:off x="467544" y="1124744"/>
            <a:ext cx="7899900" cy="1584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예제</a:t>
            </a:r>
            <a:r>
              <a:rPr lang="en-US" altLang="ko-KR" sz="1100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경찰관들이 복무시간이 과도한 상황이다</a:t>
            </a:r>
            <a:r>
              <a:rPr lang="en-US" altLang="ko-KR" sz="1100" dirty="0"/>
              <a:t>.</a:t>
            </a:r>
            <a:r>
              <a:rPr lang="ko-KR" altLang="en-US" sz="1100" dirty="0"/>
              <a:t> 정부는 경찰관들의 평균 근무시간이 </a:t>
            </a:r>
            <a:r>
              <a:rPr lang="en-US" altLang="ko-KR" sz="1100" dirty="0"/>
              <a:t>8</a:t>
            </a:r>
            <a:r>
              <a:rPr lang="ko-KR" altLang="en-US" sz="1100" dirty="0"/>
              <a:t>시간이라고 주장하고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그러나 </a:t>
            </a:r>
            <a:r>
              <a:rPr lang="ko-KR" altLang="en-US" sz="1100" dirty="0">
                <a:highlight>
                  <a:srgbClr val="FFFF00"/>
                </a:highlight>
              </a:rPr>
              <a:t>경찰관들은 과중한 업무로 근무시간이  </a:t>
            </a:r>
            <a:r>
              <a:rPr lang="en-US" altLang="ko-KR" sz="1100" dirty="0">
                <a:highlight>
                  <a:srgbClr val="FFFF00"/>
                </a:highlight>
              </a:rPr>
              <a:t>8</a:t>
            </a:r>
            <a:r>
              <a:rPr lang="ko-KR" altLang="en-US" sz="1100" dirty="0">
                <a:highlight>
                  <a:srgbClr val="FFFF00"/>
                </a:highlight>
              </a:rPr>
              <a:t>시간 보다 많다고 주장한다</a:t>
            </a:r>
            <a:r>
              <a:rPr lang="en-US" altLang="ko-KR" sz="1100" dirty="0">
                <a:highlight>
                  <a:srgbClr val="FFFF00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어느 주장이 맞는지 확인하기 위하여 경찰관 </a:t>
            </a:r>
            <a:r>
              <a:rPr lang="en-US" altLang="ko-KR" sz="1100" dirty="0"/>
              <a:t>30</a:t>
            </a:r>
            <a:r>
              <a:rPr lang="ko-KR" altLang="en-US" sz="1100" dirty="0"/>
              <a:t>명의 평균근무시간을 조사하였더니 </a:t>
            </a:r>
            <a:r>
              <a:rPr lang="en-US" altLang="ko-KR" sz="1100" dirty="0"/>
              <a:t>,  </a:t>
            </a:r>
            <a:r>
              <a:rPr lang="ko-KR" altLang="en-US" sz="1100" dirty="0"/>
              <a:t>평균근무시간이 </a:t>
            </a:r>
            <a:r>
              <a:rPr lang="en-US" altLang="ko-KR" sz="1100" dirty="0"/>
              <a:t>8.5</a:t>
            </a:r>
            <a:r>
              <a:rPr lang="ko-KR" altLang="en-US" sz="1100" dirty="0"/>
              <a:t>시간이었고</a:t>
            </a:r>
            <a:r>
              <a:rPr lang="en-US" altLang="ko-KR" sz="1100" dirty="0"/>
              <a:t>. </a:t>
            </a:r>
            <a:r>
              <a:rPr lang="ko-KR" altLang="en-US" sz="1100" dirty="0"/>
              <a:t>표준편차는 </a:t>
            </a:r>
            <a:r>
              <a:rPr lang="en-US" altLang="ko-KR" sz="1100" dirty="0"/>
              <a:t>1</a:t>
            </a:r>
            <a:r>
              <a:rPr lang="ko-KR" altLang="en-US" sz="1100" dirty="0"/>
              <a:t>시간이었다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어느 주장이 맞는지를 유의수준 </a:t>
            </a:r>
            <a:r>
              <a:rPr lang="en-US" altLang="ko-KR" sz="1100" dirty="0"/>
              <a:t>5%</a:t>
            </a:r>
            <a:r>
              <a:rPr lang="ko-KR" altLang="en-US" sz="1100" dirty="0"/>
              <a:t>에서 검정하면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326FED6-3206-4951-A11A-5C3649C0F31A}"/>
                  </a:ext>
                </a:extLst>
              </p:cNvPr>
              <p:cNvSpPr/>
              <p:nvPr/>
            </p:nvSpPr>
            <p:spPr>
              <a:xfrm>
                <a:off x="539552" y="3040196"/>
                <a:ext cx="7827892" cy="303172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(</a:t>
                </a:r>
                <a:r>
                  <a:rPr lang="ko-KR" altLang="en-US" sz="1100" dirty="0"/>
                  <a:t>가설</a:t>
                </a:r>
                <a:r>
                  <a:rPr lang="en-US" altLang="ko-KR" sz="11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 err="1"/>
                  <a:t>귀무가설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근무시간이 </a:t>
                </a:r>
                <a:r>
                  <a:rPr lang="en-US" altLang="ko-KR" sz="1100" dirty="0"/>
                  <a:t>8</a:t>
                </a:r>
                <a:r>
                  <a:rPr lang="ko-KR" altLang="en-US" sz="1100" dirty="0"/>
                  <a:t>시간보다 작거나 같다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대립가설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근무시간이 </a:t>
                </a:r>
                <a:r>
                  <a:rPr lang="en-US" altLang="ko-KR" sz="1100" dirty="0"/>
                  <a:t>8</a:t>
                </a:r>
                <a:r>
                  <a:rPr lang="ko-KR" altLang="en-US" sz="1100" dirty="0"/>
                  <a:t>시간 보다 많다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 err="1"/>
                  <a:t>검정통계량</a:t>
                </a:r>
                <a:r>
                  <a:rPr lang="ko-KR" altLang="en-US" sz="1100" dirty="0"/>
                  <a:t> </a:t>
                </a: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8.5−8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1/</m:t>
                        </m:r>
                        <m:rad>
                          <m:radPr>
                            <m:degHide m:val="on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100" dirty="0"/>
                  <a:t> </a:t>
                </a:r>
                <a:r>
                  <a:rPr lang="en-US" altLang="ko-KR" sz="1100" dirty="0"/>
                  <a:t>= 2.7386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자유도 </a:t>
                </a:r>
                <a:r>
                  <a:rPr lang="en-US" altLang="ko-KR" sz="1100" dirty="0"/>
                  <a:t>29(=30-1),</a:t>
                </a:r>
                <a:r>
                  <a:rPr lang="ko-KR" altLang="en-US" sz="1100" dirty="0"/>
                  <a:t> 유의수준 우측 해당 값 </a:t>
                </a:r>
                <a:r>
                  <a:rPr lang="en-US" altLang="ko-KR" sz="1100" dirty="0"/>
                  <a:t>1.697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 err="1"/>
                  <a:t>검정통계량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2.7386</a:t>
                </a:r>
                <a:r>
                  <a:rPr lang="ko-KR" altLang="en-US" sz="1100" dirty="0"/>
                  <a:t>은 임계치</a:t>
                </a:r>
                <a:r>
                  <a:rPr lang="en-US" altLang="ko-KR" sz="1100" dirty="0"/>
                  <a:t>(1.697) </a:t>
                </a:r>
                <a:r>
                  <a:rPr lang="ko-KR" altLang="en-US" sz="1100" dirty="0"/>
                  <a:t>오른쪽인 기각역에 위치한다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 err="1"/>
                  <a:t>귀무가설</a:t>
                </a:r>
                <a:r>
                  <a:rPr lang="ko-KR" altLang="en-US" sz="1100" dirty="0"/>
                  <a:t> 기각하고 대립가설을 채택한다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ym typeface="Wingdings" panose="05000000000000000000" pitchFamily="2" charset="2"/>
                  </a:rPr>
                  <a:t>(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해석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)  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경찰관의 근무시간은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8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시간보다 많다고 할 수 있다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.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326FED6-3206-4951-A11A-5C3649C0F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40196"/>
                <a:ext cx="7827892" cy="3031727"/>
              </a:xfrm>
              <a:prstGeom prst="rect">
                <a:avLst/>
              </a:prstGeom>
              <a:blipFill>
                <a:blip r:embed="rId2"/>
                <a:stretch>
                  <a:fillRect b="-40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8E40F5-76EC-4E48-974A-7C90D6F2CA1A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EBB5E8-E341-461D-BD0F-F57539B32CD2}"/>
                  </a:ext>
                </a:extLst>
              </p:cNvPr>
              <p:cNvSpPr txBox="1"/>
              <p:nvPr/>
            </p:nvSpPr>
            <p:spPr>
              <a:xfrm>
                <a:off x="2888322" y="4007897"/>
                <a:ext cx="936104" cy="53014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EBB5E8-E341-461D-BD0F-F57539B32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322" y="4007897"/>
                <a:ext cx="936104" cy="530145"/>
              </a:xfrm>
              <a:prstGeom prst="rect">
                <a:avLst/>
              </a:prstGeom>
              <a:blipFill>
                <a:blip r:embed="rId3"/>
                <a:stretch>
                  <a:fillRect l="-633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1A1D96DA-21EC-4288-A209-1E7465B97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429000"/>
            <a:ext cx="2823657" cy="131571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C993D539-EA88-4C52-A88E-FF7BE76E2E2B}"/>
              </a:ext>
            </a:extLst>
          </p:cNvPr>
          <p:cNvSpPr/>
          <p:nvPr/>
        </p:nvSpPr>
        <p:spPr>
          <a:xfrm>
            <a:off x="7342680" y="4877779"/>
            <a:ext cx="902175" cy="870056"/>
          </a:xfrm>
          <a:prstGeom prst="up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</a:t>
            </a:r>
            <a:r>
              <a:rPr lang="ko-KR" altLang="en-US" sz="800" b="1" dirty="0">
                <a:solidFill>
                  <a:schemeClr val="tx1"/>
                </a:solidFill>
              </a:rPr>
              <a:t>값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=2.73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FCAF9A-0EDA-4667-A7A3-1F9674973255}"/>
              </a:ext>
            </a:extLst>
          </p:cNvPr>
          <p:cNvSpPr txBox="1"/>
          <p:nvPr/>
        </p:nvSpPr>
        <p:spPr>
          <a:xfrm>
            <a:off x="7134383" y="4713593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임계치</a:t>
            </a:r>
            <a:endParaRPr lang="en-US" altLang="ko-KR" sz="800" b="1" dirty="0"/>
          </a:p>
          <a:p>
            <a:r>
              <a:rPr lang="en-US" altLang="ko-KR" sz="800" b="1" dirty="0"/>
              <a:t>= 1.697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6564416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CF98EF-B9C9-490B-8C01-6536FB82CF57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모평균 검정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: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</a:rPr>
              <a:t>일표본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t-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검정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예제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)</a:t>
            </a:r>
            <a:r>
              <a:rPr lang="ko-KR" altLang="en-US" sz="15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C790A-3A07-4B9F-B644-7AEC487BFE96}"/>
              </a:ext>
            </a:extLst>
          </p:cNvPr>
          <p:cNvSpPr txBox="1"/>
          <p:nvPr/>
        </p:nvSpPr>
        <p:spPr>
          <a:xfrm>
            <a:off x="466827" y="1055624"/>
            <a:ext cx="7899900" cy="13310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예제</a:t>
            </a:r>
            <a:r>
              <a:rPr lang="en-US" altLang="ko-KR" sz="1100" dirty="0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대한민국 남성 경찰관들 평균 키가 </a:t>
            </a:r>
            <a:r>
              <a:rPr lang="en-US" altLang="ko-KR" sz="1100" dirty="0"/>
              <a:t>174cm </a:t>
            </a:r>
            <a:r>
              <a:rPr lang="ko-KR" altLang="en-US" sz="1100" dirty="0"/>
              <a:t>라고 알려져 있다</a:t>
            </a:r>
            <a:r>
              <a:rPr lang="en-US" altLang="ko-KR" sz="1100" dirty="0"/>
              <a:t>.</a:t>
            </a:r>
            <a:r>
              <a:rPr lang="ko-KR" altLang="en-US" sz="1100" dirty="0"/>
              <a:t>평균 키가 알려진 </a:t>
            </a:r>
            <a:r>
              <a:rPr lang="en-US" altLang="ko-KR" sz="1100" dirty="0">
                <a:highlight>
                  <a:srgbClr val="FFFF00"/>
                </a:highlight>
              </a:rPr>
              <a:t>174cm </a:t>
            </a:r>
            <a:r>
              <a:rPr lang="ko-KR" altLang="en-US" sz="1100" dirty="0">
                <a:highlight>
                  <a:srgbClr val="FFFF00"/>
                </a:highlight>
              </a:rPr>
              <a:t>보다 작다는 주장이 </a:t>
            </a:r>
            <a:r>
              <a:rPr lang="ko-KR" altLang="en-US" sz="1100" dirty="0"/>
              <a:t>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주장이 맞는지를  확인하기 위하여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서울경찰청 소속 남성 경찰관 </a:t>
            </a:r>
            <a:r>
              <a:rPr lang="en-US" altLang="ko-KR" sz="1100" dirty="0"/>
              <a:t>25</a:t>
            </a:r>
            <a:r>
              <a:rPr lang="ko-KR" altLang="en-US" sz="1100" dirty="0"/>
              <a:t>명을 표본을 무작위 추출하여 측정해 보았다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표본의 평균 키는 </a:t>
            </a:r>
            <a:r>
              <a:rPr lang="en-US" altLang="ko-KR" sz="1100" dirty="0"/>
              <a:t>173 cm</a:t>
            </a:r>
            <a:r>
              <a:rPr lang="ko-KR" altLang="en-US" sz="1100" dirty="0"/>
              <a:t>이고 표준편차는 </a:t>
            </a:r>
            <a:r>
              <a:rPr lang="en-US" altLang="ko-KR" sz="1100" dirty="0"/>
              <a:t>5cm</a:t>
            </a:r>
            <a:r>
              <a:rPr lang="ko-KR" altLang="en-US" sz="1100" dirty="0"/>
              <a:t>이다</a:t>
            </a:r>
            <a:r>
              <a:rPr lang="en-US" altLang="ko-KR" sz="1100" dirty="0"/>
              <a:t>.  </a:t>
            </a:r>
            <a:r>
              <a:rPr lang="ko-KR" altLang="en-US" sz="1100" dirty="0"/>
              <a:t>유의수준 </a:t>
            </a:r>
            <a:r>
              <a:rPr lang="en-US" altLang="ko-KR" sz="1100" dirty="0"/>
              <a:t>5%</a:t>
            </a:r>
            <a:r>
              <a:rPr lang="ko-KR" altLang="en-US" sz="1100" dirty="0"/>
              <a:t>에서 검정하면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326FED6-3206-4951-A11A-5C3649C0F31A}"/>
                  </a:ext>
                </a:extLst>
              </p:cNvPr>
              <p:cNvSpPr/>
              <p:nvPr/>
            </p:nvSpPr>
            <p:spPr>
              <a:xfrm>
                <a:off x="466827" y="2825194"/>
                <a:ext cx="7827892" cy="301281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(</a:t>
                </a:r>
                <a:r>
                  <a:rPr lang="ko-KR" altLang="en-US" sz="1100" dirty="0"/>
                  <a:t>가설</a:t>
                </a:r>
                <a:r>
                  <a:rPr lang="en-US" altLang="ko-KR" sz="11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 err="1"/>
                  <a:t>귀무가설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대한민국 남성 경찰관들 평균 키가 </a:t>
                </a:r>
                <a:r>
                  <a:rPr lang="en-US" altLang="ko-KR" sz="1100" dirty="0"/>
                  <a:t>174cm </a:t>
                </a:r>
                <a:r>
                  <a:rPr lang="ko-KR" altLang="en-US" sz="1100" dirty="0"/>
                  <a:t>이다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대립가설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대한민국 남성 경찰관들 평균 키가 </a:t>
                </a:r>
                <a:r>
                  <a:rPr lang="en-US" altLang="ko-KR" sz="1100" dirty="0"/>
                  <a:t>174cm </a:t>
                </a:r>
                <a:r>
                  <a:rPr lang="ko-KR" altLang="en-US" sz="1100" dirty="0"/>
                  <a:t>보다 작다</a:t>
                </a: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 err="1"/>
                  <a:t>검정통계량</a:t>
                </a:r>
                <a:r>
                  <a:rPr lang="ko-KR" altLang="en-US" sz="1100" dirty="0"/>
                  <a:t> </a:t>
                </a: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173−174</m:t>
                        </m:r>
                      </m:num>
                      <m:den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100" dirty="0"/>
                  <a:t> </a:t>
                </a:r>
                <a:r>
                  <a:rPr lang="en-US" altLang="ko-KR" sz="1100" dirty="0"/>
                  <a:t>= - 1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자유도 </a:t>
                </a:r>
                <a:r>
                  <a:rPr lang="en-US" altLang="ko-KR" sz="1100" dirty="0"/>
                  <a:t>24 ( = 25-1)</a:t>
                </a:r>
                <a:r>
                  <a:rPr lang="ko-KR" altLang="en-US" sz="1100" dirty="0"/>
                  <a:t>에서 </a:t>
                </a:r>
                <a:r>
                  <a:rPr lang="en-US" altLang="ko-KR" sz="1100" dirty="0"/>
                  <a:t>0.05</a:t>
                </a:r>
                <a:r>
                  <a:rPr lang="ko-KR" altLang="en-US" sz="1100" dirty="0"/>
                  <a:t>에 해당하는 임계치를 찾아보면</a:t>
                </a: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-1.711 </a:t>
                </a:r>
                <a:r>
                  <a:rPr lang="ko-KR" altLang="en-US" sz="1100" dirty="0"/>
                  <a:t>로 </a:t>
                </a:r>
                <a:r>
                  <a:rPr lang="ko-KR" altLang="en-US" sz="1100" dirty="0" err="1"/>
                  <a:t>검정통계량은</a:t>
                </a:r>
                <a:r>
                  <a:rPr lang="ko-KR" altLang="en-US" sz="1100" dirty="0"/>
                  <a:t> 채택역에 위치한다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 err="1"/>
                  <a:t>귀무가설</a:t>
                </a:r>
                <a:r>
                  <a:rPr lang="ko-KR" altLang="en-US" sz="1100" dirty="0"/>
                  <a:t> 기각을 기각할 수 없다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ym typeface="Wingdings" panose="05000000000000000000" pitchFamily="2" charset="2"/>
                  </a:rPr>
                  <a:t>(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해석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) 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남성경찰관의 평균 키는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174</a:t>
                </a:r>
                <a:r>
                  <a:rPr lang="en-US" altLang="ko-KR" sz="1100" dirty="0"/>
                  <a:t> cm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 </a:t>
                </a:r>
                <a:r>
                  <a:rPr lang="ko-KR" altLang="en-US" sz="1100" dirty="0">
                    <a:sym typeface="Wingdings" panose="05000000000000000000" pitchFamily="2" charset="2"/>
                  </a:rPr>
                  <a:t>라고 할 수 있다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.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326FED6-3206-4951-A11A-5C3649C0F3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7" y="2825194"/>
                <a:ext cx="7827892" cy="3012812"/>
              </a:xfrm>
              <a:prstGeom prst="rect">
                <a:avLst/>
              </a:prstGeom>
              <a:blipFill>
                <a:blip r:embed="rId2"/>
                <a:stretch>
                  <a:fillRect b="-4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8E40F5-76EC-4E48-974A-7C90D6F2CA1A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EBB5E8-E341-461D-BD0F-F57539B32CD2}"/>
                  </a:ext>
                </a:extLst>
              </p:cNvPr>
              <p:cNvSpPr txBox="1"/>
              <p:nvPr/>
            </p:nvSpPr>
            <p:spPr>
              <a:xfrm>
                <a:off x="2331003" y="3834394"/>
                <a:ext cx="936104" cy="53014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EBB5E8-E341-461D-BD0F-F57539B32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003" y="3834394"/>
                <a:ext cx="936104" cy="530145"/>
              </a:xfrm>
              <a:prstGeom prst="rect">
                <a:avLst/>
              </a:prstGeom>
              <a:blipFill>
                <a:blip r:embed="rId3"/>
                <a:stretch>
                  <a:fillRect l="-629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C993D539-EA88-4C52-A88E-FF7BE76E2E2B}"/>
              </a:ext>
            </a:extLst>
          </p:cNvPr>
          <p:cNvSpPr/>
          <p:nvPr/>
        </p:nvSpPr>
        <p:spPr>
          <a:xfrm>
            <a:off x="5843048" y="4744173"/>
            <a:ext cx="889191" cy="870056"/>
          </a:xfrm>
          <a:prstGeom prst="up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t</a:t>
            </a:r>
            <a:r>
              <a:rPr lang="ko-KR" altLang="en-US" sz="800" b="1" dirty="0">
                <a:solidFill>
                  <a:schemeClr val="tx1"/>
                </a:solidFill>
              </a:rPr>
              <a:t>값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= -1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FCAF9A-0EDA-4667-A7A3-1F9674973255}"/>
              </a:ext>
            </a:extLst>
          </p:cNvPr>
          <p:cNvSpPr txBox="1"/>
          <p:nvPr/>
        </p:nvSpPr>
        <p:spPr>
          <a:xfrm>
            <a:off x="5599411" y="4661359"/>
            <a:ext cx="611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임계치</a:t>
            </a:r>
            <a:endParaRPr lang="en-US" altLang="ko-KR" sz="800" b="1" dirty="0"/>
          </a:p>
          <a:p>
            <a:r>
              <a:rPr lang="en-US" altLang="ko-KR" sz="800" b="1" dirty="0"/>
              <a:t>=- 1.711</a:t>
            </a:r>
            <a:endParaRPr lang="ko-KR" altLang="en-US" sz="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92E361-D056-4A0B-A880-689A1685B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84984"/>
            <a:ext cx="2952328" cy="14214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13932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383319D-452E-46B2-80BC-8D1B2CE305F8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EC40596-6FCC-40BB-B768-F18685D918DE}"/>
              </a:ext>
            </a:extLst>
          </p:cNvPr>
          <p:cNvSpPr txBox="1">
            <a:spLocks/>
          </p:cNvSpPr>
          <p:nvPr/>
        </p:nvSpPr>
        <p:spPr>
          <a:xfrm>
            <a:off x="2227919" y="344877"/>
            <a:ext cx="4688160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 </a:t>
            </a:r>
            <a:r>
              <a:rPr lang="ko-KR" altLang="en-US" sz="1500" dirty="0"/>
              <a:t>잠시 점검하기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CF445-0AA8-4766-8788-9EAA516BD203}"/>
              </a:ext>
            </a:extLst>
          </p:cNvPr>
          <p:cNvSpPr txBox="1"/>
          <p:nvPr/>
        </p:nvSpPr>
        <p:spPr>
          <a:xfrm>
            <a:off x="1187624" y="1150858"/>
            <a:ext cx="424847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독립 표본 </a:t>
            </a:r>
            <a:r>
              <a:rPr lang="en-US" altLang="ko-KR" sz="1400" dirty="0"/>
              <a:t>: </a:t>
            </a:r>
            <a:r>
              <a:rPr lang="ko-KR" altLang="en-US" sz="1400" dirty="0"/>
              <a:t>모평균 차이에 대한 통계량 이해하기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FB3965-5B99-4FC5-A24B-55C0F764DA7C}"/>
                  </a:ext>
                </a:extLst>
              </p:cNvPr>
              <p:cNvSpPr txBox="1"/>
              <p:nvPr/>
            </p:nvSpPr>
            <p:spPr>
              <a:xfrm>
                <a:off x="1182370" y="1687818"/>
                <a:ext cx="6677956" cy="61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일표본과 달리 </a:t>
                </a:r>
                <a:r>
                  <a:rPr lang="ko-KR" altLang="en-US" sz="1200" dirty="0">
                    <a:highlight>
                      <a:srgbClr val="FFFF00"/>
                    </a:highlight>
                  </a:rPr>
                  <a:t>독립표본</a:t>
                </a:r>
                <a:r>
                  <a:rPr lang="en-US" altLang="ko-KR" sz="1200" dirty="0"/>
                  <a:t>(A, B)</a:t>
                </a:r>
                <a:r>
                  <a:rPr lang="ko-KR" altLang="en-US" sz="1200" dirty="0"/>
                  <a:t>에서 모평균의 차이 </a:t>
                </a:r>
                <a:r>
                  <a:rPr lang="en-US" altLang="ko-KR" sz="12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)</a:t>
                </a:r>
                <a:r>
                  <a:rPr lang="ko-KR" altLang="en-US" sz="1200" dirty="0"/>
                  <a:t>에 대한 추론을 하기 위하여는 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highlight>
                      <a:srgbClr val="FFFF00"/>
                    </a:highlight>
                  </a:rPr>
                  <a:t>표본평균의 차이에 대한 평균과 분산 이해가 </a:t>
                </a:r>
                <a:r>
                  <a:rPr lang="ko-KR" altLang="en-US" sz="1200" dirty="0"/>
                  <a:t>필요하다</a:t>
                </a:r>
                <a:r>
                  <a:rPr lang="en-US" altLang="ko-KR" sz="1200" dirty="0"/>
                  <a:t>.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FB3965-5B99-4FC5-A24B-55C0F764D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370" y="1687818"/>
                <a:ext cx="6677956" cy="612604"/>
              </a:xfrm>
              <a:prstGeom prst="rect">
                <a:avLst/>
              </a:prstGeom>
              <a:blipFill>
                <a:blip r:embed="rId2"/>
                <a:stretch>
                  <a:fillRect l="-9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3ACF7F-E64C-48C9-B1C3-4C6DD7DB967B}"/>
                  </a:ext>
                </a:extLst>
              </p:cNvPr>
              <p:cNvSpPr txBox="1"/>
              <p:nvPr/>
            </p:nvSpPr>
            <p:spPr>
              <a:xfrm>
                <a:off x="1193534" y="2448369"/>
                <a:ext cx="6186777" cy="10902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E 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bar>
                  </m:oMath>
                </a14:m>
                <a:r>
                  <a:rPr lang="en-US" altLang="ko-KR" sz="1600" dirty="0"/>
                  <a:t>) = E (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bar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ba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)  = E (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altLang="ko-KR" sz="1600" dirty="0"/>
                  <a:t>)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ba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)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sz="1600" dirty="0"/>
                  <a:t>  </a:t>
                </a:r>
                <a:endParaRPr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600" dirty="0"/>
                  <a:t>= Var (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bar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ba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)  = Var (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altLang="ko-KR" sz="1600" dirty="0"/>
                  <a:t>)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 (</m:t>
                    </m:r>
                    <m:bar>
                      <m:barPr>
                        <m:pos m:val="top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ba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)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6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600" dirty="0"/>
                  <a:t>  +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600" dirty="0"/>
                  <a:t> 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3ACF7F-E64C-48C9-B1C3-4C6DD7DB9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534" y="2448369"/>
                <a:ext cx="6186777" cy="1090235"/>
              </a:xfrm>
              <a:prstGeom prst="rect">
                <a:avLst/>
              </a:prstGeom>
              <a:blipFill>
                <a:blip r:embed="rId3"/>
                <a:stretch>
                  <a:fillRect l="-29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4313DD2-3487-4F15-9E84-2775F4EF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F941A3-E4FE-4E25-81D5-A6EC34AF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6454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D6091C5-4B71-42F4-94AC-67BD44D7A113}"/>
                  </a:ext>
                </a:extLst>
              </p:cNvPr>
              <p:cNvSpPr/>
              <p:nvPr/>
            </p:nvSpPr>
            <p:spPr>
              <a:xfrm>
                <a:off x="517244" y="1424064"/>
                <a:ext cx="8231220" cy="2857514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234950" marR="63500" indent="-171450" fontAlgn="base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en-US" altLang="ko-KR" sz="1100" kern="0" spc="-4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맑은 고딕" panose="020B0503020000020004" pitchFamily="50" charset="-127"/>
                  </a:rPr>
                  <a:t>t</a:t>
                </a:r>
                <a:r>
                  <a:rPr lang="ko-KR" altLang="en-US" sz="1100" kern="0" spc="-4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분포를 이용한 모평균의 차이 검정</a:t>
                </a:r>
                <a:endParaRPr lang="en-US" altLang="ko-KR" sz="1100" kern="0" spc="-40" dirty="0">
                  <a:solidFill>
                    <a:srgbClr val="000000"/>
                  </a:solidFill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34950" marR="63500" indent="-17145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/>
                  <a:t>적용 상황 </a:t>
                </a:r>
                <a:r>
                  <a:rPr lang="en-US" altLang="ko-KR" sz="1100" dirty="0"/>
                  <a:t>: </a:t>
                </a:r>
                <a:r>
                  <a:rPr lang="ko-KR" altLang="en-US" sz="1100" dirty="0">
                    <a:highlight>
                      <a:srgbClr val="00FFFF"/>
                    </a:highlight>
                  </a:rPr>
                  <a:t>모집단이 </a:t>
                </a:r>
                <a:r>
                  <a:rPr lang="ko-KR" altLang="en-US" sz="1100" dirty="0" err="1">
                    <a:highlight>
                      <a:srgbClr val="00FFFF"/>
                    </a:highlight>
                  </a:rPr>
                  <a:t>정규분포이며</a:t>
                </a:r>
                <a:r>
                  <a:rPr lang="ko-KR" altLang="en-US" sz="1100" dirty="0">
                    <a:highlight>
                      <a:srgbClr val="00FFFF"/>
                    </a:highlight>
                  </a:rPr>
                  <a:t> 소표본인 경우 </a:t>
                </a:r>
                <a:endParaRPr lang="en-US" altLang="ko-KR" sz="1100" dirty="0">
                  <a:highlight>
                    <a:srgbClr val="00FFFF"/>
                  </a:highlight>
                </a:endParaRPr>
              </a:p>
              <a:p>
                <a:pPr marL="234950" marR="63500" indent="-17145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>
                    <a:highlight>
                      <a:srgbClr val="FFFF00"/>
                    </a:highlight>
                  </a:rPr>
                  <a:t>모분산이 알려져 있지 않고 표본이 소표본이라면 </a:t>
                </a:r>
                <a:r>
                  <a:rPr lang="ko-KR" altLang="en-US" sz="1100" dirty="0"/>
                  <a:t>정규분포를 이용할 수 없다</a:t>
                </a:r>
                <a:r>
                  <a:rPr lang="en-US" altLang="ko-KR" sz="1100" dirty="0"/>
                  <a:t>.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100" dirty="0"/>
                  <a:t>이런 경우 </a:t>
                </a:r>
                <a:r>
                  <a:rPr lang="en-US" altLang="ko-KR" sz="1100" dirty="0"/>
                  <a:t>t</a:t>
                </a:r>
                <a:r>
                  <a:rPr lang="ko-KR" altLang="en-US" sz="1100" dirty="0"/>
                  <a:t>분포를 이용한 추론</a:t>
                </a:r>
                <a:endParaRPr lang="en-US" altLang="ko-KR" sz="1100" dirty="0"/>
              </a:p>
              <a:p>
                <a:pPr marL="234950" marR="63500" indent="-17145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/>
                  <a:t>모평균에 대한 추정과 마찬가지로 각각의 모집단이 정규분포라는 가정이 필요하다</a:t>
                </a:r>
                <a:r>
                  <a:rPr lang="en-US" altLang="ko-KR" sz="1100" dirty="0"/>
                  <a:t>.</a:t>
                </a:r>
                <a:endParaRPr lang="ko-KR" altLang="en-US" sz="1100" dirty="0"/>
              </a:p>
              <a:p>
                <a:pPr marL="171450" indent="-171450" fontAlgn="base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ko-KR" altLang="en-US" sz="1100" dirty="0"/>
                  <a:t>등분산의 가정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1100" dirty="0"/>
                  <a:t>   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100" dirty="0"/>
                  <a:t>t</a:t>
                </a:r>
                <a:r>
                  <a:rPr lang="ko-KR" altLang="en-US" sz="1100" dirty="0"/>
                  <a:t>분포를 이용하여 두 모집단의 모평균을 비교하는 경우 일반적으로 등분산을 가정한다</a:t>
                </a:r>
                <a:r>
                  <a:rPr lang="en-US" altLang="ko-KR" sz="1100" dirty="0"/>
                  <a:t>.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1100" dirty="0"/>
                  <a:t>  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100" dirty="0"/>
                  <a:t>등분산은 두 모집단의 모분산은 알려져 있지 않지만 동일한 값을 갖는다는 가정이다</a:t>
                </a:r>
                <a:r>
                  <a:rPr lang="en-US" altLang="ko-KR" sz="1100" dirty="0"/>
                  <a:t>.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식으로 표현하면 독립표본 </a:t>
                </a:r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(A, B)</a:t>
                </a:r>
                <a:r>
                  <a:rPr lang="ko-KR" altLang="en-US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에 대하여 분산 가정  </a:t>
                </a:r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ko-KR" altLang="en-US" sz="110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sz="1100" b="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𝐴</m:t>
                        </m:r>
                      </m:sub>
                      <m:sup>
                        <m:r>
                          <a:rPr lang="en-US" altLang="ko-KR" sz="1100" b="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ko-KR" altLang="en-US" sz="110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1100" b="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sub>
                      <m:sup>
                        <m:r>
                          <a:rPr lang="en-US" altLang="ko-KR" sz="1100" b="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ko-KR" altLang="en-US" sz="110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1100" b="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</a:p>
              <a:p>
                <a:pPr marL="285750" indent="-28575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 경우 독립표본으로 분산 값은 </a:t>
                </a:r>
                <a:r>
                  <a:rPr lang="ko-KR" altLang="en-US" sz="1100" kern="0" spc="-4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가중평균된</a:t>
                </a:r>
                <a:r>
                  <a:rPr lang="ko-KR" altLang="en-US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분산을 도출하고 </a:t>
                </a:r>
                <a:endParaRPr lang="en-US" altLang="ko-KR" sz="1100" kern="0" spc="-4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 </a:t>
                </a:r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a:rPr lang="en-US" altLang="ko-KR" sz="1100" b="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100" b="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i="1" kern="0" spc="-4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1)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100" i="1" kern="0" spc="-4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a:rPr lang="en-US" altLang="ko-KR" sz="1100" i="1" kern="0" spc="-4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100" b="0" i="1" kern="0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i="1" kern="0" spc="-4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1)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kern="0" spc="-4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100" i="1" kern="0" spc="-4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(</m:t>
                        </m:r>
                        <m:r>
                          <a:rPr lang="en-US" altLang="ko-KR" sz="1100" i="1" kern="0" spc="-4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100" i="1" kern="0" spc="-4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i="1" kern="0" spc="-4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kern="0" spc="-4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100" i="1" kern="0" spc="-4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100" i="1" kern="0" spc="-4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i="1" kern="0" spc="-4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2) </a:t>
                </a:r>
                <a:r>
                  <a:rPr lang="ko-KR" altLang="en-US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된다</a:t>
                </a:r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T-test</a:t>
                </a:r>
                <a:r>
                  <a:rPr lang="ko-KR" altLang="en-US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위한 </a:t>
                </a:r>
                <a:r>
                  <a:rPr lang="ko-KR" altLang="en-US" sz="1100" kern="0" spc="-4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검정통계량은</a:t>
                </a:r>
                <a:r>
                  <a:rPr lang="ko-KR" altLang="en-US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아래와 같이 계산된다</a:t>
                </a:r>
                <a:r>
                  <a:rPr lang="en-US" altLang="ko-KR" sz="1100" kern="0" spc="-4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D6091C5-4B71-42F4-94AC-67BD44D7A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44" y="1424064"/>
                <a:ext cx="8231220" cy="2857514"/>
              </a:xfrm>
              <a:prstGeom prst="rect">
                <a:avLst/>
              </a:prstGeom>
              <a:blipFill>
                <a:blip r:embed="rId2"/>
                <a:stretch>
                  <a:fillRect b="-426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CBE4BEE3-E337-435A-B336-C3259816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ECCDBE4-5C03-4486-8907-6578DA80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158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BF54D8-DA54-49AE-8BAA-5AA60F32F8E4}"/>
              </a:ext>
            </a:extLst>
          </p:cNvPr>
          <p:cNvSpPr/>
          <p:nvPr/>
        </p:nvSpPr>
        <p:spPr>
          <a:xfrm>
            <a:off x="2411760" y="1095174"/>
            <a:ext cx="468816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b="1" dirty="0"/>
              <a:t>독립표본에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대한 모 평균 차이 비교 </a:t>
            </a:r>
            <a:r>
              <a:rPr lang="en-US" altLang="ko-KR" sz="1200" b="1" dirty="0"/>
              <a:t>: </a:t>
            </a:r>
            <a:r>
              <a:rPr lang="en-US" altLang="ko-KR" sz="1200" b="1" dirty="0">
                <a:solidFill>
                  <a:srgbClr val="666666"/>
                </a:solidFill>
                <a:latin typeface="+mj-lt"/>
                <a:ea typeface="+mj-ea"/>
              </a:rPr>
              <a:t>Two-sample T-test</a:t>
            </a:r>
            <a:endParaRPr lang="ko-KR" altLang="en-US" sz="1200" b="1" dirty="0">
              <a:latin typeface="+mj-lt"/>
              <a:ea typeface="+mj-ea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AD111B6-C767-4DE1-9769-BB7CA1396120}"/>
              </a:ext>
            </a:extLst>
          </p:cNvPr>
          <p:cNvSpPr txBox="1">
            <a:spLocks/>
          </p:cNvSpPr>
          <p:nvPr/>
        </p:nvSpPr>
        <p:spPr>
          <a:xfrm>
            <a:off x="2931840" y="344271"/>
            <a:ext cx="4688160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2. t  </a:t>
            </a:r>
            <a:r>
              <a:rPr lang="ko-KR" altLang="en-US" sz="1200" dirty="0"/>
              <a:t>검정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200" dirty="0"/>
              <a:t>독립표본 </a:t>
            </a:r>
            <a:r>
              <a:rPr lang="en-US" altLang="ko-KR" sz="1200" dirty="0"/>
              <a:t>t-</a:t>
            </a:r>
            <a:r>
              <a:rPr lang="ko-KR" altLang="en-US" sz="1200" dirty="0"/>
              <a:t>검정</a:t>
            </a:r>
            <a:r>
              <a:rPr lang="en-US" altLang="ko-KR" sz="1200" dirty="0"/>
              <a:t>(Independent-samples t-test)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5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36DC8-ADC8-40AF-BB71-47D8DE7EB1F3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0825F0-323B-45E2-BBB9-F76EAAB911BF}"/>
              </a:ext>
            </a:extLst>
          </p:cNvPr>
          <p:cNvSpPr/>
          <p:nvPr/>
        </p:nvSpPr>
        <p:spPr>
          <a:xfrm>
            <a:off x="395844" y="4480324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" marR="63500" indent="270510" fontAlgn="base"/>
            <a:r>
              <a:rPr lang="ko-KR" altLang="en-US" sz="1400" kern="0" spc="-4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검정통계량</a:t>
            </a:r>
            <a:r>
              <a:rPr lang="en-US" altLang="ko-KR" sz="1400" kern="0" spc="-4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kern="0" spc="-4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556EA9-9B85-44DC-80B7-6B6B51EC6154}"/>
                  </a:ext>
                </a:extLst>
              </p:cNvPr>
              <p:cNvSpPr txBox="1"/>
              <p:nvPr/>
            </p:nvSpPr>
            <p:spPr>
              <a:xfrm>
                <a:off x="2216469" y="4557032"/>
                <a:ext cx="2715572" cy="7798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 −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( 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− 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rad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556EA9-9B85-44DC-80B7-6B6B51EC6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69" y="4557032"/>
                <a:ext cx="2715572" cy="7798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4EF01-B416-44A6-805B-10850BF00B19}"/>
                  </a:ext>
                </a:extLst>
              </p:cNvPr>
              <p:cNvSpPr txBox="1"/>
              <p:nvPr/>
            </p:nvSpPr>
            <p:spPr>
              <a:xfrm>
                <a:off x="2216469" y="5566661"/>
                <a:ext cx="3619335" cy="64742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pos m:val="top"/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 +  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bar>
                                          <m:barPr>
                                            <m:pos m:val="top"/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bar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ba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− 2</m:t>
                        </m:r>
                      </m:den>
                    </m:f>
                  </m:oMath>
                </a14:m>
                <a:endParaRPr lang="en-US" altLang="ko-KR" sz="1400" dirty="0"/>
              </a:p>
              <a:p>
                <a:r>
                  <a:rPr lang="ko-KR" altLang="en-US" sz="1200" dirty="0"/>
                  <a:t>  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dirty="0" err="1"/>
                  <a:t>분모값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1200" dirty="0"/>
                  <a:t>2) </a:t>
                </a:r>
                <a:r>
                  <a:rPr lang="ko-KR" altLang="en-US" sz="1200" dirty="0"/>
                  <a:t>은 자유도</a:t>
                </a:r>
                <a:r>
                  <a:rPr lang="en-US" altLang="ko-KR" sz="1200" dirty="0"/>
                  <a:t>(df)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F4EF01-B416-44A6-805B-10850BF0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469" y="5566661"/>
                <a:ext cx="3619335" cy="647421"/>
              </a:xfrm>
              <a:prstGeom prst="rect">
                <a:avLst/>
              </a:prstGeom>
              <a:blipFill>
                <a:blip r:embed="rId4"/>
                <a:stretch>
                  <a:fillRect l="-168" t="-27778" b="-5556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300A57-DAEB-491B-B84D-268B45BE0396}"/>
              </a:ext>
            </a:extLst>
          </p:cNvPr>
          <p:cNvSpPr/>
          <p:nvPr/>
        </p:nvSpPr>
        <p:spPr>
          <a:xfrm>
            <a:off x="556244" y="1048714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90500" algn="just" fontAlgn="base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2.  t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8BF8B9-A55F-409A-85BD-EFDFC2EE9EA7}"/>
                  </a:ext>
                </a:extLst>
              </p:cNvPr>
              <p:cNvSpPr txBox="1"/>
              <p:nvPr/>
            </p:nvSpPr>
            <p:spPr>
              <a:xfrm>
                <a:off x="5364088" y="4614218"/>
                <a:ext cx="2632563" cy="6352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ba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 −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( 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− 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ko-KR" altLang="en-US" sz="14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rad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8BF8B9-A55F-409A-85BD-EFDFC2EE9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614218"/>
                <a:ext cx="2632563" cy="6352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8221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159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95D0B53-C337-44D9-9EE2-447AEA35DA38}"/>
              </a:ext>
            </a:extLst>
          </p:cNvPr>
          <p:cNvSpPr txBox="1">
            <a:spLocks/>
          </p:cNvSpPr>
          <p:nvPr/>
        </p:nvSpPr>
        <p:spPr>
          <a:xfrm>
            <a:off x="2931840" y="344271"/>
            <a:ext cx="4688160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2. t  </a:t>
            </a:r>
            <a:r>
              <a:rPr lang="ko-KR" altLang="en-US" sz="1200" dirty="0"/>
              <a:t>검정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200" dirty="0"/>
              <a:t>독립표본 </a:t>
            </a:r>
            <a:r>
              <a:rPr lang="en-US" altLang="ko-KR" sz="1200" dirty="0"/>
              <a:t>t-</a:t>
            </a:r>
            <a:r>
              <a:rPr lang="ko-KR" altLang="en-US" sz="1200" dirty="0"/>
              <a:t>검정</a:t>
            </a:r>
            <a:r>
              <a:rPr lang="en-US" altLang="ko-KR" sz="1200" dirty="0"/>
              <a:t>(Independent-samples t-test)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5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7B6089C-DF06-4CEA-A034-AE76FD9D6F23}"/>
                  </a:ext>
                </a:extLst>
              </p:cNvPr>
              <p:cNvSpPr/>
              <p:nvPr/>
            </p:nvSpPr>
            <p:spPr>
              <a:xfrm>
                <a:off x="274050" y="2599424"/>
                <a:ext cx="8412750" cy="3756926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상호 독립적인 두 집단으로부터 얻어진 평균의 차이가 통계적으로 의미를 부여할 수 있을 만큼 차이가 있는지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?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marL="17145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집단 간 차이를 검정하는 방법일 뿐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두 집단이 서로 이질적이라는 독립표본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t-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검정 결과를 놓고서 집단 간 차이에 대한 인과적 설명을 하는 것은 불가능하다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rgbClr val="666666"/>
                    </a:solidFill>
                    <a:latin typeface="+mj-ea"/>
                  </a:rPr>
                  <a:t>(</a:t>
                </a:r>
                <a:r>
                  <a:rPr lang="ko-KR" altLang="en-US" sz="1000" dirty="0">
                    <a:solidFill>
                      <a:srgbClr val="666666"/>
                    </a:solidFill>
                    <a:latin typeface="+mj-ea"/>
                  </a:rPr>
                  <a:t>추정 전 점검</a:t>
                </a:r>
                <a:r>
                  <a:rPr lang="en-US" altLang="ko-KR" sz="1000" dirty="0">
                    <a:solidFill>
                      <a:srgbClr val="666666"/>
                    </a:solidFill>
                    <a:latin typeface="+mj-ea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b="1" dirty="0">
                    <a:solidFill>
                      <a:srgbClr val="666666"/>
                    </a:solidFill>
                    <a:latin typeface="+mj-ea"/>
                  </a:rPr>
                  <a:t>1. </a:t>
                </a:r>
                <a:r>
                  <a:rPr lang="ko-KR" altLang="en-US" sz="1000" b="1" dirty="0">
                    <a:solidFill>
                      <a:srgbClr val="666666"/>
                    </a:solidFill>
                    <a:latin typeface="+mj-ea"/>
                  </a:rPr>
                  <a:t>등분산성 여부 </a:t>
                </a:r>
                <a:r>
                  <a:rPr lang="en-US" altLang="ko-KR" sz="1000" dirty="0">
                    <a:solidFill>
                      <a:srgbClr val="666666"/>
                    </a:solidFill>
                    <a:latin typeface="+mj-ea"/>
                  </a:rPr>
                  <a:t> </a:t>
                </a:r>
              </a:p>
              <a:p>
                <a:pPr marL="17145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</a:rPr>
                  <a:t>두 표본집단의 모집단 분포의 분산이 서로 동일하다는 기본 가정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</a:rPr>
                  <a:t>등분산성</a:t>
                </a:r>
                <a:r>
                  <a:rPr lang="en-US" altLang="ko-KR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</a:rPr>
                  <a:t>)</a:t>
                </a: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    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이 가정이 지켜지지 않는다면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F-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분포의 자유도가 과도하게 감소하여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1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종 오류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(type I error)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가 증가한다고 알려져 있으며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,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자연히 검정 결과도 설득력이 떨어진다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. 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등분산성 검정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)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 err="1">
                    <a:latin typeface="+mj-ea"/>
                  </a:rPr>
                  <a:t>귀무가설</a:t>
                </a:r>
                <a:r>
                  <a:rPr lang="ko-KR" altLang="en-US" sz="1000" dirty="0">
                    <a:latin typeface="+mj-ea"/>
                  </a:rPr>
                  <a:t> </a:t>
                </a:r>
                <a:r>
                  <a:rPr lang="en-US" altLang="ko-KR" sz="1000" dirty="0">
                    <a:latin typeface="+mj-ea"/>
                  </a:rPr>
                  <a:t>H0: σ</a:t>
                </a:r>
                <a:r>
                  <a:rPr lang="en-US" altLang="ko-KR" sz="1000" baseline="30000" dirty="0">
                    <a:latin typeface="+mj-ea"/>
                  </a:rPr>
                  <a:t>2</a:t>
                </a:r>
                <a:r>
                  <a:rPr lang="en-US" altLang="ko-KR" sz="1000" dirty="0">
                    <a:latin typeface="+mj-ea"/>
                  </a:rPr>
                  <a:t>1 = σ</a:t>
                </a:r>
                <a:r>
                  <a:rPr lang="en-US" altLang="ko-KR" sz="1000" baseline="30000" dirty="0">
                    <a:latin typeface="+mj-ea"/>
                  </a:rPr>
                  <a:t>2</a:t>
                </a:r>
                <a:r>
                  <a:rPr lang="en-US" altLang="ko-KR" sz="1000" dirty="0">
                    <a:latin typeface="+mj-ea"/>
                  </a:rPr>
                  <a:t>2 ( </a:t>
                </a:r>
                <a:r>
                  <a:rPr lang="ko-KR" altLang="en-US" sz="1000" dirty="0">
                    <a:latin typeface="+mj-ea"/>
                  </a:rPr>
                  <a:t>두 집단 분산 차이가 없다</a:t>
                </a:r>
                <a:r>
                  <a:rPr lang="en-US" altLang="ko-KR" sz="1000" dirty="0">
                    <a:latin typeface="+mj-ea"/>
                  </a:rPr>
                  <a:t>. </a:t>
                </a:r>
                <a:r>
                  <a:rPr lang="ko-KR" altLang="en-US" sz="1000" dirty="0">
                    <a:latin typeface="+mj-ea"/>
                  </a:rPr>
                  <a:t>등분산성</a:t>
                </a:r>
                <a:r>
                  <a:rPr lang="en-US" altLang="ko-KR" sz="1000" dirty="0">
                    <a:latin typeface="+mj-ea"/>
                  </a:rPr>
                  <a:t>)  </a:t>
                </a:r>
                <a:r>
                  <a:rPr lang="en-US" altLang="ko-KR" sz="1000" dirty="0">
                    <a:latin typeface="+mj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dirty="0">
                    <a:latin typeface="+mj-ea"/>
                    <a:sym typeface="Wingdings" panose="05000000000000000000" pitchFamily="2" charset="2"/>
                  </a:rPr>
                  <a:t>분산비율의 값이 </a:t>
                </a:r>
                <a:r>
                  <a:rPr lang="en-US" altLang="ko-KR" sz="1000" dirty="0">
                    <a:latin typeface="+mj-ea"/>
                    <a:sym typeface="Wingdings" panose="05000000000000000000" pitchFamily="2" charset="2"/>
                  </a:rPr>
                  <a:t>1 </a:t>
                </a:r>
                <a:r>
                  <a:rPr lang="ko-KR" altLang="en-US" sz="1000" dirty="0">
                    <a:latin typeface="+mj-ea"/>
                    <a:sym typeface="Wingdings" panose="05000000000000000000" pitchFamily="2" charset="2"/>
                  </a:rPr>
                  <a:t>이다</a:t>
                </a:r>
                <a:r>
                  <a:rPr lang="en-US" altLang="ko-KR" sz="1000" dirty="0">
                    <a:latin typeface="+mj-ea"/>
                    <a:sym typeface="Wingdings" panose="05000000000000000000" pitchFamily="2" charset="2"/>
                  </a:rPr>
                  <a:t>.</a:t>
                </a:r>
                <a:endParaRPr lang="ko-KR" altLang="en-US" sz="1000" dirty="0">
                  <a:latin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+mj-ea"/>
                  </a:rPr>
                  <a:t>대립가설 </a:t>
                </a:r>
                <a:r>
                  <a:rPr lang="en-US" altLang="ko-KR" sz="1000" dirty="0">
                    <a:latin typeface="+mj-ea"/>
                  </a:rPr>
                  <a:t>H1: σ</a:t>
                </a:r>
                <a:r>
                  <a:rPr lang="en-US" altLang="ko-KR" sz="1000" baseline="30000" dirty="0">
                    <a:latin typeface="+mj-ea"/>
                  </a:rPr>
                  <a:t>2</a:t>
                </a:r>
                <a:r>
                  <a:rPr lang="en-US" altLang="ko-KR" sz="1000" dirty="0">
                    <a:latin typeface="+mj-ea"/>
                  </a:rPr>
                  <a:t>1 ≠ σ</a:t>
                </a:r>
                <a:r>
                  <a:rPr lang="en-US" altLang="ko-KR" sz="1000" baseline="30000" dirty="0">
                    <a:latin typeface="+mj-ea"/>
                  </a:rPr>
                  <a:t>2</a:t>
                </a:r>
                <a:r>
                  <a:rPr lang="en-US" altLang="ko-KR" sz="1000" dirty="0">
                    <a:latin typeface="+mj-ea"/>
                  </a:rPr>
                  <a:t>2 ( </a:t>
                </a:r>
                <a:r>
                  <a:rPr lang="ko-KR" altLang="en-US" sz="1000" dirty="0">
                    <a:latin typeface="+mj-ea"/>
                  </a:rPr>
                  <a:t>두 집단 분산 차이가 있다</a:t>
                </a:r>
                <a:r>
                  <a:rPr lang="en-US" altLang="ko-KR" sz="1000" dirty="0">
                    <a:latin typeface="+mj-ea"/>
                  </a:rPr>
                  <a:t>. )  </a:t>
                </a:r>
                <a:r>
                  <a:rPr lang="en-US" altLang="ko-KR" sz="1000" dirty="0">
                    <a:latin typeface="+mj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dirty="0">
                    <a:latin typeface="+mj-ea"/>
                    <a:sym typeface="Wingdings" panose="05000000000000000000" pitchFamily="2" charset="2"/>
                  </a:rPr>
                  <a:t>이분산성</a:t>
                </a:r>
                <a:endParaRPr lang="ko-KR" altLang="en-US" sz="1000" dirty="0">
                  <a:latin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 err="1">
                    <a:latin typeface="+mj-ea"/>
                  </a:rPr>
                  <a:t>검정통계량</a:t>
                </a:r>
                <a:r>
                  <a:rPr lang="ko-KR" altLang="en-US" sz="1000" dirty="0">
                    <a:latin typeface="+mj-ea"/>
                  </a:rPr>
                  <a:t> </a:t>
                </a:r>
                <a:r>
                  <a:rPr lang="en-US" altLang="ko-KR" sz="1000" dirty="0">
                    <a:latin typeface="+mj-ea"/>
                  </a:rPr>
                  <a:t>F(df1, df2) </a:t>
                </a:r>
                <a:endParaRPr lang="ko-KR" altLang="en-US" sz="1000" dirty="0">
                  <a:latin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000" dirty="0">
                    <a:latin typeface="+mj-ea"/>
                  </a:rPr>
                  <a:t>P-value &gt; 0.05  </a:t>
                </a:r>
                <a:r>
                  <a:rPr lang="ko-KR" altLang="en-US" sz="1000" dirty="0" err="1">
                    <a:latin typeface="+mj-ea"/>
                  </a:rPr>
                  <a:t>귀무가설</a:t>
                </a:r>
                <a:r>
                  <a:rPr lang="ko-KR" altLang="en-US" sz="1000" dirty="0">
                    <a:latin typeface="+mj-ea"/>
                  </a:rPr>
                  <a:t> 기각 못함</a:t>
                </a:r>
                <a:r>
                  <a:rPr lang="en-US" altLang="ko-KR" sz="1000" dirty="0">
                    <a:latin typeface="+mj-ea"/>
                  </a:rPr>
                  <a:t>. </a:t>
                </a:r>
                <a:r>
                  <a:rPr lang="ko-KR" altLang="en-US" sz="1000" dirty="0">
                    <a:solidFill>
                      <a:srgbClr val="666666"/>
                    </a:solidFill>
                    <a:latin typeface="+mj-ea"/>
                  </a:rPr>
                  <a:t>  </a:t>
                </a:r>
                <a:r>
                  <a:rPr lang="en-US" altLang="ko-KR" sz="1000" dirty="0">
                    <a:solidFill>
                      <a:srgbClr val="666666"/>
                    </a:solidFill>
                    <a:highlight>
                      <a:srgbClr val="00FFFF"/>
                    </a:highlight>
                    <a:latin typeface="+mj-ea"/>
                  </a:rPr>
                  <a:t>t-test</a:t>
                </a:r>
                <a:r>
                  <a:rPr lang="ko-KR" altLang="en-US" sz="1000" dirty="0">
                    <a:solidFill>
                      <a:srgbClr val="666666"/>
                    </a:solidFill>
                    <a:highlight>
                      <a:srgbClr val="00FFFF"/>
                    </a:highlight>
                    <a:latin typeface="+mj-ea"/>
                  </a:rPr>
                  <a:t>를 적용</a:t>
                </a:r>
                <a:r>
                  <a:rPr lang="en-US" altLang="ko-KR" sz="1000" dirty="0">
                    <a:solidFill>
                      <a:srgbClr val="666666"/>
                    </a:solidFill>
                    <a:latin typeface="+mj-ea"/>
                  </a:rPr>
                  <a:t> (</a:t>
                </a:r>
                <a:r>
                  <a:rPr lang="ko-KR" altLang="en-US" sz="1000" dirty="0" err="1">
                    <a:solidFill>
                      <a:srgbClr val="666666"/>
                    </a:solidFill>
                    <a:latin typeface="+mj-ea"/>
                  </a:rPr>
                  <a:t>검정통계량</a:t>
                </a:r>
                <a:r>
                  <a:rPr lang="ko-KR" altLang="en-US" sz="1000" dirty="0">
                    <a:solidFill>
                      <a:srgbClr val="666666"/>
                    </a:solidFill>
                    <a:latin typeface="+mj-ea"/>
                  </a:rPr>
                  <a:t> </a:t>
                </a:r>
                <a:r>
                  <a:rPr lang="en-US" altLang="ko-KR" sz="1000" dirty="0">
                    <a:solidFill>
                      <a:srgbClr val="666666"/>
                    </a:solidFill>
                    <a:latin typeface="+mj-ea"/>
                  </a:rPr>
                  <a:t>= t)  ,  </a:t>
                </a:r>
                <a:r>
                  <a:rPr lang="en-US" altLang="ko-KR" sz="1000" dirty="0">
                    <a:latin typeface="+mj-ea"/>
                  </a:rPr>
                  <a:t>P-value &lt; 0.05  </a:t>
                </a:r>
                <a:r>
                  <a:rPr lang="ko-KR" altLang="en-US" sz="1000" dirty="0" err="1">
                    <a:latin typeface="+mj-ea"/>
                  </a:rPr>
                  <a:t>귀무가설</a:t>
                </a:r>
                <a:r>
                  <a:rPr lang="ko-KR" altLang="en-US" sz="1000" dirty="0">
                    <a:latin typeface="+mj-ea"/>
                  </a:rPr>
                  <a:t> 기각</a:t>
                </a:r>
                <a:endParaRPr lang="en-US" altLang="ko-KR" sz="1000" dirty="0">
                  <a:latin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rgbClr val="666666"/>
                    </a:solidFill>
                    <a:latin typeface="+mj-ea"/>
                  </a:rPr>
                  <a:t>검정 결과 </a:t>
                </a:r>
                <a:r>
                  <a:rPr lang="ko-KR" altLang="en-US" sz="1000" dirty="0">
                    <a:solidFill>
                      <a:srgbClr val="666666"/>
                    </a:solidFill>
                    <a:highlight>
                      <a:srgbClr val="FFFF00"/>
                    </a:highlight>
                    <a:latin typeface="+mj-ea"/>
                  </a:rPr>
                  <a:t>분산이 다른 경우</a:t>
                </a:r>
                <a:r>
                  <a:rPr lang="en-US" altLang="ko-KR" sz="1000" dirty="0">
                    <a:solidFill>
                      <a:srgbClr val="666666"/>
                    </a:solidFill>
                    <a:highlight>
                      <a:srgbClr val="FFFF00"/>
                    </a:highlight>
                    <a:latin typeface="+mj-ea"/>
                  </a:rPr>
                  <a:t>(</a:t>
                </a:r>
                <a:r>
                  <a:rPr lang="ko-KR" altLang="en-US" sz="1000" dirty="0">
                    <a:solidFill>
                      <a:srgbClr val="666666"/>
                    </a:solidFill>
                    <a:highlight>
                      <a:srgbClr val="FFFF00"/>
                    </a:highlight>
                    <a:latin typeface="+mj-ea"/>
                  </a:rPr>
                  <a:t>이분산성</a:t>
                </a:r>
                <a:r>
                  <a:rPr lang="en-US" altLang="ko-KR" sz="1000" dirty="0">
                    <a:solidFill>
                      <a:srgbClr val="666666"/>
                    </a:solidFill>
                    <a:highlight>
                      <a:srgbClr val="FFFF00"/>
                    </a:highlight>
                    <a:latin typeface="+mj-ea"/>
                  </a:rPr>
                  <a:t>)</a:t>
                </a:r>
                <a:r>
                  <a:rPr lang="ko-KR" altLang="en-US" sz="1000" dirty="0">
                    <a:solidFill>
                      <a:srgbClr val="666666"/>
                    </a:solidFill>
                    <a:highlight>
                      <a:srgbClr val="FFFF00"/>
                    </a:highlight>
                    <a:latin typeface="+mj-ea"/>
                  </a:rPr>
                  <a:t> </a:t>
                </a:r>
                <a:r>
                  <a:rPr lang="en-US" altLang="ko-KR" sz="1000" dirty="0">
                    <a:solidFill>
                      <a:srgbClr val="666666"/>
                    </a:solidFill>
                    <a:highlight>
                      <a:srgbClr val="FFFF00"/>
                    </a:highlight>
                    <a:latin typeface="+mj-ea"/>
                  </a:rPr>
                  <a:t>: </a:t>
                </a:r>
                <a:r>
                  <a:rPr lang="ko-KR" altLang="en-US" sz="1000" dirty="0">
                    <a:solidFill>
                      <a:srgbClr val="666666"/>
                    </a:solidFill>
                    <a:latin typeface="+mj-ea"/>
                  </a:rPr>
                  <a:t> </a:t>
                </a:r>
                <a:r>
                  <a:rPr lang="en-US" altLang="ko-KR" sz="1000" dirty="0">
                    <a:solidFill>
                      <a:srgbClr val="666666"/>
                    </a:solidFill>
                    <a:latin typeface="+mj-ea"/>
                  </a:rPr>
                  <a:t>Welch’s</a:t>
                </a:r>
                <a:r>
                  <a:rPr lang="ko-KR" altLang="en-US" sz="1000" dirty="0">
                    <a:solidFill>
                      <a:srgbClr val="666666"/>
                    </a:solidFill>
                    <a:latin typeface="+mj-ea"/>
                  </a:rPr>
                  <a:t> </a:t>
                </a:r>
                <a:r>
                  <a:rPr lang="en-US" altLang="ko-KR" sz="1000" dirty="0">
                    <a:solidFill>
                      <a:srgbClr val="666666"/>
                    </a:solidFill>
                    <a:latin typeface="+mj-ea"/>
                  </a:rPr>
                  <a:t>t-test</a:t>
                </a:r>
                <a:r>
                  <a:rPr lang="ko-KR" altLang="en-US" sz="1000" dirty="0">
                    <a:solidFill>
                      <a:srgbClr val="666666"/>
                    </a:solidFill>
                    <a:latin typeface="+mj-ea"/>
                  </a:rPr>
                  <a:t>를 적용</a:t>
                </a:r>
                <a:endParaRPr lang="ko-KR" altLang="en-US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b="1" dirty="0">
                    <a:solidFill>
                      <a:srgbClr val="666666"/>
                    </a:solidFill>
                    <a:latin typeface="+mj-ea"/>
                  </a:rPr>
                  <a:t>2. </a:t>
                </a:r>
                <a:r>
                  <a:rPr lang="ko-KR" altLang="en-US" sz="1000" b="1" dirty="0">
                    <a:solidFill>
                      <a:srgbClr val="666666"/>
                    </a:solidFill>
                    <a:latin typeface="+mj-ea"/>
                  </a:rPr>
                  <a:t>정규성 검정  </a:t>
                </a:r>
                <a:r>
                  <a:rPr lang="en-US" altLang="ko-KR" sz="1000" b="1" dirty="0">
                    <a:solidFill>
                      <a:srgbClr val="666666"/>
                    </a:solidFill>
                    <a:latin typeface="+mj-ea"/>
                  </a:rPr>
                  <a:t>:</a:t>
                </a:r>
                <a:r>
                  <a:rPr lang="en-US" altLang="ko-KR" sz="1000" dirty="0">
                    <a:solidFill>
                      <a:srgbClr val="666666"/>
                    </a:solidFill>
                    <a:latin typeface="+mj-ea"/>
                  </a:rPr>
                  <a:t>: </a:t>
                </a:r>
                <a:r>
                  <a:rPr lang="en-US" altLang="ko-KR" sz="1000" dirty="0">
                    <a:latin typeface="+mj-ea"/>
                  </a:rPr>
                  <a:t>Shapiro-Wilk normality test  </a:t>
                </a:r>
                <a:r>
                  <a:rPr lang="ko-KR" altLang="en-US" sz="1000" dirty="0" err="1">
                    <a:latin typeface="+mj-ea"/>
                  </a:rPr>
                  <a:t>모수통계</a:t>
                </a:r>
                <a:endParaRPr lang="en-US" altLang="ko-KR" sz="1000" b="1" dirty="0">
                  <a:solidFill>
                    <a:srgbClr val="666666"/>
                  </a:solidFill>
                  <a:latin typeface="+mj-ea"/>
                </a:endParaRPr>
              </a:p>
              <a:p>
                <a:pPr marL="285750" indent="-285750" fontAlgn="base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 </a:t>
                </a:r>
                <a:r>
                  <a:rPr lang="ko-KR" altLang="en-US" sz="1000" u="sng" dirty="0">
                    <a:solidFill>
                      <a:srgbClr val="2F2F2F"/>
                    </a:solidFill>
                    <a:latin typeface="inherit"/>
                  </a:rPr>
                  <a:t> </a:t>
                </a:r>
                <a:r>
                  <a:rPr lang="en-US" altLang="ko-KR" sz="1000" u="sng" dirty="0">
                    <a:solidFill>
                      <a:srgbClr val="2F2F2F"/>
                    </a:solidFill>
                    <a:latin typeface="inherit"/>
                  </a:rPr>
                  <a:t>(</a:t>
                </a:r>
                <a:r>
                  <a:rPr lang="ko-KR" altLang="en-US" sz="1000" u="sng" dirty="0" err="1">
                    <a:solidFill>
                      <a:srgbClr val="000000"/>
                    </a:solidFill>
                    <a:latin typeface="inherit"/>
                  </a:rPr>
                  <a:t>귀무가설</a:t>
                </a:r>
                <a:r>
                  <a:rPr lang="en-US" altLang="ko-KR" sz="1000" u="sng" dirty="0">
                    <a:solidFill>
                      <a:srgbClr val="000000"/>
                    </a:solidFill>
                    <a:latin typeface="inherit"/>
                  </a:rPr>
                  <a:t>)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HelveticaNeue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HelveticaNeue"/>
                  </a:rPr>
                  <a:t>: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HelveticaNeue"/>
                  </a:rPr>
                  <a:t>표본의 모집단이 정규분포를 따른다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HelveticaNeue"/>
                  </a:rPr>
                  <a:t>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 </a:t>
                </a:r>
                <a:r>
                  <a:rPr lang="en-US" altLang="ko-KR" sz="1000" u="sng" dirty="0">
                    <a:solidFill>
                      <a:srgbClr val="2F2F2F"/>
                    </a:solidFill>
                    <a:latin typeface="inherit"/>
                  </a:rPr>
                  <a:t>(</a:t>
                </a:r>
                <a:r>
                  <a:rPr lang="ko-KR" altLang="en-US" sz="1000" u="sng" dirty="0">
                    <a:solidFill>
                      <a:srgbClr val="000000"/>
                    </a:solidFill>
                    <a:latin typeface="inherit"/>
                  </a:rPr>
                  <a:t>대립가설</a:t>
                </a:r>
                <a:r>
                  <a:rPr lang="en-US" altLang="ko-KR" sz="1000" u="sng" dirty="0">
                    <a:solidFill>
                      <a:srgbClr val="000000"/>
                    </a:solidFill>
                    <a:latin typeface="inherit"/>
                  </a:rPr>
                  <a:t>)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HelveticaNeue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HelveticaNeue"/>
                  </a:rPr>
                  <a:t>: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HelveticaNeue"/>
                  </a:rPr>
                  <a:t>표본의 모집단이 정규분포를 따르지 않는다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HelveticaNeue"/>
                  </a:rPr>
                  <a:t>.</a:t>
                </a:r>
                <a:endParaRPr lang="ko-KR" altLang="en-US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+mj-ea"/>
                    <a:sym typeface="Wingdings" panose="05000000000000000000" pitchFamily="2" charset="2"/>
                  </a:rPr>
                  <a:t> </a:t>
                </a:r>
                <a:r>
                  <a:rPr lang="en-US" altLang="ko-KR" sz="1000" dirty="0" err="1">
                    <a:latin typeface="+mj-ea"/>
                  </a:rPr>
                  <a:t>shapiro.test</a:t>
                </a:r>
                <a:r>
                  <a:rPr lang="ko-KR" altLang="en-US" sz="1000" dirty="0">
                    <a:latin typeface="+mj-ea"/>
                  </a:rPr>
                  <a:t>의 결과 </a:t>
                </a:r>
                <a:r>
                  <a:rPr lang="en-US" altLang="ko-KR" sz="1000" dirty="0">
                    <a:latin typeface="+mj-ea"/>
                  </a:rPr>
                  <a:t>: p value &gt; 0.05 </a:t>
                </a:r>
                <a:r>
                  <a:rPr lang="ko-KR" altLang="en-US" sz="1000" dirty="0" err="1">
                    <a:latin typeface="+mj-ea"/>
                  </a:rPr>
                  <a:t>귀무가설</a:t>
                </a:r>
                <a:r>
                  <a:rPr lang="ko-KR" altLang="en-US" sz="1000" dirty="0">
                    <a:latin typeface="+mj-ea"/>
                  </a:rPr>
                  <a:t> 기각 못함</a:t>
                </a:r>
                <a:r>
                  <a:rPr lang="en-US" altLang="ko-KR" sz="1000" dirty="0">
                    <a:latin typeface="+mj-ea"/>
                  </a:rPr>
                  <a:t>.  (</a:t>
                </a:r>
                <a:r>
                  <a:rPr lang="ko-KR" altLang="en-US" sz="1000" dirty="0">
                    <a:latin typeface="+mj-ea"/>
                  </a:rPr>
                  <a:t>정규분포를 따른다</a:t>
                </a:r>
                <a:r>
                  <a:rPr lang="en-US" altLang="ko-KR" sz="1000" dirty="0">
                    <a:latin typeface="+mj-ea"/>
                  </a:rPr>
                  <a:t>),  p value &lt; 0.05 </a:t>
                </a:r>
                <a:r>
                  <a:rPr lang="ko-KR" altLang="en-US" sz="1000" dirty="0" err="1">
                    <a:latin typeface="+mj-ea"/>
                  </a:rPr>
                  <a:t>귀무가설</a:t>
                </a:r>
                <a:r>
                  <a:rPr lang="ko-KR" altLang="en-US" sz="1000" dirty="0">
                    <a:latin typeface="+mj-ea"/>
                  </a:rPr>
                  <a:t> 기각 </a:t>
                </a:r>
                <a:r>
                  <a:rPr lang="en-US" altLang="ko-KR" sz="1000" dirty="0">
                    <a:latin typeface="+mj-ea"/>
                  </a:rPr>
                  <a:t>(</a:t>
                </a:r>
                <a:r>
                  <a:rPr lang="ko-KR" altLang="en-US" sz="1000" dirty="0" err="1">
                    <a:latin typeface="+mj-ea"/>
                  </a:rPr>
                  <a:t>비모수통계</a:t>
                </a:r>
                <a:r>
                  <a:rPr lang="en-US" altLang="ko-KR" sz="1000" dirty="0">
                    <a:latin typeface="+mj-ea"/>
                  </a:rPr>
                  <a:t>.</a:t>
                </a:r>
                <a:r>
                  <a:rPr lang="ko-KR" altLang="en-US" sz="1000" dirty="0">
                    <a:latin typeface="+mj-ea"/>
                  </a:rPr>
                  <a:t>검정 진행</a:t>
                </a:r>
                <a:r>
                  <a:rPr lang="en-US" altLang="ko-KR" sz="1000" dirty="0">
                    <a:latin typeface="+mj-ea"/>
                  </a:rPr>
                  <a:t>)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7B6089C-DF06-4CEA-A034-AE76FD9D6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50" y="2599424"/>
                <a:ext cx="8412750" cy="3756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BFB5A2E5-DCC6-4366-B7A1-AE638FF135BC}"/>
              </a:ext>
            </a:extLst>
          </p:cNvPr>
          <p:cNvSpPr/>
          <p:nvPr/>
        </p:nvSpPr>
        <p:spPr>
          <a:xfrm>
            <a:off x="3124200" y="922717"/>
            <a:ext cx="520129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dirty="0"/>
              <a:t>2) </a:t>
            </a:r>
            <a:r>
              <a:rPr lang="ko-KR" altLang="en-US" sz="1400" dirty="0"/>
              <a:t>독립표본 </a:t>
            </a:r>
            <a:r>
              <a:rPr lang="en-US" altLang="ko-KR" sz="1400" dirty="0"/>
              <a:t>t-</a:t>
            </a:r>
            <a:r>
              <a:rPr lang="ko-KR" altLang="en-US" sz="1400" dirty="0"/>
              <a:t>검정</a:t>
            </a:r>
            <a:r>
              <a:rPr lang="en-US" altLang="ko-KR" sz="1400" dirty="0"/>
              <a:t>(Independent-samples t-test)</a:t>
            </a:r>
            <a:r>
              <a:rPr lang="en-US" altLang="ko-KR" sz="1400" b="1" dirty="0"/>
              <a:t> : </a:t>
            </a:r>
            <a:r>
              <a:rPr lang="en-US" altLang="ko-KR" sz="1400" b="1" dirty="0">
                <a:solidFill>
                  <a:srgbClr val="666666"/>
                </a:solidFill>
              </a:rPr>
              <a:t>Two-sample T-test</a:t>
            </a:r>
            <a:endParaRPr lang="ko-KR" altLang="en-US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B22459E-95D6-4EE6-9CEC-70F63559D7A1}"/>
              </a:ext>
            </a:extLst>
          </p:cNvPr>
          <p:cNvSpPr/>
          <p:nvPr/>
        </p:nvSpPr>
        <p:spPr>
          <a:xfrm>
            <a:off x="4181100" y="1317187"/>
            <a:ext cx="1038159" cy="6617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모집단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(A)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DF7FD01-3B83-4F46-B22A-315FF24AA7FE}"/>
              </a:ext>
            </a:extLst>
          </p:cNvPr>
          <p:cNvSpPr/>
          <p:nvPr/>
        </p:nvSpPr>
        <p:spPr>
          <a:xfrm>
            <a:off x="5598065" y="1424878"/>
            <a:ext cx="772936" cy="4228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A</a:t>
            </a:r>
            <a:r>
              <a:rPr lang="ko-KR" altLang="en-US" sz="1000" dirty="0">
                <a:solidFill>
                  <a:schemeClr val="tx1"/>
                </a:solidFill>
              </a:rPr>
              <a:t>표본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C0DB40-0FE3-4F1D-A39F-28A1CBBE1E10}"/>
              </a:ext>
            </a:extLst>
          </p:cNvPr>
          <p:cNvSpPr/>
          <p:nvPr/>
        </p:nvSpPr>
        <p:spPr>
          <a:xfrm>
            <a:off x="6540109" y="1237250"/>
            <a:ext cx="989822" cy="6618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모집단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(B)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CB05E25-3C6A-4AB9-A7F9-227F214392F7}"/>
              </a:ext>
            </a:extLst>
          </p:cNvPr>
          <p:cNvSpPr/>
          <p:nvPr/>
        </p:nvSpPr>
        <p:spPr>
          <a:xfrm>
            <a:off x="7877418" y="1374439"/>
            <a:ext cx="943744" cy="422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B</a:t>
            </a:r>
            <a:r>
              <a:rPr lang="ko-KR" altLang="en-US" sz="1200" b="1" dirty="0">
                <a:solidFill>
                  <a:schemeClr val="tx1"/>
                </a:solidFill>
              </a:rPr>
              <a:t>표본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8FADC3A-1831-43DD-9C3F-0C3456E1701D}"/>
              </a:ext>
            </a:extLst>
          </p:cNvPr>
          <p:cNvCxnSpPr/>
          <p:nvPr/>
        </p:nvCxnSpPr>
        <p:spPr>
          <a:xfrm>
            <a:off x="5085573" y="1424878"/>
            <a:ext cx="640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A42ECE-396F-4E9D-92C3-EA2136B27121}"/>
              </a:ext>
            </a:extLst>
          </p:cNvPr>
          <p:cNvCxnSpPr/>
          <p:nvPr/>
        </p:nvCxnSpPr>
        <p:spPr>
          <a:xfrm>
            <a:off x="7406126" y="1374439"/>
            <a:ext cx="640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DCAE5D8A-A7B9-4956-88C1-CB0F711360EC}"/>
              </a:ext>
            </a:extLst>
          </p:cNvPr>
          <p:cNvSpPr/>
          <p:nvPr/>
        </p:nvSpPr>
        <p:spPr>
          <a:xfrm>
            <a:off x="5220398" y="1756040"/>
            <a:ext cx="370783" cy="102087"/>
          </a:xfrm>
          <a:custGeom>
            <a:avLst/>
            <a:gdLst>
              <a:gd name="connsiteX0" fmla="*/ 370783 w 370783"/>
              <a:gd name="connsiteY0" fmla="*/ 0 h 102087"/>
              <a:gd name="connsiteX1" fmla="*/ 320449 w 370783"/>
              <a:gd name="connsiteY1" fmla="*/ 16778 h 102087"/>
              <a:gd name="connsiteX2" fmla="*/ 203003 w 370783"/>
              <a:gd name="connsiteY2" fmla="*/ 67112 h 102087"/>
              <a:gd name="connsiteX3" fmla="*/ 144280 w 370783"/>
              <a:gd name="connsiteY3" fmla="*/ 92279 h 102087"/>
              <a:gd name="connsiteX4" fmla="*/ 77168 w 370783"/>
              <a:gd name="connsiteY4" fmla="*/ 83890 h 102087"/>
              <a:gd name="connsiteX5" fmla="*/ 35223 w 370783"/>
              <a:gd name="connsiteY5" fmla="*/ 41945 h 102087"/>
              <a:gd name="connsiteX6" fmla="*/ 26834 w 370783"/>
              <a:gd name="connsiteY6" fmla="*/ 16778 h 102087"/>
              <a:gd name="connsiteX7" fmla="*/ 18445 w 370783"/>
              <a:gd name="connsiteY7" fmla="*/ 41945 h 102087"/>
              <a:gd name="connsiteX8" fmla="*/ 1667 w 370783"/>
              <a:gd name="connsiteY8" fmla="*/ 100668 h 102087"/>
              <a:gd name="connsiteX9" fmla="*/ 1667 w 370783"/>
              <a:gd name="connsiteY9" fmla="*/ 75501 h 10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783" h="102087">
                <a:moveTo>
                  <a:pt x="370783" y="0"/>
                </a:moveTo>
                <a:cubicBezTo>
                  <a:pt x="354005" y="5593"/>
                  <a:pt x="336870" y="10210"/>
                  <a:pt x="320449" y="16778"/>
                </a:cubicBezTo>
                <a:cubicBezTo>
                  <a:pt x="280903" y="32596"/>
                  <a:pt x="243410" y="53643"/>
                  <a:pt x="203003" y="67112"/>
                </a:cubicBezTo>
                <a:cubicBezTo>
                  <a:pt x="165972" y="79456"/>
                  <a:pt x="185745" y="71546"/>
                  <a:pt x="144280" y="92279"/>
                </a:cubicBezTo>
                <a:cubicBezTo>
                  <a:pt x="121909" y="89483"/>
                  <a:pt x="98918" y="89822"/>
                  <a:pt x="77168" y="83890"/>
                </a:cubicBezTo>
                <a:cubicBezTo>
                  <a:pt x="57741" y="78592"/>
                  <a:pt x="43465" y="58429"/>
                  <a:pt x="35223" y="41945"/>
                </a:cubicBezTo>
                <a:cubicBezTo>
                  <a:pt x="31268" y="34036"/>
                  <a:pt x="29630" y="25167"/>
                  <a:pt x="26834" y="16778"/>
                </a:cubicBezTo>
                <a:cubicBezTo>
                  <a:pt x="24038" y="25167"/>
                  <a:pt x="20986" y="33475"/>
                  <a:pt x="18445" y="41945"/>
                </a:cubicBezTo>
                <a:cubicBezTo>
                  <a:pt x="12595" y="61444"/>
                  <a:pt x="10771" y="82460"/>
                  <a:pt x="1667" y="100668"/>
                </a:cubicBezTo>
                <a:cubicBezTo>
                  <a:pt x="-2085" y="108171"/>
                  <a:pt x="1667" y="83890"/>
                  <a:pt x="1667" y="7550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4C4198B-F54A-44E5-BBF7-80F42957F1B0}"/>
              </a:ext>
            </a:extLst>
          </p:cNvPr>
          <p:cNvSpPr/>
          <p:nvPr/>
        </p:nvSpPr>
        <p:spPr>
          <a:xfrm>
            <a:off x="7452568" y="1736521"/>
            <a:ext cx="508584" cy="143027"/>
          </a:xfrm>
          <a:custGeom>
            <a:avLst/>
            <a:gdLst>
              <a:gd name="connsiteX0" fmla="*/ 508584 w 508584"/>
              <a:gd name="connsiteY0" fmla="*/ 0 h 143027"/>
              <a:gd name="connsiteX1" fmla="*/ 147858 w 508584"/>
              <a:gd name="connsiteY1" fmla="*/ 142613 h 143027"/>
              <a:gd name="connsiteX2" fmla="*/ 72357 w 508584"/>
              <a:gd name="connsiteY2" fmla="*/ 109057 h 143027"/>
              <a:gd name="connsiteX3" fmla="*/ 47190 w 508584"/>
              <a:gd name="connsiteY3" fmla="*/ 75501 h 143027"/>
              <a:gd name="connsiteX4" fmla="*/ 22023 w 508584"/>
              <a:gd name="connsiteY4" fmla="*/ 50334 h 143027"/>
              <a:gd name="connsiteX5" fmla="*/ 5245 w 508584"/>
              <a:gd name="connsiteY5" fmla="*/ 83890 h 143027"/>
              <a:gd name="connsiteX6" fmla="*/ 13634 w 508584"/>
              <a:gd name="connsiteY6" fmla="*/ 50334 h 143027"/>
              <a:gd name="connsiteX7" fmla="*/ 55579 w 508584"/>
              <a:gd name="connsiteY7" fmla="*/ 58723 h 143027"/>
              <a:gd name="connsiteX8" fmla="*/ 131080 w 508584"/>
              <a:gd name="connsiteY8" fmla="*/ 50334 h 14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8584" h="143027">
                <a:moveTo>
                  <a:pt x="508584" y="0"/>
                </a:moveTo>
                <a:cubicBezTo>
                  <a:pt x="388342" y="47538"/>
                  <a:pt x="271493" y="104766"/>
                  <a:pt x="147858" y="142613"/>
                </a:cubicBezTo>
                <a:cubicBezTo>
                  <a:pt x="135138" y="146507"/>
                  <a:pt x="85343" y="122043"/>
                  <a:pt x="72357" y="109057"/>
                </a:cubicBezTo>
                <a:cubicBezTo>
                  <a:pt x="62470" y="99170"/>
                  <a:pt x="56289" y="86117"/>
                  <a:pt x="47190" y="75501"/>
                </a:cubicBezTo>
                <a:cubicBezTo>
                  <a:pt x="39469" y="66493"/>
                  <a:pt x="30412" y="58723"/>
                  <a:pt x="22023" y="50334"/>
                </a:cubicBezTo>
                <a:cubicBezTo>
                  <a:pt x="16430" y="61519"/>
                  <a:pt x="17751" y="83890"/>
                  <a:pt x="5245" y="83890"/>
                </a:cubicBezTo>
                <a:cubicBezTo>
                  <a:pt x="-6285" y="83890"/>
                  <a:pt x="3322" y="55490"/>
                  <a:pt x="13634" y="50334"/>
                </a:cubicBezTo>
                <a:cubicBezTo>
                  <a:pt x="26387" y="43957"/>
                  <a:pt x="41597" y="55927"/>
                  <a:pt x="55579" y="58723"/>
                </a:cubicBezTo>
                <a:cubicBezTo>
                  <a:pt x="125466" y="49987"/>
                  <a:pt x="100146" y="50334"/>
                  <a:pt x="131080" y="503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FD6D18-7AC4-4B8E-AA8D-7A5DBC7102D2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71937-286C-43AF-9973-1FCB3AA03D59}"/>
              </a:ext>
            </a:extLst>
          </p:cNvPr>
          <p:cNvSpPr/>
          <p:nvPr/>
        </p:nvSpPr>
        <p:spPr>
          <a:xfrm>
            <a:off x="257835" y="1325739"/>
            <a:ext cx="3671393" cy="121674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사용목적 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000" b="1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두집단</a:t>
            </a:r>
            <a:r>
              <a:rPr lang="ko-KR" altLang="en-US" sz="1000" b="1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 평균 비교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집단의 수 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: 2</a:t>
            </a: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개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자료의 성질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 범주형 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, </a:t>
            </a: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연속형 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측정 </a:t>
            </a:r>
            <a:r>
              <a:rPr lang="ko-KR" altLang="en-US" sz="1000" b="1" kern="0" dirty="0" err="1">
                <a:solidFill>
                  <a:srgbClr val="000000"/>
                </a:solidFill>
                <a:latin typeface="+mj-ea"/>
              </a:rPr>
              <a:t>회차</a:t>
            </a: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: 1</a:t>
            </a: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회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주요전제 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집단 간 독립성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모집단 정규성</a:t>
            </a:r>
            <a:r>
              <a:rPr lang="en-US" altLang="ko-KR" sz="1000" b="1" kern="0" dirty="0">
                <a:solidFill>
                  <a:srgbClr val="000000"/>
                </a:solidFill>
                <a:latin typeface="+mj-ea"/>
              </a:rPr>
              <a:t>,</a:t>
            </a:r>
            <a:r>
              <a:rPr lang="ko-KR" altLang="en-US" sz="1000" b="1" kern="0" dirty="0">
                <a:solidFill>
                  <a:srgbClr val="000000"/>
                </a:solidFill>
                <a:latin typeface="+mj-ea"/>
              </a:rPr>
              <a:t>분포의 등분산성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B07E77-F27E-4B2D-BAA1-1B05018181DA}"/>
              </a:ext>
            </a:extLst>
          </p:cNvPr>
          <p:cNvSpPr/>
          <p:nvPr/>
        </p:nvSpPr>
        <p:spPr>
          <a:xfrm>
            <a:off x="274050" y="961020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90500" algn="just" fontAlgn="base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2.  t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390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1083AEA-D445-47A0-AEC3-B5F525F5C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66" y="2035431"/>
            <a:ext cx="777686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/>
              <a:t>대표치로 가장 많이 사용되는 수치는 모든 자료의 정보가 포함되는 산술평균이지만 상황에 따라 산술평균이 대표치로서 부적절 할 때가 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이러한 경우 중위수나 최빈수가 자료의 대표치로 더 적합하게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부적절한 경우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산술평균자료에 극단적인 값이 포함된 경우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명목자료나 서열자료와 같은 질적 자료의 경우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개방구간을 가진 도수분포 자료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/>
              <a:t>자료의 수가 매우 적은 경우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483C008-3BBA-439A-BA7A-7F3877C7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C9CDD3-B681-4EDC-AD2D-2EAB7C5D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9A0AB57-CA7C-4518-B7E9-C6A453DA2323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600" b="1" dirty="0"/>
              <a:t>central tendency)</a:t>
            </a:r>
            <a:endParaRPr lang="ko-KR" altLang="en-US" sz="15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359F603-6EA0-4102-83E3-314A72397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26" y="21955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269861-C287-4506-B4A4-F6184AF11927}"/>
              </a:ext>
            </a:extLst>
          </p:cNvPr>
          <p:cNvSpPr/>
          <p:nvPr/>
        </p:nvSpPr>
        <p:spPr>
          <a:xfrm>
            <a:off x="475866" y="1505490"/>
            <a:ext cx="2454518" cy="33560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highlight>
                  <a:srgbClr val="FFFF00"/>
                </a:highlight>
              </a:rPr>
              <a:t>평균값이 대표치로 부적절한 경우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C52EA0-BF10-46D6-B948-48005A4246D0}"/>
              </a:ext>
            </a:extLst>
          </p:cNvPr>
          <p:cNvSpPr/>
          <p:nvPr/>
        </p:nvSpPr>
        <p:spPr>
          <a:xfrm>
            <a:off x="395536" y="990972"/>
            <a:ext cx="2592288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400" b="1" dirty="0"/>
              <a:t>central tendency)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A91AE-2FB5-4014-BDD0-9E8650110FEB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975463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AF793C-2274-4362-9E63-958C7651E66A}"/>
              </a:ext>
            </a:extLst>
          </p:cNvPr>
          <p:cNvSpPr/>
          <p:nvPr/>
        </p:nvSpPr>
        <p:spPr>
          <a:xfrm>
            <a:off x="556244" y="1907741"/>
            <a:ext cx="7632848" cy="15831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t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검정에서는 검정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(test)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하는 내용이 가설의 유의확률내에 들어가는지 아닌지를 판단한다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따라서 각 변수별로 어떠한 영향력을 미치는지 분석하지 않는다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회귀분석은 변수에 투입을 하여 얻어지는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결과량의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변화를 측정하는 것으로 인과관계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원인과 결과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의 분석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t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검정은 이러한 인과관계 분석이 아니라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'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차이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'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를 검정하는 방법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t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분포는 평균 검정을 하기 위해 고안된 평균과 관련된 분포로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표본수가 충분하면 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Z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분포를 이용하지만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표본수가 충분하지 못하면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일반적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n &lt;30)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예측범위를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넓게 잡는 꼬리가 긴 분포인 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t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분포 사용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AC3238B-6D2C-4801-8157-B87C68C67FF6}"/>
              </a:ext>
            </a:extLst>
          </p:cNvPr>
          <p:cNvSpPr txBox="1">
            <a:spLocks/>
          </p:cNvSpPr>
          <p:nvPr/>
        </p:nvSpPr>
        <p:spPr>
          <a:xfrm>
            <a:off x="3124200" y="35544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2. t  </a:t>
            </a:r>
            <a:r>
              <a:rPr lang="ko-KR" altLang="en-US" sz="1500" dirty="0"/>
              <a:t>검정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E7AE6-D875-4BBB-9C10-A27C5D2C1999}"/>
              </a:ext>
            </a:extLst>
          </p:cNvPr>
          <p:cNvSpPr txBox="1"/>
          <p:nvPr/>
        </p:nvSpPr>
        <p:spPr>
          <a:xfrm>
            <a:off x="580897" y="4290914"/>
            <a:ext cx="5922830" cy="107715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/>
              <a:t>자료는 모두 동일간격을 가진 연속형 수치</a:t>
            </a: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/>
              <a:t>두 집단은 서로 독립적</a:t>
            </a:r>
            <a:endParaRPr lang="en-US" altLang="ko-KR" sz="1100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/>
              <a:t>자료의 수치는 정규성</a:t>
            </a:r>
            <a:r>
              <a:rPr lang="en-US" altLang="ko-KR" sz="1100" dirty="0"/>
              <a:t>(</a:t>
            </a:r>
            <a:r>
              <a:rPr lang="ko-KR" altLang="en-US" sz="1100" dirty="0"/>
              <a:t>정규분포</a:t>
            </a:r>
            <a:r>
              <a:rPr lang="en-US" altLang="ko-KR" sz="1100" dirty="0"/>
              <a:t>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100" dirty="0"/>
              <a:t>두 집단 각각에서 추정된 분산은 동일</a:t>
            </a:r>
            <a:r>
              <a:rPr lang="en-US" altLang="ko-KR" sz="1100" dirty="0"/>
              <a:t>(</a:t>
            </a:r>
            <a:r>
              <a:rPr lang="ko-KR" altLang="en-US" sz="1100" dirty="0"/>
              <a:t>등분산성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5CF1D-3A4E-4970-A409-A4029EF28962}"/>
              </a:ext>
            </a:extLst>
          </p:cNvPr>
          <p:cNvSpPr txBox="1"/>
          <p:nvPr/>
        </p:nvSpPr>
        <p:spPr>
          <a:xfrm>
            <a:off x="580897" y="5546821"/>
            <a:ext cx="7056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1) 2) 3) </a:t>
            </a:r>
            <a:r>
              <a:rPr lang="ko-KR" altLang="en-US" sz="1200" dirty="0"/>
              <a:t>만족하지만 </a:t>
            </a:r>
            <a:r>
              <a:rPr lang="en-US" altLang="ko-KR" sz="1200" dirty="0"/>
              <a:t>4</a:t>
            </a:r>
            <a:r>
              <a:rPr lang="en-US" altLang="ko-KR" sz="1200" dirty="0">
                <a:highlight>
                  <a:srgbClr val="FFFF00"/>
                </a:highlight>
              </a:rPr>
              <a:t>)</a:t>
            </a:r>
            <a:r>
              <a:rPr lang="ko-KR" altLang="en-US" sz="1200" dirty="0">
                <a:highlight>
                  <a:srgbClr val="FFFF00"/>
                </a:highlight>
              </a:rPr>
              <a:t>를 만족하지 못하는 경우</a:t>
            </a:r>
            <a:r>
              <a:rPr lang="en-US" altLang="ko-KR" sz="1200" dirty="0">
                <a:highlight>
                  <a:srgbClr val="FFFF00"/>
                </a:highlight>
              </a:rPr>
              <a:t>(</a:t>
            </a:r>
            <a:r>
              <a:rPr lang="ko-KR" altLang="en-US" sz="1200" dirty="0">
                <a:highlight>
                  <a:srgbClr val="FFFF00"/>
                </a:highlight>
              </a:rPr>
              <a:t>이분산성</a:t>
            </a:r>
            <a:r>
              <a:rPr lang="en-US" altLang="ko-KR" sz="1200" dirty="0">
                <a:highlight>
                  <a:srgbClr val="FFFF00"/>
                </a:highlight>
              </a:rPr>
              <a:t>, hetero)</a:t>
            </a:r>
            <a:r>
              <a:rPr lang="ko-KR" altLang="en-US" sz="1200" dirty="0">
                <a:highlight>
                  <a:srgbClr val="FFFF00"/>
                </a:highlight>
              </a:rPr>
              <a:t> 두 집단의 차이 분석은 </a:t>
            </a:r>
            <a:r>
              <a:rPr lang="en-US" altLang="ko-KR" sz="1200" dirty="0">
                <a:highlight>
                  <a:srgbClr val="FFFF00"/>
                </a:highlight>
              </a:rPr>
              <a:t>Welch’s t- test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B4CA3-9DA1-4ECC-BBDA-B4F457776087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F2BE95-8A5D-4838-B30E-F9EB2D4C7DA7}"/>
              </a:ext>
            </a:extLst>
          </p:cNvPr>
          <p:cNvSpPr/>
          <p:nvPr/>
        </p:nvSpPr>
        <p:spPr>
          <a:xfrm>
            <a:off x="556244" y="1489932"/>
            <a:ext cx="1927524" cy="3336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t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검정과 회귀분석 차이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2975A7-2A95-4936-83C2-340FACF580CB}"/>
              </a:ext>
            </a:extLst>
          </p:cNvPr>
          <p:cNvSpPr/>
          <p:nvPr/>
        </p:nvSpPr>
        <p:spPr>
          <a:xfrm>
            <a:off x="556244" y="3812839"/>
            <a:ext cx="2842445" cy="3356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highlight>
                  <a:srgbClr val="FFFF00"/>
                </a:highlight>
              </a:rPr>
              <a:t>Student t </a:t>
            </a:r>
            <a:r>
              <a:rPr lang="ko-KR" altLang="en-US" sz="1200" dirty="0">
                <a:highlight>
                  <a:srgbClr val="FFFF00"/>
                </a:highlight>
              </a:rPr>
              <a:t>검정</a:t>
            </a:r>
            <a:r>
              <a:rPr lang="en-US" altLang="ko-KR" sz="1200" dirty="0">
                <a:highlight>
                  <a:srgbClr val="FFFF00"/>
                </a:highlight>
              </a:rPr>
              <a:t>(t-test) </a:t>
            </a:r>
            <a:r>
              <a:rPr lang="ko-KR" altLang="en-US" sz="1200" dirty="0">
                <a:highlight>
                  <a:srgbClr val="FFFF00"/>
                </a:highlight>
              </a:rPr>
              <a:t>사용하기 위한 조건</a:t>
            </a:r>
            <a:endParaRPr lang="en-US" altLang="ko-KR" sz="1200" dirty="0">
              <a:highlight>
                <a:srgbClr val="FFFF00"/>
              </a:highligh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D3D9B6-107D-46E0-8B5F-B21655DF32DA}"/>
              </a:ext>
            </a:extLst>
          </p:cNvPr>
          <p:cNvSpPr/>
          <p:nvPr/>
        </p:nvSpPr>
        <p:spPr>
          <a:xfrm>
            <a:off x="556244" y="1048714"/>
            <a:ext cx="1584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90500" algn="just" fontAlgn="base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2.  t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검정 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91485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88545F-D7CA-4DF2-AFB3-90B8E139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161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91FA4C-A3D1-4797-9B26-35E91F249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2CFA936-4F37-4DB9-99C1-2DA19A78A44C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AC1346E-EB9E-4FD6-BC68-64BE75B87C59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3. F</a:t>
            </a:r>
            <a:r>
              <a:rPr lang="ko-KR" altLang="en-US" sz="1600" dirty="0"/>
              <a:t> 검정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AC8D3-2829-4366-8ECE-266DE3FD6912}"/>
              </a:ext>
            </a:extLst>
          </p:cNvPr>
          <p:cNvSpPr txBox="1"/>
          <p:nvPr/>
        </p:nvSpPr>
        <p:spPr>
          <a:xfrm>
            <a:off x="2555776" y="1026554"/>
            <a:ext cx="471209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</a:t>
            </a:r>
            <a:r>
              <a:rPr lang="ko-KR" altLang="en-US" sz="1200" dirty="0"/>
              <a:t>검정  </a:t>
            </a:r>
            <a:r>
              <a:rPr lang="en-US" altLang="ko-KR" sz="1200" dirty="0"/>
              <a:t>: </a:t>
            </a:r>
            <a:r>
              <a:rPr lang="ko-KR" altLang="en-US" sz="1200" dirty="0"/>
              <a:t>실험 집단의 분산이 동일한지 여부를 검정하는 방법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E2774B-A4EC-440F-B5AF-01CDF4603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6" y="2442649"/>
            <a:ext cx="3932681" cy="1891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493754-EA39-422B-8827-D33D06BA93C5}"/>
              </a:ext>
            </a:extLst>
          </p:cNvPr>
          <p:cNvSpPr/>
          <p:nvPr/>
        </p:nvSpPr>
        <p:spPr>
          <a:xfrm>
            <a:off x="4478663" y="2467265"/>
            <a:ext cx="4557833" cy="11079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낮은 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</a:rPr>
              <a:t>F-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값 그래프는 집단 평균이 각 집단 내 변동성에 비해 밀집한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변동성이 낮은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</a:rPr>
              <a:t>) 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경우  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</a:rPr>
              <a:t>: 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왼쪽 그래프</a:t>
            </a:r>
            <a:endParaRPr lang="en-US" altLang="ko-KR" sz="1100" dirty="0">
              <a:solidFill>
                <a:srgbClr val="424446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높은 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</a:rPr>
              <a:t>F-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값 그래프는 집단 평균의 변동성이 집단 내 변동성에 비해 큰 경우 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</a:rPr>
              <a:t>: 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오른쪽 그래프</a:t>
            </a:r>
            <a:endParaRPr lang="en-US" altLang="ko-KR" sz="1100" dirty="0">
              <a:solidFill>
                <a:srgbClr val="424446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집단 평균이 동일하다는 </a:t>
            </a:r>
            <a:r>
              <a:rPr lang="ko-KR" altLang="en-US" sz="1100" dirty="0" err="1">
                <a:solidFill>
                  <a:srgbClr val="424446"/>
                </a:solidFill>
                <a:latin typeface="Segoe UI" panose="020B0502040204020203" pitchFamily="34" charset="0"/>
              </a:rPr>
              <a:t>귀무가설을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 기각하려면 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</a:rPr>
              <a:t>F-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</a:rPr>
              <a:t>값이 높아야 한다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</a:rPr>
              <a:t>.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  </a:t>
            </a:r>
            <a:r>
              <a:rPr lang="ko-KR" altLang="en-US" sz="1100" dirty="0" err="1">
                <a:solidFill>
                  <a:srgbClr val="424446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기준값이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 애매</a:t>
            </a: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??</a:t>
            </a:r>
            <a:r>
              <a:rPr lang="ko-KR" altLang="en-US" sz="1100" dirty="0">
                <a:solidFill>
                  <a:srgbClr val="424446"/>
                </a:solidFill>
                <a:latin typeface="Segoe UI" panose="020B0502040204020203" pitchFamily="34" charset="0"/>
                <a:sym typeface="Wingdings" panose="05000000000000000000" pitchFamily="2" charset="2"/>
              </a:rPr>
              <a:t> 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0D9F1-D28E-4E60-8E38-533469D75128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6BC1D2-6EB9-4C60-8623-87D96DB069E7}"/>
              </a:ext>
            </a:extLst>
          </p:cNvPr>
          <p:cNvSpPr/>
          <p:nvPr/>
        </p:nvSpPr>
        <p:spPr>
          <a:xfrm>
            <a:off x="499116" y="1460428"/>
            <a:ext cx="6768752" cy="80124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분산을</a:t>
            </a:r>
            <a:r>
              <a:rPr lang="en-US" altLang="ko-KR" sz="12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2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비교하는 이유 </a:t>
            </a:r>
            <a:endParaRPr lang="en-US" altLang="ko-KR" sz="1200" b="1" i="1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0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자료  비교의 신뢰성을 표현하기 때문이다 </a:t>
            </a:r>
            <a:endParaRPr lang="en-US" altLang="ko-KR" sz="1000" b="1" i="1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000" b="1" i="1" dirty="0">
                <a:solidFill>
                  <a:srgbClr val="000000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두 집단 간 평균 값의 차이가 없더라도 </a:t>
            </a:r>
            <a:r>
              <a:rPr lang="ko-KR" altLang="en-US" sz="10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평균의 변동</a:t>
            </a:r>
            <a:r>
              <a:rPr lang="en-US" altLang="ko-KR" sz="10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0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분산</a:t>
            </a:r>
            <a:r>
              <a:rPr lang="en-US" altLang="ko-KR" sz="10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</a:t>
            </a:r>
            <a:r>
              <a:rPr lang="ko-KR" altLang="en-US" sz="10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크면 검정에 대한 신뢰가 없기 때문</a:t>
            </a:r>
            <a:r>
              <a:rPr lang="en-US" altLang="ko-KR" sz="10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!!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EE0E47-277D-49CF-9993-FDF48963D609}"/>
              </a:ext>
            </a:extLst>
          </p:cNvPr>
          <p:cNvSpPr/>
          <p:nvPr/>
        </p:nvSpPr>
        <p:spPr>
          <a:xfrm>
            <a:off x="499116" y="1026554"/>
            <a:ext cx="1272523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3. F</a:t>
            </a:r>
            <a:r>
              <a:rPr lang="ko-KR" altLang="en-US" sz="1400" dirty="0"/>
              <a:t> 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F0DE50C-C0C9-4319-965A-FDED180B8BA6}"/>
                  </a:ext>
                </a:extLst>
              </p:cNvPr>
              <p:cNvSpPr/>
              <p:nvPr/>
            </p:nvSpPr>
            <p:spPr>
              <a:xfrm>
                <a:off x="4478663" y="3760330"/>
                <a:ext cx="3384375" cy="463525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solidFill>
                      <a:srgbClr val="424446"/>
                    </a:solidFill>
                    <a:latin typeface="Segoe UI" panose="020B0502040204020203" pitchFamily="34" charset="0"/>
                  </a:rPr>
                  <a:t> </a:t>
                </a:r>
                <a:r>
                  <a:rPr lang="en-US" altLang="ko-KR" sz="1400" dirty="0">
                    <a:solidFill>
                      <a:srgbClr val="424446"/>
                    </a:solidFill>
                    <a:latin typeface="Segoe UI" panose="020B0502040204020203" pitchFamily="34" charset="0"/>
                  </a:rPr>
                  <a:t>F-</a:t>
                </a:r>
                <a:r>
                  <a:rPr lang="ko-KR" altLang="en-US" sz="1400" dirty="0">
                    <a:solidFill>
                      <a:srgbClr val="424446"/>
                    </a:solidFill>
                    <a:latin typeface="Segoe UI" panose="020B0502040204020203" pitchFamily="34" charset="0"/>
                  </a:rPr>
                  <a:t>통계량</a:t>
                </a:r>
                <a:r>
                  <a:rPr lang="en-US" altLang="ko-KR" sz="1400" dirty="0">
                    <a:solidFill>
                      <a:srgbClr val="424446"/>
                    </a:solidFill>
                    <a:latin typeface="Segoe UI" panose="020B0502040204020203" pitchFamily="34" charset="0"/>
                  </a:rPr>
                  <a:t>(</a:t>
                </a:r>
                <a:r>
                  <a:rPr lang="en-US" altLang="ko-KR" sz="1400" b="1" dirty="0"/>
                  <a:t>F-value) = 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b="1" i="1">
                            <a:latin typeface="Cambria Math" panose="02040503050406030204" pitchFamily="18" charset="0"/>
                          </a:rPr>
                          <m:t>집단</m:t>
                        </m:r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1" i="1">
                            <a:latin typeface="Cambria Math" panose="02040503050406030204" pitchFamily="18" charset="0"/>
                          </a:rPr>
                          <m:t>간</m:t>
                        </m:r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1" i="1">
                            <a:latin typeface="Cambria Math" panose="02040503050406030204" pitchFamily="18" charset="0"/>
                          </a:rPr>
                          <m:t>변동</m:t>
                        </m:r>
                      </m:num>
                      <m:den>
                        <m:r>
                          <a:rPr lang="ko-KR" altLang="en-US" sz="1200" b="1" i="1">
                            <a:latin typeface="Cambria Math" panose="02040503050406030204" pitchFamily="18" charset="0"/>
                          </a:rPr>
                          <m:t>집단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1" i="1">
                            <a:latin typeface="Cambria Math" panose="02040503050406030204" pitchFamily="18" charset="0"/>
                          </a:rPr>
                          <m:t>내</m:t>
                        </m:r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1" i="1">
                            <a:latin typeface="Cambria Math" panose="02040503050406030204" pitchFamily="18" charset="0"/>
                          </a:rPr>
                          <m:t>변동</m:t>
                        </m:r>
                      </m:den>
                    </m:f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F0DE50C-C0C9-4319-965A-FDED180B8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63" y="3760330"/>
                <a:ext cx="3384375" cy="463525"/>
              </a:xfrm>
              <a:prstGeom prst="rect">
                <a:avLst/>
              </a:prstGeom>
              <a:blipFill>
                <a:blip r:embed="rId3"/>
                <a:stretch>
                  <a:fillRect b="-1282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A5678F-C29C-468F-A31F-8E1563C1BAB4}"/>
              </a:ext>
            </a:extLst>
          </p:cNvPr>
          <p:cNvSpPr/>
          <p:nvPr/>
        </p:nvSpPr>
        <p:spPr>
          <a:xfrm>
            <a:off x="499116" y="4577491"/>
            <a:ext cx="8279483" cy="168014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모분산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차이에 대한 추론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두 모집단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(A,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에서 각각 독립적으로 표본을 추출할 때 표본분산을 구할 수 있으며 표본분산의 확률분포에 따라 모분산의 차이를 추론할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모집단은 정규분포를 따르는 것으로 가정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두 개의 독립표본에서 추출된 두 개의 표본분산이 결합하여 이루는 확률분포는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F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분포를 따르게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/>
              <a:t>사실상의 </a:t>
            </a:r>
            <a:r>
              <a:rPr lang="en-US" altLang="ko-KR" sz="1000" dirty="0"/>
              <a:t>F</a:t>
            </a:r>
            <a:r>
              <a:rPr lang="ko-KR" altLang="en-US" sz="1000" dirty="0"/>
              <a:t>검정은 우측검정만을 수행한다</a:t>
            </a:r>
            <a:r>
              <a:rPr lang="en-US" altLang="ko-KR" sz="1000" dirty="0"/>
              <a:t>. (F</a:t>
            </a:r>
            <a:r>
              <a:rPr lang="ko-KR" altLang="en-US" sz="1000" dirty="0"/>
              <a:t>분포 특성 참조</a:t>
            </a:r>
            <a:r>
              <a:rPr lang="en-US" altLang="ko-KR" sz="1000" dirty="0"/>
              <a:t>) </a:t>
            </a: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000" dirty="0"/>
              <a:t>F</a:t>
            </a:r>
            <a:r>
              <a:rPr lang="ko-KR" altLang="en-US" sz="1000" dirty="0"/>
              <a:t>검정의 </a:t>
            </a:r>
            <a:r>
              <a:rPr lang="ko-KR" altLang="en-US" sz="1000" dirty="0" err="1"/>
              <a:t>검정통계량은</a:t>
            </a:r>
            <a:r>
              <a:rPr lang="ko-KR" altLang="en-US" sz="1000" dirty="0"/>
              <a:t> 두 개의 독립표본에서 표본분산을 구하여 두 표본분산의 비율로 정의되기 때문에</a:t>
            </a:r>
            <a:endParaRPr lang="en-US" altLang="ko-KR" sz="1000" dirty="0"/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 분자를 항상 표본분산이 큰 것으로 설정한다면 우측검정만으로도 모분산의 차이를 검정할 수 있다</a:t>
            </a:r>
            <a:r>
              <a:rPr lang="en-US" altLang="ko-KR" sz="1000" dirty="0"/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97472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2E8A96-6F00-46BB-A2E0-699AB9562759}"/>
              </a:ext>
            </a:extLst>
          </p:cNvPr>
          <p:cNvSpPr/>
          <p:nvPr/>
        </p:nvSpPr>
        <p:spPr>
          <a:xfrm>
            <a:off x="237508" y="3447651"/>
            <a:ext cx="3542404" cy="306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F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검정의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검정통계량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: 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두 독립표본의 표본분산의 비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CBE4BEE3-E337-435A-B336-C32598163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0854" y="6411568"/>
            <a:ext cx="2895600" cy="365125"/>
          </a:xfrm>
        </p:spPr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ECCDBE4-5C03-4486-8907-6578DA80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162</a:t>
            </a:fld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9E60F9-012B-4BEE-B283-4D740C763D6A}"/>
              </a:ext>
            </a:extLst>
          </p:cNvPr>
          <p:cNvSpPr/>
          <p:nvPr/>
        </p:nvSpPr>
        <p:spPr>
          <a:xfrm>
            <a:off x="1746116" y="1015557"/>
            <a:ext cx="3539752" cy="3494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F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분</a:t>
            </a:r>
            <a:r>
              <a:rPr lang="ko-KR" altLang="en-US" sz="12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포를 이용한 두 모집단</a:t>
            </a:r>
            <a:r>
              <a:rPr lang="en-US" altLang="ko-KR" sz="12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(A , B) </a:t>
            </a:r>
            <a:r>
              <a:rPr lang="ko-KR" altLang="en-US" sz="1200" b="1" kern="0" dirty="0" err="1">
                <a:solidFill>
                  <a:srgbClr val="FF0000"/>
                </a:solidFill>
                <a:ea typeface="맑은 고딕" panose="020B0503020000020004" pitchFamily="50" charset="-127"/>
              </a:rPr>
              <a:t>모분산</a:t>
            </a:r>
            <a:r>
              <a:rPr lang="ko-KR" altLang="en-US" sz="1200" b="1" kern="0" dirty="0">
                <a:solidFill>
                  <a:srgbClr val="FF0000"/>
                </a:solidFill>
                <a:ea typeface="맑은 고딕" panose="020B0503020000020004" pitchFamily="50" charset="-127"/>
              </a:rPr>
              <a:t> 차이 검정</a:t>
            </a:r>
            <a:endParaRPr lang="ko-KR" altLang="en-US" sz="1200" b="1" kern="0" dirty="0">
              <a:solidFill>
                <a:srgbClr val="FF0000"/>
              </a:solidFill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602B848-10AF-42BF-BE2A-0AB1DA1B24DA}"/>
              </a:ext>
            </a:extLst>
          </p:cNvPr>
          <p:cNvSpPr txBox="1">
            <a:spLocks/>
          </p:cNvSpPr>
          <p:nvPr/>
        </p:nvSpPr>
        <p:spPr>
          <a:xfrm>
            <a:off x="3347864" y="29905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3. F</a:t>
            </a:r>
            <a:r>
              <a:rPr lang="ko-KR" altLang="en-US" sz="1600" dirty="0"/>
              <a:t> 검정</a:t>
            </a:r>
            <a:endParaRPr lang="ko-KR" altLang="en-US" sz="15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BE26443-BD4B-4093-B22A-E727F2A0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454" y="2923405"/>
            <a:ext cx="2128331" cy="55705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B5DAB-F42C-48FB-A48C-FA04827975B3}"/>
              </a:ext>
            </a:extLst>
          </p:cNvPr>
          <p:cNvSpPr txBox="1"/>
          <p:nvPr/>
        </p:nvSpPr>
        <p:spPr>
          <a:xfrm>
            <a:off x="1547664" y="298435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A6003-3264-402F-B754-4B7396ED9C66}"/>
                  </a:ext>
                </a:extLst>
              </p:cNvPr>
              <p:cNvSpPr txBox="1"/>
              <p:nvPr/>
            </p:nvSpPr>
            <p:spPr>
              <a:xfrm>
                <a:off x="1547664" y="1593792"/>
                <a:ext cx="4248472" cy="994503"/>
              </a:xfrm>
              <a:prstGeom prst="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양측검정 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무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0)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2    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1100" dirty="0"/>
                  <a:t>  = 1  ,  </a:t>
                </a:r>
                <a:r>
                  <a:rPr lang="ko-KR" altLang="en-US" sz="1100" dirty="0"/>
                  <a:t>대립가설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</a:t>
                </a:r>
                <a:r>
                  <a:rPr lang="ko-KR" altLang="en-US" sz="1100" dirty="0"/>
                  <a:t>  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2    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</m:t>
                    </m:r>
                  </m:oMath>
                </a14:m>
                <a:endParaRPr lang="en-US" altLang="ko-KR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좌측검정 </a:t>
                </a:r>
                <a:r>
                  <a:rPr lang="en-US" altLang="ko-KR" sz="11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0)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2    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1100" dirty="0"/>
                  <a:t>  1  ,  </a:t>
                </a:r>
                <a:r>
                  <a:rPr lang="ko-KR" altLang="en-US" sz="1100" dirty="0"/>
                  <a:t>대립가설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</a:t>
                </a:r>
                <a:r>
                  <a:rPr lang="ko-KR" altLang="en-US" sz="1100" dirty="0"/>
                  <a:t>  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2    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</m:t>
                    </m:r>
                  </m:oMath>
                </a14:m>
                <a:endParaRPr lang="en-US" altLang="ko-KR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우측검정 </a:t>
                </a:r>
                <a:r>
                  <a:rPr lang="en-US" altLang="ko-KR" sz="11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0)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2    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100" dirty="0"/>
                  <a:t> 1  ,  </a:t>
                </a:r>
                <a:r>
                  <a:rPr lang="ko-KR" altLang="en-US" sz="1100" dirty="0"/>
                  <a:t>대립가설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</a:t>
                </a:r>
                <a:r>
                  <a:rPr lang="ko-KR" altLang="en-US" sz="1100" dirty="0"/>
                  <a:t>  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2    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</m:t>
                    </m:r>
                  </m:oMath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A6003-3264-402F-B754-4B7396ED9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593792"/>
                <a:ext cx="4248472" cy="994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0AE38B2-7108-4CDD-8828-B6E28CFBF562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9FF7A7-98B6-4353-9013-59416CF61CAB}"/>
              </a:ext>
            </a:extLst>
          </p:cNvPr>
          <p:cNvSpPr/>
          <p:nvPr/>
        </p:nvSpPr>
        <p:spPr>
          <a:xfrm>
            <a:off x="417474" y="3848302"/>
            <a:ext cx="7998443" cy="133434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회귀식이 데이터의 인과관계를 얼마나 잘 설명하는지 </a:t>
            </a:r>
            <a:r>
              <a:rPr lang="ko-KR" altLang="en-US" sz="1100" dirty="0"/>
              <a:t>계산하기</a:t>
            </a:r>
            <a:r>
              <a:rPr lang="ko-KR" altLang="en-US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위해 설명을 하지 못하는 영역 대비</a:t>
            </a:r>
            <a:r>
              <a:rPr lang="en-US" altLang="ko-KR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(MSE), </a:t>
            </a:r>
            <a:r>
              <a:rPr lang="ko-KR" altLang="en-US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설명을 할 수 있는 영역</a:t>
            </a:r>
            <a:r>
              <a:rPr lang="en-US" altLang="ko-KR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(MSR)</a:t>
            </a:r>
            <a:r>
              <a:rPr lang="ko-KR" altLang="en-US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비교 필요함 </a:t>
            </a:r>
            <a:r>
              <a:rPr lang="en-US" altLang="ko-KR" sz="11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F-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통계량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(F-Value)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 </a:t>
            </a:r>
            <a:endParaRPr lang="en-US" altLang="ko-KR" sz="1100" dirty="0">
              <a:solidFill>
                <a:srgbClr val="000000"/>
              </a:solidFill>
              <a:highlight>
                <a:srgbClr val="FFFF00"/>
              </a:highlight>
              <a:latin typeface="Noto Sans KR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 회귀로도 좁힐 수 없는 예측 오차</a:t>
            </a:r>
            <a:r>
              <a:rPr lang="en-US" altLang="ko-KR" sz="1100" dirty="0">
                <a:solidFill>
                  <a:srgbClr val="FF0000"/>
                </a:solidFill>
                <a:latin typeface="Noto Sans KR"/>
              </a:rPr>
              <a:t>(MSE</a:t>
            </a:r>
            <a:r>
              <a:rPr lang="en-US" altLang="ko-KR" sz="1100" dirty="0">
                <a:solidFill>
                  <a:srgbClr val="000000"/>
                </a:solidFill>
                <a:latin typeface="Noto Sans KR"/>
              </a:rPr>
              <a:t>)</a:t>
            </a: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 대비</a:t>
            </a:r>
            <a:r>
              <a:rPr lang="en-US" altLang="ko-KR" sz="11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회귀로 인해 좁혀진 예측 오차</a:t>
            </a:r>
            <a:r>
              <a:rPr lang="en-US" altLang="ko-KR" sz="1100" dirty="0">
                <a:solidFill>
                  <a:srgbClr val="FF0000"/>
                </a:solidFill>
                <a:latin typeface="Noto Sans KR"/>
              </a:rPr>
              <a:t>(MSR)</a:t>
            </a: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가 얼마나 큰가를 표현한 수치</a:t>
            </a:r>
            <a:endParaRPr lang="en-US" altLang="ko-KR" sz="1100" dirty="0">
              <a:solidFill>
                <a:srgbClr val="000000"/>
              </a:solidFill>
              <a:latin typeface="Noto Sans KR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이 통계량이 크면 클 수록 </a:t>
            </a:r>
            <a:r>
              <a:rPr lang="en-US" altLang="ko-KR" sz="1100" dirty="0">
                <a:solidFill>
                  <a:srgbClr val="000000"/>
                </a:solidFill>
                <a:latin typeface="Noto Sans KR"/>
              </a:rPr>
              <a:t>(</a:t>
            </a: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우리가 증명하고 싶은</a:t>
            </a:r>
            <a:r>
              <a:rPr lang="en-US" altLang="ko-KR" sz="1100" dirty="0">
                <a:solidFill>
                  <a:srgbClr val="000000"/>
                </a:solidFill>
                <a:latin typeface="Noto Sans KR"/>
              </a:rPr>
              <a:t>) </a:t>
            </a: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이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회귀모델이 유용하다는 </a:t>
            </a: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것</a:t>
            </a:r>
            <a:endParaRPr lang="en-US" altLang="ko-KR" sz="1100" dirty="0">
              <a:solidFill>
                <a:srgbClr val="000000"/>
              </a:solidFill>
              <a:latin typeface="Noto Sans KR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0000"/>
                </a:solidFill>
                <a:latin typeface="Noto Sans KR"/>
              </a:rPr>
              <a:t>: </a:t>
            </a:r>
            <a:r>
              <a:rPr lang="ko-KR" altLang="en-US" sz="1100" dirty="0" err="1">
                <a:solidFill>
                  <a:srgbClr val="000000"/>
                </a:solidFill>
                <a:latin typeface="Noto Sans KR"/>
              </a:rPr>
              <a:t>분자값이</a:t>
            </a: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 크거나</a:t>
            </a:r>
            <a:r>
              <a:rPr lang="en-US" altLang="ko-KR" sz="1100" dirty="0">
                <a:solidFill>
                  <a:srgbClr val="000000"/>
                </a:solidFill>
                <a:latin typeface="Noto Sans KR"/>
              </a:rPr>
              <a:t>, </a:t>
            </a:r>
            <a:r>
              <a:rPr lang="ko-KR" altLang="en-US" sz="1100" dirty="0" err="1">
                <a:solidFill>
                  <a:srgbClr val="000000"/>
                </a:solidFill>
                <a:latin typeface="Noto Sans KR"/>
              </a:rPr>
              <a:t>분모값이</a:t>
            </a:r>
            <a:r>
              <a:rPr lang="ko-KR" altLang="en-US" sz="1100" dirty="0">
                <a:solidFill>
                  <a:srgbClr val="000000"/>
                </a:solidFill>
                <a:latin typeface="Noto Sans KR"/>
              </a:rPr>
              <a:t> 작은 경우 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F </a:t>
            </a:r>
            <a:r>
              <a:rPr lang="ko-KR" altLang="en-US" sz="1100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통계량이 크다</a:t>
            </a:r>
            <a:r>
              <a:rPr lang="en-US" altLang="ko-KR" sz="1100" dirty="0">
                <a:solidFill>
                  <a:srgbClr val="000000"/>
                </a:solidFill>
                <a:highlight>
                  <a:srgbClr val="FFFF00"/>
                </a:highlight>
                <a:latin typeface="Noto Sans KR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487B6D-9D2E-43AB-8B58-963F3AA5A083}"/>
                  </a:ext>
                </a:extLst>
              </p:cNvPr>
              <p:cNvSpPr txBox="1"/>
              <p:nvPr/>
            </p:nvSpPr>
            <p:spPr>
              <a:xfrm>
                <a:off x="1692251" y="2850147"/>
                <a:ext cx="2592224" cy="4676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1  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:r>
                  <a:rPr lang="en-US" altLang="ko-KR" sz="1400" dirty="0"/>
                  <a:t>~  F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1,</m:t>
                    </m:r>
                    <m:r>
                      <m:rPr>
                        <m:nor/>
                      </m:rPr>
                      <a:rPr lang="en-US" altLang="ko-KR" sz="1400" dirty="0"/>
                      <m:t> 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ko-KR" altLang="en-US" sz="1400" dirty="0"/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487B6D-9D2E-43AB-8B58-963F3AA5A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251" y="2850147"/>
                <a:ext cx="2592224" cy="467629"/>
              </a:xfrm>
              <a:prstGeom prst="rect">
                <a:avLst/>
              </a:prstGeom>
              <a:blipFill>
                <a:blip r:embed="rId4"/>
                <a:stretch>
                  <a:fillRect l="-468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B488C4D-A2A9-4575-8E3F-CED564972CA0}"/>
                  </a:ext>
                </a:extLst>
              </p:cNvPr>
              <p:cNvSpPr/>
              <p:nvPr/>
            </p:nvSpPr>
            <p:spPr>
              <a:xfrm>
                <a:off x="4588654" y="2891460"/>
                <a:ext cx="1080120" cy="4678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/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1  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B488C4D-A2A9-4575-8E3F-CED564972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4" y="2891460"/>
                <a:ext cx="1080120" cy="467885"/>
              </a:xfrm>
              <a:prstGeom prst="rect">
                <a:avLst/>
              </a:prstGeom>
              <a:blipFill>
                <a:blip r:embed="rId5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F568FB42-C0D4-49C1-920B-BEE63DC05BC7}"/>
              </a:ext>
            </a:extLst>
          </p:cNvPr>
          <p:cNvSpPr/>
          <p:nvPr/>
        </p:nvSpPr>
        <p:spPr>
          <a:xfrm>
            <a:off x="340969" y="934415"/>
            <a:ext cx="1272523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3. F</a:t>
            </a:r>
            <a:r>
              <a:rPr lang="ko-KR" altLang="en-US" sz="1400" dirty="0"/>
              <a:t> 검정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548B3-10C8-449C-87FE-18A9B792932F}"/>
              </a:ext>
            </a:extLst>
          </p:cNvPr>
          <p:cNvSpPr txBox="1"/>
          <p:nvPr/>
        </p:nvSpPr>
        <p:spPr>
          <a:xfrm>
            <a:off x="358770" y="1687718"/>
            <a:ext cx="1057903" cy="27699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가설검정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EECBD-3746-44D1-8322-6663EAAD00E8}"/>
              </a:ext>
            </a:extLst>
          </p:cNvPr>
          <p:cNvSpPr txBox="1"/>
          <p:nvPr/>
        </p:nvSpPr>
        <p:spPr>
          <a:xfrm>
            <a:off x="362383" y="2911245"/>
            <a:ext cx="1229693" cy="27699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검정통계량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A94347-8DAC-48EC-BC7C-BDF44DB96540}"/>
              </a:ext>
            </a:extLst>
          </p:cNvPr>
          <p:cNvSpPr/>
          <p:nvPr/>
        </p:nvSpPr>
        <p:spPr>
          <a:xfrm>
            <a:off x="5515671" y="1619623"/>
            <a:ext cx="3528392" cy="10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000" i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F</a:t>
            </a:r>
            <a:r>
              <a:rPr lang="ko-KR" altLang="en-US" sz="1000" i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검정의 </a:t>
            </a:r>
            <a:r>
              <a:rPr lang="ko-KR" altLang="en-US" sz="1000" i="1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검정통계량은</a:t>
            </a:r>
            <a:r>
              <a:rPr lang="ko-KR" altLang="en-US" sz="1000" i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두 개의 독립표본에서 표본분산을 구하여 두 표본분산의 비율로 정의되기 때문에 분자를 항상 표본분산이 큰 것으로 설정한다면 우측검정만으로도 모분산의 차이를 검정할 수 있다</a:t>
            </a:r>
            <a:r>
              <a:rPr lang="en-US" altLang="ko-KR" sz="1000" i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000" i="1" kern="0" dirty="0">
              <a:solidFill>
                <a:srgbClr val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868F87-8029-4525-A2B4-1002B78FEDD3}"/>
              </a:ext>
            </a:extLst>
          </p:cNvPr>
          <p:cNvSpPr txBox="1"/>
          <p:nvPr/>
        </p:nvSpPr>
        <p:spPr>
          <a:xfrm>
            <a:off x="508191" y="5872668"/>
            <a:ext cx="5992975" cy="430887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100" dirty="0">
                <a:solidFill>
                  <a:srgbClr val="424446"/>
                </a:solidFill>
                <a:latin typeface="Segoe UI" panose="020B0502040204020203" pitchFamily="34" charset="0"/>
              </a:rPr>
              <a:t>p value</a:t>
            </a:r>
            <a:r>
              <a:rPr lang="ko-KR" altLang="en-US" sz="1100" dirty="0"/>
              <a:t> </a:t>
            </a:r>
            <a:r>
              <a:rPr lang="ko-KR" altLang="en-US" sz="11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유의수준</a:t>
            </a:r>
            <a:r>
              <a:rPr lang="en-US" altLang="ko-KR" sz="1100" dirty="0"/>
              <a:t>(0.05)   p &lt; 0.05  : 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귀무가설</a:t>
            </a:r>
            <a:r>
              <a:rPr lang="ko-KR" altLang="en-US" sz="1100" dirty="0"/>
              <a:t> 기각</a:t>
            </a:r>
            <a:r>
              <a:rPr lang="en-US" altLang="ko-KR" sz="1100" dirty="0"/>
              <a:t>, </a:t>
            </a:r>
            <a:r>
              <a:rPr lang="ko-KR" altLang="en-US" sz="1100" dirty="0"/>
              <a:t>대립가설 채택</a:t>
            </a:r>
            <a:r>
              <a:rPr lang="en-US" altLang="ko-KR" sz="1100" dirty="0"/>
              <a:t>, 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100" dirty="0"/>
              <a:t>p-value  &gt; 0.05 : 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귀무가설을</a:t>
            </a:r>
            <a:r>
              <a:rPr lang="ko-KR" altLang="en-US" sz="1100" dirty="0"/>
              <a:t> 기각하지 못함 </a:t>
            </a:r>
            <a:endParaRPr lang="en-US" altLang="ko-KR" sz="1100" dirty="0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806A3E-4A50-45F9-B68F-133C622E2C44}"/>
              </a:ext>
            </a:extLst>
          </p:cNvPr>
          <p:cNvSpPr txBox="1"/>
          <p:nvPr/>
        </p:nvSpPr>
        <p:spPr>
          <a:xfrm>
            <a:off x="462558" y="5430226"/>
            <a:ext cx="1229693" cy="27699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해석 </a:t>
            </a:r>
            <a:r>
              <a:rPr lang="en-US" altLang="ko-KR" sz="1200" dirty="0"/>
              <a:t>. </a:t>
            </a:r>
            <a:r>
              <a:rPr lang="ko-KR" altLang="en-US" sz="1200" dirty="0"/>
              <a:t>판단</a:t>
            </a:r>
          </a:p>
        </p:txBody>
      </p:sp>
    </p:spTree>
    <p:extLst>
      <p:ext uri="{BB962C8B-B14F-4D97-AF65-F5344CB8AC3E}">
        <p14:creationId xmlns:p14="http://schemas.microsoft.com/office/powerpoint/2010/main" val="32760178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FB1DA7-3469-4FBC-BC4A-AB1FEEEFBD12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187AC-2388-4822-9954-E33BEC3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512178-5B67-4FD5-977E-2A2DE1E4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163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E4FF007-FFB3-4C3E-9F9D-A10646BB0A53}"/>
              </a:ext>
            </a:extLst>
          </p:cNvPr>
          <p:cNvSpPr txBox="1">
            <a:spLocks/>
          </p:cNvSpPr>
          <p:nvPr/>
        </p:nvSpPr>
        <p:spPr>
          <a:xfrm>
            <a:off x="2754081" y="332656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* t</a:t>
            </a:r>
            <a:r>
              <a:rPr lang="ko-KR" altLang="en-US" sz="1600" dirty="0"/>
              <a:t>검정과 </a:t>
            </a:r>
            <a:r>
              <a:rPr lang="en-US" altLang="ko-KR" sz="1600" dirty="0"/>
              <a:t>F </a:t>
            </a:r>
            <a:r>
              <a:rPr lang="ko-KR" altLang="en-US" sz="1600" dirty="0"/>
              <a:t>검정</a:t>
            </a:r>
            <a:endParaRPr lang="ko-KR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874DE6A2-7D33-4C65-A2E4-20213890C5F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2761" y="2625962"/>
              <a:ext cx="8129126" cy="37693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283783">
                      <a:extLst>
                        <a:ext uri="{9D8B030D-6E8A-4147-A177-3AD203B41FA5}">
                          <a16:colId xmlns:a16="http://schemas.microsoft.com/office/drawing/2014/main" val="3678775357"/>
                        </a:ext>
                      </a:extLst>
                    </a:gridCol>
                    <a:gridCol w="3244943">
                      <a:extLst>
                        <a:ext uri="{9D8B030D-6E8A-4147-A177-3AD203B41FA5}">
                          <a16:colId xmlns:a16="http://schemas.microsoft.com/office/drawing/2014/main" val="1704665059"/>
                        </a:ext>
                      </a:extLst>
                    </a:gridCol>
                    <a:gridCol w="3600400">
                      <a:extLst>
                        <a:ext uri="{9D8B030D-6E8A-4147-A177-3AD203B41FA5}">
                          <a16:colId xmlns:a16="http://schemas.microsoft.com/office/drawing/2014/main" val="5184794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chemeClr val="tx1"/>
                              </a:solidFill>
                            </a:rPr>
                            <a:t>구분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 </a:t>
                          </a:r>
                          <a:r>
                            <a:rPr lang="ko-KR" altLang="en-US" sz="1200" dirty="0">
                              <a:solidFill>
                                <a:schemeClr val="tx1"/>
                              </a:solidFill>
                            </a:rPr>
                            <a:t>검정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ko-KR" altLang="en-US" sz="1200" dirty="0">
                              <a:solidFill>
                                <a:schemeClr val="tx1"/>
                              </a:solidFill>
                            </a:rPr>
                            <a:t>검정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331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분포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분포 사용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분포 사용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9081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자료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범주형 자료 집단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범주형 자료 집단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개</a:t>
                          </a:r>
                        </a:p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endParaRPr lang="ko-KR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81851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검정방식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두 집단 평균차이가 통계적으로 유의여부 검증 방식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분산차이가 통계적으로 유의여부 검증 방식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013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사용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모집단 분산이나 표준편차를 알지 못할 때 사용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t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검정을 이용해 반복된 비교를 했을 때 발생하는 오류를 배제 할 수 있다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0762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값</a:t>
                          </a:r>
                          <a:r>
                            <a:rPr lang="en-US" altLang="ko-KR" sz="1000" b="1" dirty="0">
                              <a:solidFill>
                                <a:schemeClr val="tx1"/>
                              </a:solidFill>
                            </a:rPr>
                            <a:t>(value)</a:t>
                          </a:r>
                          <a:endParaRPr lang="ko-KR" altLang="en-US" sz="1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값이 커야 하고</a:t>
                          </a:r>
                          <a:endParaRPr lang="en-US" altLang="ko-KR" sz="1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표준오차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ko-KR" sz="1000" dirty="0" err="1">
                              <a:solidFill>
                                <a:schemeClr val="tx1"/>
                              </a:solidFill>
                            </a:rPr>
                            <a:t>s.e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)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값이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작아야 하며</a:t>
                          </a:r>
                          <a:endParaRPr lang="en-US" altLang="ko-KR" sz="1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표본크기가 충분해야 함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값이 클수록 유의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5364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표본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단일표본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독립표본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대응표본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독립변수에 따라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원 분산분석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4987713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가설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: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두 집단 간의 평균차이는 없다</a:t>
                          </a:r>
                          <a:endParaRPr lang="en-US" altLang="ko-KR" sz="1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171450" marR="0" lvl="0" indent="-1714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: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두 집단 간의 평균차이는 있다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: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집단 간 분산이 동일하다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  <a:p>
                          <a:pPr marL="171450" marR="0" lvl="0" indent="-1714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: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집단 간 분산이 다르다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3280733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유의사항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집단간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상호작용을 고려하지 않는 경우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개 집단이라도 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검정 활용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검정으로 통계적 유의하더라도 어떤 집단 간의 차이인지를 분명하게 확인하기 위하여는 사후 검정 필요</a:t>
                          </a:r>
                          <a:endParaRPr lang="en-US" altLang="ko-KR" sz="1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ko-KR" sz="1000" dirty="0" err="1">
                              <a:solidFill>
                                <a:schemeClr val="tx1"/>
                              </a:solidFill>
                            </a:rPr>
                            <a:t>Scheffe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, Turkey )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24663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874DE6A2-7D33-4C65-A2E4-20213890C5F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2761" y="2625962"/>
              <a:ext cx="8129126" cy="37693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283783">
                      <a:extLst>
                        <a:ext uri="{9D8B030D-6E8A-4147-A177-3AD203B41FA5}">
                          <a16:colId xmlns:a16="http://schemas.microsoft.com/office/drawing/2014/main" val="3678775357"/>
                        </a:ext>
                      </a:extLst>
                    </a:gridCol>
                    <a:gridCol w="3244943">
                      <a:extLst>
                        <a:ext uri="{9D8B030D-6E8A-4147-A177-3AD203B41FA5}">
                          <a16:colId xmlns:a16="http://schemas.microsoft.com/office/drawing/2014/main" val="1704665059"/>
                        </a:ext>
                      </a:extLst>
                    </a:gridCol>
                    <a:gridCol w="3600400">
                      <a:extLst>
                        <a:ext uri="{9D8B030D-6E8A-4147-A177-3AD203B41FA5}">
                          <a16:colId xmlns:a16="http://schemas.microsoft.com/office/drawing/2014/main" val="5184794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chemeClr val="tx1"/>
                              </a:solidFill>
                            </a:rPr>
                            <a:t>구분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t </a:t>
                          </a:r>
                          <a:r>
                            <a:rPr lang="ko-KR" altLang="en-US" sz="1200" dirty="0">
                              <a:solidFill>
                                <a:schemeClr val="tx1"/>
                              </a:solidFill>
                            </a:rPr>
                            <a:t>검정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ko-KR" altLang="en-US" sz="1200" dirty="0">
                              <a:solidFill>
                                <a:schemeClr val="tx1"/>
                              </a:solidFill>
                            </a:rPr>
                            <a:t>검정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5331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분포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분포 사용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분포 사용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790816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자료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범주형 자료 집단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범주형 자료 집단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개</a:t>
                          </a:r>
                        </a:p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endParaRPr lang="ko-KR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81851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검정방식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두 집단 평균차이가 통계적으로 유의여부 검증 방식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분산차이가 통계적으로 유의여부 검증 방식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01337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사용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모집단 분산이나 표준편차를 알지 못할 때 사용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t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검정을 이용해 반복된 비교를 했을 때 발생하는 오류를 배제 할 수 있다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076200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값</a:t>
                          </a:r>
                          <a:r>
                            <a:rPr lang="en-US" altLang="ko-KR" sz="1000" b="1" dirty="0">
                              <a:solidFill>
                                <a:schemeClr val="tx1"/>
                              </a:solidFill>
                            </a:rPr>
                            <a:t>(value)</a:t>
                          </a:r>
                          <a:endParaRPr lang="ko-KR" altLang="en-US" sz="1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값이 커야 하고</a:t>
                          </a:r>
                          <a:endParaRPr lang="en-US" altLang="ko-KR" sz="1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표준오차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ko-KR" sz="1000" dirty="0" err="1">
                              <a:solidFill>
                                <a:schemeClr val="tx1"/>
                              </a:solidFill>
                            </a:rPr>
                            <a:t>s.e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)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값이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작아야 하며</a:t>
                          </a:r>
                          <a:endParaRPr lang="en-US" altLang="ko-KR" sz="1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표본크기가 충분해야 함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F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값이 클수록 유의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5364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표본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단일표본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독립표본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,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대응표본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독립변수에 따라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원 분산분석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498771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가설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9850" t="-716923" r="-111842" b="-14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25888" t="-716923" r="-677" b="-14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3280733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b="1" dirty="0">
                              <a:solidFill>
                                <a:schemeClr val="tx1"/>
                              </a:solidFill>
                            </a:rPr>
                            <a:t>유의사항</a:t>
                          </a:r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집단간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상호작용을 고려하지 않는 경우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개 집단이라도  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검정 활용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r>
                            <a:rPr lang="ko-KR" altLang="en-US" sz="1000" dirty="0">
                              <a:solidFill>
                                <a:schemeClr val="tx1"/>
                              </a:solidFill>
                            </a:rPr>
                            <a:t>검정으로 통계적 유의하더라도 어떤 집단 간의 차이인지를 분명하게 확인하기 위하여는 사후 검정 필요</a:t>
                          </a:r>
                          <a:endParaRPr lang="en-US" altLang="ko-KR" sz="1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171450" indent="-171450" latinLnBrk="1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ko-KR" sz="1000" dirty="0" err="1">
                              <a:solidFill>
                                <a:schemeClr val="tx1"/>
                              </a:solidFill>
                            </a:rPr>
                            <a:t>Scheffe</a:t>
                          </a:r>
                          <a:r>
                            <a:rPr lang="en-US" altLang="ko-KR" sz="1000" dirty="0">
                              <a:solidFill>
                                <a:schemeClr val="tx1"/>
                              </a:solidFill>
                            </a:rPr>
                            <a:t>, Turkey )</a:t>
                          </a:r>
                          <a:endParaRPr lang="ko-KR" altLang="en-US" sz="1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24663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24131BF-92DD-4D23-A753-1C3082812CE6}"/>
              </a:ext>
            </a:extLst>
          </p:cNvPr>
          <p:cNvSpPr/>
          <p:nvPr/>
        </p:nvSpPr>
        <p:spPr>
          <a:xfrm>
            <a:off x="499116" y="1026554"/>
            <a:ext cx="1272523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3. F</a:t>
            </a:r>
            <a:r>
              <a:rPr lang="ko-KR" altLang="en-US" sz="1400" dirty="0"/>
              <a:t> 검정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622288-875A-4DB5-A819-3C86B369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00" y="1980146"/>
            <a:ext cx="3248000" cy="426882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598E04-B99D-4C09-88D5-3B4D863B0CF9}"/>
              </a:ext>
            </a:extLst>
          </p:cNvPr>
          <p:cNvSpPr/>
          <p:nvPr/>
        </p:nvSpPr>
        <p:spPr>
          <a:xfrm>
            <a:off x="475322" y="1409381"/>
            <a:ext cx="4881064" cy="114153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u="sng" dirty="0"/>
              <a:t>(</a:t>
            </a:r>
            <a:r>
              <a:rPr lang="ko-KR" altLang="en-US" sz="1000" u="sng" dirty="0"/>
              <a:t>사용</a:t>
            </a:r>
            <a:r>
              <a:rPr lang="en-US" altLang="ko-KR" sz="1000" u="sng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회귀분석 모형 전체 유의성 검정</a:t>
            </a:r>
            <a:endParaRPr lang="en-US" altLang="ko-KR" sz="1000" u="sng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특정 </a:t>
            </a:r>
            <a:r>
              <a:rPr lang="ko-KR" altLang="en-US" sz="1000" dirty="0" err="1"/>
              <a:t>회귀항</a:t>
            </a:r>
            <a:r>
              <a:rPr lang="ko-KR" altLang="en-US" sz="1000" dirty="0"/>
              <a:t> 검정 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평균의 동질성 검정 </a:t>
            </a:r>
            <a:r>
              <a:rPr lang="en-US" altLang="ko-KR" sz="1000" dirty="0"/>
              <a:t>_ </a:t>
            </a:r>
            <a:r>
              <a:rPr lang="ko-KR" altLang="en-US" sz="1000" dirty="0"/>
              <a:t>두 집단 분산이 동일 한지 여부 검정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여러 모형의 적합성 비교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876328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164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2DF455C-65AE-44B7-9053-18970A18131E}"/>
              </a:ext>
            </a:extLst>
          </p:cNvPr>
          <p:cNvSpPr txBox="1">
            <a:spLocks/>
          </p:cNvSpPr>
          <p:nvPr/>
        </p:nvSpPr>
        <p:spPr>
          <a:xfrm>
            <a:off x="2924646" y="28078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4. </a:t>
            </a:r>
            <a:r>
              <a:rPr lang="ko-KR" alt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검정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(chi-squared test)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F052C-0897-49B7-9C44-43329DF058AC}"/>
              </a:ext>
            </a:extLst>
          </p:cNvPr>
          <p:cNvSpPr/>
          <p:nvPr/>
        </p:nvSpPr>
        <p:spPr>
          <a:xfrm>
            <a:off x="322268" y="1254658"/>
            <a:ext cx="8499463" cy="694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400" b="1" kern="0" dirty="0" err="1">
                <a:solidFill>
                  <a:srgbClr val="282828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모분산</a:t>
            </a:r>
            <a:r>
              <a:rPr lang="ko-KR" altLang="en-US" sz="1400" b="1" kern="0" dirty="0">
                <a:solidFill>
                  <a:srgbClr val="282828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검정을 위한 가설 형태</a:t>
            </a:r>
            <a:endParaRPr lang="ko-KR" altLang="en-US" sz="1400" b="1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모분산에 대한 가설을 검정하기 위해서는 </a:t>
            </a:r>
            <a:r>
              <a:rPr lang="ko-KR" altLang="en-US" sz="12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카이제곱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(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χ2)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분포를 이용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: </a:t>
            </a:r>
            <a:r>
              <a:rPr lang="ko-KR" altLang="en-US" sz="12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카이제곱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분포는 </a:t>
            </a:r>
            <a:r>
              <a:rPr lang="en-US" altLang="ko-KR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Z 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제곱에 대한 분포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489A0-226F-4A13-AC67-6D664979A757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C8480-3376-4ABB-998D-84A12EA96346}"/>
              </a:ext>
            </a:extLst>
          </p:cNvPr>
          <p:cNvSpPr txBox="1"/>
          <p:nvPr/>
        </p:nvSpPr>
        <p:spPr>
          <a:xfrm>
            <a:off x="671722" y="4615699"/>
            <a:ext cx="7580510" cy="1077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highlight>
                  <a:srgbClr val="FFFF00"/>
                </a:highlight>
              </a:rPr>
              <a:t>카이제곱</a:t>
            </a:r>
            <a:r>
              <a:rPr lang="ko-KR" altLang="en-US" sz="1100" dirty="0">
                <a:highlight>
                  <a:srgbClr val="FFFF00"/>
                </a:highlight>
              </a:rPr>
              <a:t> 검정을 위한 전제</a:t>
            </a:r>
            <a:r>
              <a:rPr lang="en-US" altLang="ko-KR" sz="1100" dirty="0">
                <a:highlight>
                  <a:srgbClr val="FFFF00"/>
                </a:highlight>
              </a:rPr>
              <a:t>(</a:t>
            </a:r>
            <a:r>
              <a:rPr lang="ko-KR" altLang="en-US" sz="1100" dirty="0">
                <a:highlight>
                  <a:srgbClr val="FFFF00"/>
                </a:highlight>
              </a:rPr>
              <a:t>가정</a:t>
            </a:r>
            <a:r>
              <a:rPr lang="en-US" altLang="ko-KR" sz="1100" dirty="0">
                <a:highlight>
                  <a:srgbClr val="FFFF00"/>
                </a:highlight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1) </a:t>
            </a:r>
            <a:r>
              <a:rPr lang="ko-KR" altLang="en-US" sz="1100" dirty="0"/>
              <a:t>연구가설의 종속변수는 범주형 자료이어야 한다</a:t>
            </a:r>
            <a:r>
              <a:rPr lang="en-US" altLang="ko-KR" sz="1100" dirty="0"/>
              <a:t>.</a:t>
            </a:r>
            <a:r>
              <a:rPr lang="ko-KR" altLang="en-US" sz="1100" dirty="0"/>
              <a:t>만약</a:t>
            </a:r>
            <a:r>
              <a:rPr lang="en-US" altLang="ko-KR" sz="1100" dirty="0"/>
              <a:t>, </a:t>
            </a:r>
            <a:r>
              <a:rPr lang="ko-KR" altLang="en-US" sz="1100" dirty="0"/>
              <a:t>비율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등간척도인</a:t>
            </a:r>
            <a:r>
              <a:rPr lang="ko-KR" altLang="en-US" sz="1100" dirty="0"/>
              <a:t> 경우 </a:t>
            </a:r>
            <a:r>
              <a:rPr lang="ko-KR" altLang="en-US" sz="1100" dirty="0" err="1"/>
              <a:t>범주형자료로</a:t>
            </a:r>
            <a:r>
              <a:rPr lang="ko-KR" altLang="en-US" sz="1100" dirty="0"/>
              <a:t> 변환 필요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예시</a:t>
            </a:r>
            <a:r>
              <a:rPr lang="en-US" altLang="ko-KR" sz="1100" dirty="0"/>
              <a:t>) </a:t>
            </a:r>
            <a:r>
              <a:rPr lang="ko-KR" altLang="en-US" sz="1100" dirty="0"/>
              <a:t>연소득자료가 있으면 이를  고소득</a:t>
            </a:r>
            <a:r>
              <a:rPr lang="en-US" altLang="ko-KR" sz="1100" dirty="0"/>
              <a:t>, </a:t>
            </a:r>
            <a:r>
              <a:rPr lang="ko-KR" altLang="en-US" sz="1100" dirty="0"/>
              <a:t>저소득 으로 구분</a:t>
            </a:r>
            <a:r>
              <a:rPr lang="en-US" altLang="ko-KR" sz="1100" dirty="0"/>
              <a:t>,  </a:t>
            </a:r>
            <a:r>
              <a:rPr lang="ko-KR" altLang="en-US" sz="1100" dirty="0"/>
              <a:t>학생 시험성적을 학점으로 구분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2) </a:t>
            </a:r>
            <a:r>
              <a:rPr lang="ko-KR" altLang="en-US" sz="1100" dirty="0"/>
              <a:t>빈도표에서 각 칸의 빈도들은 서로 독립적이다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EC9C-F123-4436-A7B6-F574A19E1087}"/>
              </a:ext>
            </a:extLst>
          </p:cNvPr>
          <p:cNvSpPr txBox="1"/>
          <p:nvPr/>
        </p:nvSpPr>
        <p:spPr>
          <a:xfrm>
            <a:off x="627969" y="2056123"/>
            <a:ext cx="6643015" cy="1077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u="sng" dirty="0" err="1">
                <a:highlight>
                  <a:srgbClr val="FFFF00"/>
                </a:highlight>
              </a:rPr>
              <a:t>명목형인</a:t>
            </a:r>
            <a:r>
              <a:rPr lang="ko-KR" altLang="en-US" sz="1100" u="sng" dirty="0">
                <a:highlight>
                  <a:srgbClr val="FFFF00"/>
                </a:highlight>
              </a:rPr>
              <a:t> 두 변수 </a:t>
            </a:r>
            <a:r>
              <a:rPr lang="en-US" altLang="ko-KR" sz="1100" u="sng" dirty="0">
                <a:highlight>
                  <a:srgbClr val="FFFF00"/>
                </a:highlight>
              </a:rPr>
              <a:t>(</a:t>
            </a:r>
            <a:r>
              <a:rPr lang="ko-KR" altLang="en-US" sz="1100" u="sng" dirty="0">
                <a:highlight>
                  <a:srgbClr val="FFFF00"/>
                </a:highlight>
              </a:rPr>
              <a:t>성별</a:t>
            </a:r>
            <a:r>
              <a:rPr lang="en-US" altLang="ko-KR" sz="1100" u="sng" dirty="0">
                <a:highlight>
                  <a:srgbClr val="FFFF00"/>
                </a:highlight>
              </a:rPr>
              <a:t>, </a:t>
            </a:r>
            <a:r>
              <a:rPr lang="ko-KR" altLang="en-US" sz="1100" u="sng" dirty="0">
                <a:highlight>
                  <a:srgbClr val="FFFF00"/>
                </a:highlight>
              </a:rPr>
              <a:t>나이 등</a:t>
            </a:r>
            <a:r>
              <a:rPr lang="en-US" altLang="ko-KR" sz="1100" u="sng" dirty="0">
                <a:highlight>
                  <a:srgbClr val="FFFF00"/>
                </a:highlight>
              </a:rPr>
              <a:t>)</a:t>
            </a:r>
            <a:r>
              <a:rPr lang="ko-KR" altLang="en-US" sz="1100" u="sng" dirty="0">
                <a:highlight>
                  <a:srgbClr val="FFFF00"/>
                </a:highlight>
              </a:rPr>
              <a:t> 간의 연관성에 대한 검증</a:t>
            </a:r>
            <a:r>
              <a:rPr lang="ko-KR" altLang="en-US" sz="1100" dirty="0">
                <a:highlight>
                  <a:srgbClr val="FFFF00"/>
                </a:highlight>
              </a:rPr>
              <a:t> 분석에  활용</a:t>
            </a:r>
            <a:endParaRPr lang="en-US" altLang="ko-KR" sz="11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관찰 빈도가 기대 빈도와 의미 있게 차이 여부를 검정하기 위해 사용하는 검정 방법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 err="1"/>
              <a:t>카이제곱</a:t>
            </a:r>
            <a:r>
              <a:rPr lang="ko-KR" altLang="en-US" sz="1100" dirty="0"/>
              <a:t> 검정 목적</a:t>
            </a:r>
            <a:r>
              <a:rPr lang="en-US" altLang="ko-KR" sz="11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독립변수와 종속변수 </a:t>
            </a:r>
            <a:r>
              <a:rPr lang="en-US" altLang="ko-KR" sz="1100" dirty="0"/>
              <a:t>(</a:t>
            </a:r>
            <a:r>
              <a:rPr lang="ko-KR" altLang="en-US" sz="1100" dirty="0"/>
              <a:t>반응변수</a:t>
            </a:r>
            <a:r>
              <a:rPr lang="en-US" altLang="ko-KR" sz="1100" dirty="0"/>
              <a:t>)  </a:t>
            </a:r>
            <a:r>
              <a:rPr lang="ko-KR" altLang="en-US" sz="1100" dirty="0"/>
              <a:t>모두 </a:t>
            </a:r>
            <a:r>
              <a:rPr lang="ko-KR" altLang="en-US" sz="1100" dirty="0" err="1"/>
              <a:t>명목형변수</a:t>
            </a:r>
            <a:r>
              <a:rPr lang="ko-KR" altLang="en-US" sz="1100" dirty="0"/>
              <a:t> 간의  </a:t>
            </a:r>
            <a:r>
              <a:rPr lang="ko-KR" altLang="en-US" sz="1100" u="sng" dirty="0"/>
              <a:t>연관성 분석에 </a:t>
            </a:r>
            <a:r>
              <a:rPr lang="ko-KR" altLang="en-US" sz="1100" dirty="0"/>
              <a:t>활용</a:t>
            </a:r>
            <a:endParaRPr lang="en-US" altLang="ko-KR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D55186-BA10-42DF-B370-FE764511CC86}"/>
                  </a:ext>
                </a:extLst>
              </p:cNvPr>
              <p:cNvSpPr txBox="1"/>
              <p:nvPr/>
            </p:nvSpPr>
            <p:spPr>
              <a:xfrm>
                <a:off x="789285" y="3558720"/>
                <a:ext cx="2825687" cy="453650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</a:rPr>
                  <a:t>χ2</a:t>
                </a:r>
                <a:r>
                  <a:rPr lang="en-US" altLang="ko-KR" sz="1200" dirty="0"/>
                  <a:t>  =  ∑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관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측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빈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도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기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대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빈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도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대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빈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도</m:t>
                        </m:r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D55186-BA10-42DF-B370-FE764511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5" y="3558720"/>
                <a:ext cx="2825687" cy="453650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45B9F0D-B8E6-4CA0-A317-25457272A7CF}"/>
              </a:ext>
            </a:extLst>
          </p:cNvPr>
          <p:cNvSpPr/>
          <p:nvPr/>
        </p:nvSpPr>
        <p:spPr>
          <a:xfrm>
            <a:off x="467544" y="985346"/>
            <a:ext cx="3025596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202122"/>
                </a:solidFill>
                <a:latin typeface="Arial" panose="020B0604020202020204" pitchFamily="34" charset="0"/>
              </a:rPr>
              <a:t>4. </a:t>
            </a:r>
            <a:r>
              <a:rPr lang="ko-KR" altLang="en-US" sz="1400" b="1" dirty="0" err="1">
                <a:solidFill>
                  <a:srgbClr val="202122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400" b="1" dirty="0">
                <a:solidFill>
                  <a:srgbClr val="202122"/>
                </a:solidFill>
                <a:latin typeface="Arial" panose="020B0604020202020204" pitchFamily="34" charset="0"/>
              </a:rPr>
              <a:t> 검정</a:t>
            </a:r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(chi-squared test)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12716-0376-4DA9-A3E2-EFEA1FC05123}"/>
              </a:ext>
            </a:extLst>
          </p:cNvPr>
          <p:cNvSpPr txBox="1"/>
          <p:nvPr/>
        </p:nvSpPr>
        <p:spPr>
          <a:xfrm>
            <a:off x="789285" y="4285354"/>
            <a:ext cx="940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df=</a:t>
            </a:r>
            <a:r>
              <a:rPr lang="ko-KR" altLang="en-US" sz="1000" dirty="0"/>
              <a:t>범주 수 </a:t>
            </a:r>
            <a:r>
              <a:rPr lang="en-US" altLang="ko-KR" sz="1000" dirty="0"/>
              <a:t>-1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5F2753-F376-4B11-92DE-D853A73CEE34}"/>
              </a:ext>
            </a:extLst>
          </p:cNvPr>
          <p:cNvSpPr txBox="1"/>
          <p:nvPr/>
        </p:nvSpPr>
        <p:spPr>
          <a:xfrm>
            <a:off x="4150282" y="3827643"/>
            <a:ext cx="3734086" cy="5259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관측빈도 </a:t>
            </a:r>
            <a:r>
              <a:rPr lang="en-US" altLang="ko-KR" sz="1000" dirty="0"/>
              <a:t>: </a:t>
            </a:r>
            <a:r>
              <a:rPr lang="ko-KR" altLang="en-US" sz="1000" dirty="0"/>
              <a:t>자료</a:t>
            </a:r>
            <a:r>
              <a:rPr lang="en-US" altLang="ko-KR" sz="1000" dirty="0"/>
              <a:t>(data)</a:t>
            </a:r>
            <a:r>
              <a:rPr lang="ko-KR" altLang="en-US" sz="1000" dirty="0"/>
              <a:t>에서 얻어지는 빈도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기대빈도 </a:t>
            </a:r>
            <a:r>
              <a:rPr lang="en-US" altLang="ko-KR" sz="1000" dirty="0"/>
              <a:t>: </a:t>
            </a:r>
            <a:r>
              <a:rPr lang="ko-KR" altLang="en-US" sz="1000" dirty="0"/>
              <a:t>기대수치</a:t>
            </a:r>
            <a:r>
              <a:rPr lang="en-US" altLang="ko-KR" sz="1000" dirty="0"/>
              <a:t>(</a:t>
            </a:r>
            <a:r>
              <a:rPr lang="ko-KR" altLang="en-US" sz="1000" dirty="0"/>
              <a:t>통상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174593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165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2DF455C-65AE-44B7-9053-18970A18131E}"/>
              </a:ext>
            </a:extLst>
          </p:cNvPr>
          <p:cNvSpPr txBox="1">
            <a:spLocks/>
          </p:cNvSpPr>
          <p:nvPr/>
        </p:nvSpPr>
        <p:spPr>
          <a:xfrm>
            <a:off x="2924646" y="28078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4. </a:t>
            </a:r>
            <a:r>
              <a:rPr lang="ko-KR" alt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검정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(chi-squared test)</a:t>
            </a:r>
            <a:endParaRPr lang="ko-KR" alt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489A0-226F-4A13-AC67-6D664979A757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FCB857-87F2-4647-9544-152DC81D8708}"/>
              </a:ext>
            </a:extLst>
          </p:cNvPr>
          <p:cNvSpPr/>
          <p:nvPr/>
        </p:nvSpPr>
        <p:spPr>
          <a:xfrm>
            <a:off x="585359" y="1746385"/>
            <a:ext cx="7612603" cy="183890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555555"/>
                </a:solidFill>
                <a:latin typeface="AppleSDGothicNeo"/>
              </a:rPr>
              <a:t>1. </a:t>
            </a:r>
            <a:r>
              <a:rPr lang="ko-KR" altLang="en-US" sz="1100" dirty="0">
                <a:solidFill>
                  <a:srgbClr val="555555"/>
                </a:solidFill>
                <a:latin typeface="AppleSDGothicNeo"/>
              </a:rPr>
              <a:t>적합도 검정 </a:t>
            </a:r>
            <a:r>
              <a:rPr lang="en-US" altLang="ko-KR" sz="1100" dirty="0">
                <a:solidFill>
                  <a:srgbClr val="555555"/>
                </a:solidFill>
                <a:latin typeface="AppleSDGothicNeo"/>
              </a:rPr>
              <a:t>(goodness of fit test)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555555"/>
                </a:solidFill>
                <a:latin typeface="AppleSDGothicNeo"/>
              </a:rPr>
              <a:t>: </a:t>
            </a:r>
            <a:r>
              <a:rPr lang="ko-KR" altLang="en-US" sz="1100" dirty="0">
                <a:solidFill>
                  <a:srgbClr val="555555"/>
                </a:solidFill>
                <a:latin typeface="AppleSDGothicNeo"/>
              </a:rPr>
              <a:t>표본을 대상을 조사하는데 이 여기서 나온 통계량이 모집단을 대표하는 지 여부 </a:t>
            </a:r>
            <a:r>
              <a:rPr lang="en-US" altLang="ko-KR" sz="1100" dirty="0">
                <a:solidFill>
                  <a:srgbClr val="555555"/>
                </a:solidFill>
                <a:latin typeface="AppleSDGothicNeo"/>
              </a:rPr>
              <a:t>, </a:t>
            </a:r>
            <a:r>
              <a:rPr lang="ko-KR" altLang="en-US" sz="1100" dirty="0">
                <a:solidFill>
                  <a:srgbClr val="555555"/>
                </a:solidFill>
                <a:latin typeface="AppleSDGothicNeo"/>
              </a:rPr>
              <a:t>관찰된 빈도가 모집단이 </a:t>
            </a:r>
            <a:r>
              <a:rPr lang="ko-KR" altLang="en-US" sz="1100" dirty="0" err="1">
                <a:solidFill>
                  <a:srgbClr val="555555"/>
                </a:solidFill>
                <a:latin typeface="AppleSDGothicNeo"/>
              </a:rPr>
              <a:t>기대값과</a:t>
            </a:r>
            <a:r>
              <a:rPr lang="ko-KR" altLang="en-US" sz="1100" dirty="0">
                <a:solidFill>
                  <a:srgbClr val="555555"/>
                </a:solidFill>
                <a:latin typeface="AppleSDGothicNeo"/>
              </a:rPr>
              <a:t> 동일한지 여부</a:t>
            </a:r>
            <a:endParaRPr lang="en-US" altLang="ko-KR" sz="1100" dirty="0">
              <a:solidFill>
                <a:srgbClr val="555555"/>
              </a:solidFill>
              <a:latin typeface="AppleSDGothicNeo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/>
              <a:t>2. </a:t>
            </a:r>
            <a:r>
              <a:rPr lang="ko-KR" altLang="en-US" sz="1100" dirty="0"/>
              <a:t>동질성 검정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homogeniety</a:t>
            </a:r>
            <a:r>
              <a:rPr lang="en-US" altLang="ko-KR" sz="1100" dirty="0"/>
              <a:t> test) 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두 집단 분포가 동질성 여부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3. </a:t>
            </a:r>
            <a:r>
              <a:rPr lang="ko-KR" altLang="en-US" sz="1100" dirty="0"/>
              <a:t>독립성 검정 </a:t>
            </a:r>
            <a:r>
              <a:rPr lang="en-US" altLang="ko-KR" sz="1100" dirty="0"/>
              <a:t>(test for independence)</a:t>
            </a:r>
            <a:br>
              <a:rPr lang="en-US" altLang="ko-KR" sz="1100" dirty="0"/>
            </a:br>
            <a:r>
              <a:rPr lang="ko-KR" altLang="en-US" sz="1100" dirty="0"/>
              <a:t>변수</a:t>
            </a:r>
            <a:r>
              <a:rPr lang="en-US" altLang="ko-KR" sz="1100" dirty="0"/>
              <a:t>(feature)</a:t>
            </a:r>
            <a:r>
              <a:rPr lang="ko-KR" altLang="en-US" sz="1100" dirty="0"/>
              <a:t>가 두 개 이상일 때 사용되며</a:t>
            </a:r>
            <a:r>
              <a:rPr lang="en-US" altLang="ko-KR" sz="1100" dirty="0"/>
              <a:t>, </a:t>
            </a:r>
            <a:r>
              <a:rPr lang="ko-KR" altLang="en-US" sz="1100" dirty="0"/>
              <a:t>기대빈도는 </a:t>
            </a:r>
            <a:r>
              <a:rPr lang="en-US" altLang="ko-KR" sz="1100" dirty="0"/>
              <a:t>'</a:t>
            </a:r>
            <a:r>
              <a:rPr lang="ko-KR" altLang="en-US" sz="1100" dirty="0"/>
              <a:t>독립적</a:t>
            </a:r>
            <a:r>
              <a:rPr lang="en-US" altLang="ko-KR" sz="1100" dirty="0"/>
              <a:t>'</a:t>
            </a:r>
            <a:r>
              <a:rPr lang="ko-KR" altLang="en-US" sz="1100" dirty="0"/>
              <a:t>이라고 기대하는 것을 의미한다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3A3497-29A7-47A4-9B66-44908C148E8D}"/>
              </a:ext>
            </a:extLst>
          </p:cNvPr>
          <p:cNvSpPr txBox="1"/>
          <p:nvPr/>
        </p:nvSpPr>
        <p:spPr>
          <a:xfrm>
            <a:off x="499701" y="1321969"/>
            <a:ext cx="32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검정 대상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598D3D-ABC3-4C01-9509-5B1E779BF628}"/>
              </a:ext>
            </a:extLst>
          </p:cNvPr>
          <p:cNvSpPr/>
          <p:nvPr/>
        </p:nvSpPr>
        <p:spPr>
          <a:xfrm>
            <a:off x="633224" y="4066165"/>
            <a:ext cx="4572000" cy="569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귀무가설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H</a:t>
            </a:r>
            <a:r>
              <a:rPr lang="en-US" altLang="ko-KR" sz="1100" kern="0" baseline="-25000" dirty="0">
                <a:solidFill>
                  <a:srgbClr val="000000"/>
                </a:solidFill>
                <a:latin typeface="맑은 고딕" panose="020B0503020000020004" pitchFamily="50" charset="-127"/>
              </a:rPr>
              <a:t>0 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두 변수는 독립이다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(</a:t>
            </a:r>
            <a:r>
              <a:rPr lang="ko-KR" altLang="en-US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두 변수간 무관하다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대립가설 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H</a:t>
            </a:r>
            <a:r>
              <a:rPr lang="en-US" altLang="ko-KR" sz="1100" kern="0" baseline="-25000" dirty="0">
                <a:solidFill>
                  <a:srgbClr val="000000"/>
                </a:solidFill>
                <a:latin typeface="맑은 고딕" panose="020B0503020000020004" pitchFamily="50" charset="-127"/>
              </a:rPr>
              <a:t>1 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두 변수는 독립이 아니다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100" kern="0" dirty="0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5B9F0D-B8E6-4CA0-A317-25457272A7CF}"/>
              </a:ext>
            </a:extLst>
          </p:cNvPr>
          <p:cNvSpPr/>
          <p:nvPr/>
        </p:nvSpPr>
        <p:spPr>
          <a:xfrm>
            <a:off x="467544" y="985346"/>
            <a:ext cx="3025596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202122"/>
                </a:solidFill>
                <a:latin typeface="Arial" panose="020B0604020202020204" pitchFamily="34" charset="0"/>
              </a:rPr>
              <a:t>4. </a:t>
            </a:r>
            <a:r>
              <a:rPr lang="ko-KR" altLang="en-US" sz="1400" b="1" dirty="0" err="1">
                <a:solidFill>
                  <a:srgbClr val="202122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400" b="1" dirty="0">
                <a:solidFill>
                  <a:srgbClr val="202122"/>
                </a:solidFill>
                <a:latin typeface="Arial" panose="020B0604020202020204" pitchFamily="34" charset="0"/>
              </a:rPr>
              <a:t> 검정</a:t>
            </a:r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(chi-squared test)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34978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166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2DF455C-65AE-44B7-9053-18970A18131E}"/>
              </a:ext>
            </a:extLst>
          </p:cNvPr>
          <p:cNvSpPr txBox="1">
            <a:spLocks/>
          </p:cNvSpPr>
          <p:nvPr/>
        </p:nvSpPr>
        <p:spPr>
          <a:xfrm>
            <a:off x="2924646" y="28078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4. </a:t>
            </a:r>
            <a:r>
              <a:rPr lang="ko-KR" alt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검정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(chi-squared test)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F052C-0897-49B7-9C44-43329DF058AC}"/>
              </a:ext>
            </a:extLst>
          </p:cNvPr>
          <p:cNvSpPr/>
          <p:nvPr/>
        </p:nvSpPr>
        <p:spPr>
          <a:xfrm>
            <a:off x="322268" y="1347428"/>
            <a:ext cx="8499463" cy="651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400" b="1" kern="0" dirty="0" err="1">
                <a:solidFill>
                  <a:srgbClr val="282828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모분산</a:t>
            </a:r>
            <a:r>
              <a:rPr lang="ko-KR" altLang="en-US" sz="1400" b="1" kern="0" dirty="0">
                <a:solidFill>
                  <a:srgbClr val="282828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검정을 위한 가설 형태</a:t>
            </a:r>
            <a:endParaRPr lang="ko-KR" altLang="en-US" sz="1400" b="1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모분산에 대한 가설을 검정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하기 위해서는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카이제곱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분포를 이용 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: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카이제곱분포는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Z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제곱에 대한 분포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B7A253-1FC6-4FFD-B89D-0DD178844377}"/>
              </a:ext>
            </a:extLst>
          </p:cNvPr>
          <p:cNvSpPr/>
          <p:nvPr/>
        </p:nvSpPr>
        <p:spPr>
          <a:xfrm>
            <a:off x="634253" y="3284894"/>
            <a:ext cx="5918947" cy="11406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모분산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검정을 위한 </a:t>
            </a: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검정통계량</a:t>
            </a:r>
            <a:endParaRPr lang="ko-KR" altLang="en-US" sz="1100" kern="0" dirty="0">
              <a:solidFill>
                <a:srgbClr val="000000"/>
              </a:solidFill>
            </a:endParaRP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검정통계량은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카이제곱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변수로 전환하는 식에 표본의 정보를 대입하여 계산</a:t>
            </a:r>
            <a:endParaRPr lang="en-US" altLang="ko-KR" sz="11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주어진 임계치와 비교하여 </a:t>
            </a: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검정통계량의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값이 더 멀리 나타나면 </a:t>
            </a:r>
            <a:r>
              <a:rPr lang="ko-KR" altLang="en-US" sz="11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귀무가설을</a:t>
            </a:r>
            <a:r>
              <a:rPr lang="ko-KR" altLang="en-US" sz="11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기각</a:t>
            </a:r>
            <a:r>
              <a:rPr lang="en-US" altLang="ko-KR" sz="11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검정통계량의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분포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자유도 </a:t>
            </a:r>
            <a:r>
              <a:rPr lang="en-US" altLang="ko-KR" sz="1100" dirty="0">
                <a:solidFill>
                  <a:srgbClr val="000000"/>
                </a:solidFill>
                <a:latin typeface="Arial" panose="020B0604020202020204" pitchFamily="34" charset="0"/>
              </a:rPr>
              <a:t>(n-1)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인 </a:t>
            </a:r>
            <a:r>
              <a:rPr lang="ko-KR" altLang="en-US" sz="1100" dirty="0" err="1">
                <a:solidFill>
                  <a:srgbClr val="000000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100" dirty="0">
                <a:solidFill>
                  <a:srgbClr val="000000"/>
                </a:solidFill>
                <a:latin typeface="Arial" panose="020B0604020202020204" pitchFamily="34" charset="0"/>
              </a:rPr>
              <a:t> 분포</a:t>
            </a:r>
            <a:endParaRPr lang="ko-KR" altLang="en-US" sz="1100" kern="0" dirty="0">
              <a:solidFill>
                <a:srgbClr val="0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3FF78-CE30-48FE-B2E3-45E69B924191}"/>
              </a:ext>
            </a:extLst>
          </p:cNvPr>
          <p:cNvSpPr/>
          <p:nvPr/>
        </p:nvSpPr>
        <p:spPr>
          <a:xfrm>
            <a:off x="632166" y="5799646"/>
            <a:ext cx="5597028" cy="525978"/>
          </a:xfrm>
          <a:prstGeom prst="rect">
            <a:avLst/>
          </a:prstGeom>
          <a:ln w="127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p-</a:t>
            </a:r>
            <a:r>
              <a:rPr lang="ko-KR" altLang="en-US" sz="1000" dirty="0">
                <a:solidFill>
                  <a:srgbClr val="333333"/>
                </a:solidFill>
                <a:latin typeface="Open Sans"/>
              </a:rPr>
              <a:t>값이 유의수준</a:t>
            </a: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α) 0.05</a:t>
            </a:r>
            <a:r>
              <a:rPr lang="ko-KR" altLang="en-US" sz="1000" dirty="0">
                <a:solidFill>
                  <a:srgbClr val="333333"/>
                </a:solidFill>
                <a:latin typeface="Open Sans"/>
              </a:rPr>
              <a:t>인 경우</a:t>
            </a:r>
            <a:endParaRPr lang="en-US" altLang="ko-KR" sz="1000" dirty="0">
              <a:solidFill>
                <a:srgbClr val="333333"/>
              </a:solidFill>
              <a:latin typeface="Open Sans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P </a:t>
            </a:r>
            <a:r>
              <a:rPr lang="ko-KR" altLang="en-US" sz="1000" dirty="0">
                <a:solidFill>
                  <a:srgbClr val="333333"/>
                </a:solidFill>
                <a:latin typeface="Open Sans"/>
              </a:rPr>
              <a:t>값</a:t>
            </a: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&gt;0.05 </a:t>
            </a:r>
            <a:r>
              <a:rPr lang="ko-KR" altLang="en-US" sz="1000" dirty="0" err="1">
                <a:solidFill>
                  <a:srgbClr val="333333"/>
                </a:solidFill>
                <a:latin typeface="Open Sans"/>
              </a:rPr>
              <a:t>귀무가설</a:t>
            </a: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latin typeface="Open Sans"/>
              </a:rPr>
              <a:t>기각 못함</a:t>
            </a: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. ,  p </a:t>
            </a:r>
            <a:r>
              <a:rPr lang="ko-KR" altLang="en-US" sz="1000" dirty="0">
                <a:solidFill>
                  <a:srgbClr val="333333"/>
                </a:solidFill>
                <a:latin typeface="Open Sans"/>
              </a:rPr>
              <a:t>값 </a:t>
            </a: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&lt;0.05 </a:t>
            </a:r>
            <a:r>
              <a:rPr lang="ko-KR" altLang="en-US" sz="1000" dirty="0" err="1">
                <a:solidFill>
                  <a:srgbClr val="333333"/>
                </a:solidFill>
                <a:latin typeface="Open Sans"/>
              </a:rPr>
              <a:t>귀무가설</a:t>
            </a:r>
            <a:r>
              <a:rPr lang="ko-KR" altLang="en-US" sz="1000" dirty="0">
                <a:solidFill>
                  <a:srgbClr val="333333"/>
                </a:solidFill>
                <a:latin typeface="Open Sans"/>
              </a:rPr>
              <a:t> 기각</a:t>
            </a: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Open Sans"/>
              </a:rPr>
              <a:t>대립가설</a:t>
            </a:r>
            <a:r>
              <a:rPr lang="en-US" altLang="ko-KR" sz="1000" dirty="0">
                <a:solidFill>
                  <a:srgbClr val="333333"/>
                </a:solidFill>
                <a:latin typeface="Open Sans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latin typeface="Open Sans"/>
              </a:rPr>
              <a:t>채택</a:t>
            </a:r>
            <a:endParaRPr lang="ko-KR" alt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F489A0-226F-4A13-AC67-6D664979A757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26862C-1EE4-4FFC-B176-20D588CB9A1F}"/>
                  </a:ext>
                </a:extLst>
              </p:cNvPr>
              <p:cNvSpPr txBox="1"/>
              <p:nvPr/>
            </p:nvSpPr>
            <p:spPr>
              <a:xfrm>
                <a:off x="1833150" y="2106106"/>
                <a:ext cx="4165602" cy="837345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양측검정 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좌측검정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 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100" b="0" i="0" smtClean="0">
                        <a:latin typeface="Cambria Math" panose="02040503050406030204" pitchFamily="18" charset="0"/>
                      </a:rPr>
                      <m:t> &lt; </m:t>
                    </m:r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우측검정</a:t>
                </a:r>
                <a:r>
                  <a:rPr lang="en-US" altLang="ko-KR" sz="11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 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1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11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26862C-1EE4-4FFC-B176-20D588CB9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50" y="2106106"/>
                <a:ext cx="4165602" cy="837345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9A99-CB07-4128-834B-BFFB22C71164}"/>
                  </a:ext>
                </a:extLst>
              </p:cNvPr>
              <p:cNvSpPr txBox="1"/>
              <p:nvPr/>
            </p:nvSpPr>
            <p:spPr>
              <a:xfrm>
                <a:off x="625323" y="4838255"/>
                <a:ext cx="5746877" cy="880819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</a:t>
                </a:r>
                <a14:m>
                  <m:oMath xmlns:m="http://schemas.openxmlformats.org/officeDocument/2006/math"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측</m:t>
                    </m:r>
                    <m:r>
                      <a:rPr lang="ko-KR" altLang="en-US" sz="1100" i="1">
                        <a:latin typeface="Cambria Math" panose="02040503050406030204" pitchFamily="18" charset="0"/>
                      </a:rPr>
                      <m:t>검</m:t>
                    </m:r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 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ko-KR" sz="11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1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(n – 1) 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 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(n – 1)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좌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검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&lt;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 ,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(n - 1)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우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&gt;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 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 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11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 </m:t>
                    </m:r>
                    <m:sSubSup>
                      <m:sSubSup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100" dirty="0"/>
                  <a:t> (n - 1)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839A99-CB07-4128-834B-BFFB22C71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23" y="4838255"/>
                <a:ext cx="5746877" cy="880819"/>
              </a:xfrm>
              <a:prstGeom prst="rect">
                <a:avLst/>
              </a:prstGeom>
              <a:blipFill>
                <a:blip r:embed="rId3"/>
                <a:stretch>
                  <a:fillRect b="-4110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87BE858-9FE1-48E5-97BE-81EC41C616F7}"/>
              </a:ext>
            </a:extLst>
          </p:cNvPr>
          <p:cNvSpPr txBox="1"/>
          <p:nvPr/>
        </p:nvSpPr>
        <p:spPr>
          <a:xfrm>
            <a:off x="608477" y="4480684"/>
            <a:ext cx="733869" cy="27699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기각역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AA2EC8-0983-4DC3-AADB-B3B34F6763D6}"/>
              </a:ext>
            </a:extLst>
          </p:cNvPr>
          <p:cNvSpPr/>
          <p:nvPr/>
        </p:nvSpPr>
        <p:spPr>
          <a:xfrm>
            <a:off x="467544" y="985346"/>
            <a:ext cx="3025596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202122"/>
                </a:solidFill>
                <a:latin typeface="Arial" panose="020B0604020202020204" pitchFamily="34" charset="0"/>
              </a:rPr>
              <a:t>4. </a:t>
            </a:r>
            <a:r>
              <a:rPr lang="ko-KR" altLang="en-US" sz="1400" b="1" dirty="0" err="1">
                <a:solidFill>
                  <a:srgbClr val="202122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400" b="1" dirty="0">
                <a:solidFill>
                  <a:srgbClr val="202122"/>
                </a:solidFill>
                <a:latin typeface="Arial" panose="020B0604020202020204" pitchFamily="34" charset="0"/>
              </a:rPr>
              <a:t> 검정</a:t>
            </a:r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(chi-squared test)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0577D-6F67-461B-9CD3-FA88274A1FA9}"/>
              </a:ext>
            </a:extLst>
          </p:cNvPr>
          <p:cNvSpPr txBox="1"/>
          <p:nvPr/>
        </p:nvSpPr>
        <p:spPr>
          <a:xfrm>
            <a:off x="547468" y="2141313"/>
            <a:ext cx="928188" cy="27699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가설검정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BC90E3-CECE-46AB-862E-06F7C7887229}"/>
              </a:ext>
            </a:extLst>
          </p:cNvPr>
          <p:cNvSpPr txBox="1"/>
          <p:nvPr/>
        </p:nvSpPr>
        <p:spPr>
          <a:xfrm>
            <a:off x="625323" y="2948112"/>
            <a:ext cx="1207827" cy="27699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/>
              <a:t>검정통계량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09C68-AC41-4459-9ADF-E9C1B6655ECF}"/>
                  </a:ext>
                </a:extLst>
              </p:cNvPr>
              <p:cNvSpPr txBox="1"/>
              <p:nvPr/>
            </p:nvSpPr>
            <p:spPr>
              <a:xfrm>
                <a:off x="6939757" y="3567540"/>
                <a:ext cx="1632425" cy="51725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</a:t>
                </a:r>
                <a:r>
                  <a:rPr lang="en-US" altLang="ko-KR" sz="1600" kern="0" dirty="0">
                    <a:solidFill>
                      <a:srgbClr val="000000"/>
                    </a:solidFill>
                    <a:latin typeface="+mj-ea"/>
                  </a:rPr>
                  <a:t>χ2</a:t>
                </a:r>
                <a:r>
                  <a:rPr lang="en-US" altLang="ko-KR" sz="1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509C68-AC41-4459-9ADF-E9C1B6655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757" y="3567540"/>
                <a:ext cx="1632425" cy="517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6402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2C335-5B84-4E82-A499-759D3FFD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D3C6254-F6BB-400B-B649-0C222A7E30B3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8E5D8A-2064-4047-ABB4-E3493A84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73BA23-B698-4B69-87F2-A3C542186569}"/>
              </a:ext>
            </a:extLst>
          </p:cNvPr>
          <p:cNvSpPr/>
          <p:nvPr/>
        </p:nvSpPr>
        <p:spPr>
          <a:xfrm>
            <a:off x="470455" y="1344003"/>
            <a:ext cx="3741505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666666"/>
                </a:solidFill>
                <a:highlight>
                  <a:srgbClr val="FFFF00"/>
                </a:highlight>
                <a:latin typeface="Avenir"/>
              </a:rPr>
              <a:t>카이제곱분포를</a:t>
            </a:r>
            <a:r>
              <a:rPr lang="ko-KR" altLang="en-US" sz="1200" dirty="0">
                <a:solidFill>
                  <a:srgbClr val="666666"/>
                </a:solidFill>
                <a:highlight>
                  <a:srgbClr val="FFFF00"/>
                </a:highlight>
                <a:latin typeface="Avenir"/>
              </a:rPr>
              <a:t> 활용한 신뢰구간 </a:t>
            </a:r>
            <a:r>
              <a:rPr lang="ko-KR" altLang="en-US" sz="1200" dirty="0">
                <a:solidFill>
                  <a:srgbClr val="666666"/>
                </a:solidFill>
                <a:latin typeface="Avenir"/>
              </a:rPr>
              <a:t>검정 및 추론 방법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65B0CB-FED2-4F4B-AA6B-07B95B766245}"/>
              </a:ext>
            </a:extLst>
          </p:cNvPr>
          <p:cNvSpPr/>
          <p:nvPr/>
        </p:nvSpPr>
        <p:spPr>
          <a:xfrm>
            <a:off x="576186" y="1702661"/>
            <a:ext cx="2808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666666"/>
                </a:solidFill>
                <a:latin typeface="Avenir"/>
              </a:rPr>
              <a:t>신뢰수준</a:t>
            </a:r>
            <a:r>
              <a:rPr lang="en-US" altLang="ko-KR" sz="1200" dirty="0">
                <a:solidFill>
                  <a:srgbClr val="666666"/>
                </a:solidFill>
                <a:latin typeface="Avenir"/>
              </a:rPr>
              <a:t>(</a:t>
            </a:r>
            <a:r>
              <a:rPr lang="ko-KR" altLang="en-US" sz="1200" dirty="0">
                <a:solidFill>
                  <a:srgbClr val="666666"/>
                </a:solidFill>
                <a:latin typeface="Avenir"/>
              </a:rPr>
              <a:t> </a:t>
            </a:r>
            <a:r>
              <a:rPr lang="en-US" altLang="ko-KR" sz="1200" dirty="0">
                <a:solidFill>
                  <a:srgbClr val="666666"/>
                </a:solidFill>
                <a:latin typeface="Avenir"/>
              </a:rPr>
              <a:t>α) </a:t>
            </a:r>
            <a:r>
              <a:rPr lang="ko-KR" altLang="en-US" sz="1200" dirty="0">
                <a:solidFill>
                  <a:srgbClr val="666666"/>
                </a:solidFill>
                <a:latin typeface="Avenir"/>
              </a:rPr>
              <a:t>라고 하면 신뢰구간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EF70F7-882A-4F30-9CFE-4EB13BD0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87" y="1675656"/>
            <a:ext cx="3328334" cy="7711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21ECB-83C5-4567-8201-DE3B778F9DB7}"/>
              </a:ext>
            </a:extLst>
          </p:cNvPr>
          <p:cNvSpPr/>
          <p:nvPr/>
        </p:nvSpPr>
        <p:spPr>
          <a:xfrm>
            <a:off x="1056852" y="2508663"/>
            <a:ext cx="22910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666666"/>
                </a:solidFill>
                <a:latin typeface="Avenir"/>
              </a:rPr>
              <a:t>모분산의 </a:t>
            </a:r>
            <a:r>
              <a:rPr lang="en-US" altLang="ko-KR" sz="1200" dirty="0">
                <a:solidFill>
                  <a:srgbClr val="666666"/>
                </a:solidFill>
                <a:latin typeface="Avenir"/>
              </a:rPr>
              <a:t>100(1-</a:t>
            </a:r>
            <a:r>
              <a:rPr lang="en-US" altLang="ko-KR" sz="1200" dirty="0">
                <a:solidFill>
                  <a:srgbClr val="333333"/>
                </a:solidFill>
                <a:latin typeface="Avenir"/>
              </a:rPr>
              <a:t>α)%</a:t>
            </a:r>
            <a:r>
              <a:rPr lang="ko-KR" altLang="en-US" sz="1200" dirty="0">
                <a:solidFill>
                  <a:srgbClr val="333333"/>
                </a:solidFill>
                <a:latin typeface="Avenir"/>
              </a:rPr>
              <a:t>의 신뢰구간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8A7A46-8348-450A-902C-FC61B3894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87" y="2517396"/>
            <a:ext cx="2676899" cy="676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82FCB6-063E-45A3-ADAB-57048E7032C1}"/>
              </a:ext>
            </a:extLst>
          </p:cNvPr>
          <p:cNvSpPr/>
          <p:nvPr/>
        </p:nvSpPr>
        <p:spPr>
          <a:xfrm>
            <a:off x="494281" y="3245126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Avenir"/>
              </a:rPr>
              <a:t>모표준편차는</a:t>
            </a:r>
            <a:r>
              <a:rPr lang="ko-KR" altLang="en-US" sz="1200" dirty="0">
                <a:latin typeface="Avenir"/>
              </a:rPr>
              <a:t> 모분산의 제곱근이므로</a:t>
            </a:r>
            <a:endParaRPr lang="en-US" altLang="ko-KR" sz="1200" dirty="0">
              <a:latin typeface="Avenir"/>
            </a:endParaRPr>
          </a:p>
          <a:p>
            <a:r>
              <a:rPr lang="ko-KR" altLang="en-US" sz="1200" dirty="0">
                <a:latin typeface="Avenir"/>
              </a:rPr>
              <a:t> </a:t>
            </a:r>
            <a:r>
              <a:rPr lang="ko-KR" altLang="en-US" sz="1200" dirty="0" err="1">
                <a:latin typeface="Avenir"/>
              </a:rPr>
              <a:t>모분산</a:t>
            </a:r>
            <a:r>
              <a:rPr lang="ko-KR" altLang="en-US" sz="1200" dirty="0">
                <a:latin typeface="Avenir"/>
              </a:rPr>
              <a:t> 신뢰구간에 제곱근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10394EB-66E3-458B-A4AD-0C483ACAD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87" y="3266234"/>
            <a:ext cx="2895600" cy="588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659D75-33E0-4E81-A55E-4F6487A91095}"/>
              </a:ext>
            </a:extLst>
          </p:cNvPr>
          <p:cNvSpPr/>
          <p:nvPr/>
        </p:nvSpPr>
        <p:spPr>
          <a:xfrm>
            <a:off x="576186" y="4055615"/>
            <a:ext cx="50543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33333"/>
                </a:solidFill>
                <a:latin typeface="Avenir"/>
              </a:rPr>
              <a:t>모표준편차가</a:t>
            </a:r>
            <a:r>
              <a:rPr lang="ko-KR" altLang="en-US" sz="1200" dirty="0">
                <a:solidFill>
                  <a:srgbClr val="333333"/>
                </a:solidFill>
                <a:latin typeface="Avenir"/>
              </a:rPr>
              <a:t> </a:t>
            </a:r>
            <a:r>
              <a:rPr lang="en-US" altLang="ko-KR" sz="1200" dirty="0">
                <a:solidFill>
                  <a:srgbClr val="333333"/>
                </a:solidFill>
                <a:latin typeface="Avenir"/>
              </a:rPr>
              <a:t>σ</a:t>
            </a:r>
            <a:r>
              <a:rPr lang="ko-KR" altLang="en-US" sz="1200" dirty="0">
                <a:solidFill>
                  <a:srgbClr val="333333"/>
                </a:solidFill>
                <a:latin typeface="Avenir"/>
              </a:rPr>
              <a:t>인 모집단으로부터 추출한 표본의 표준편차 </a:t>
            </a:r>
            <a:r>
              <a:rPr lang="ko-KR" altLang="en-US" sz="1200" dirty="0" err="1">
                <a:solidFill>
                  <a:srgbClr val="333333"/>
                </a:solidFill>
                <a:latin typeface="Avenir"/>
              </a:rPr>
              <a:t>추정량</a:t>
            </a:r>
            <a:r>
              <a:rPr lang="en-US" altLang="ko-KR" sz="1200" dirty="0">
                <a:solidFill>
                  <a:srgbClr val="333333"/>
                </a:solidFill>
                <a:latin typeface="Avenir"/>
              </a:rPr>
              <a:t>: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0F53CF-2980-465F-8543-1AC9690CF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130" y="3977643"/>
            <a:ext cx="1656871" cy="588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525B49-D36C-42B5-85D0-D2783C7B972D}"/>
              </a:ext>
            </a:extLst>
          </p:cNvPr>
          <p:cNvSpPr/>
          <p:nvPr/>
        </p:nvSpPr>
        <p:spPr>
          <a:xfrm>
            <a:off x="833188" y="4776644"/>
            <a:ext cx="23310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333333"/>
                </a:solidFill>
                <a:latin typeface="Avenir"/>
              </a:rPr>
              <a:t>σ</a:t>
            </a:r>
            <a:r>
              <a:rPr lang="ko-KR" altLang="en-US" sz="1200" dirty="0">
                <a:solidFill>
                  <a:srgbClr val="333333"/>
                </a:solidFill>
                <a:latin typeface="Avenir"/>
              </a:rPr>
              <a:t>에 대한  </a:t>
            </a:r>
            <a:r>
              <a:rPr lang="en-US" altLang="ko-KR" sz="1200" dirty="0">
                <a:solidFill>
                  <a:srgbClr val="333333"/>
                </a:solidFill>
                <a:latin typeface="Avenir"/>
              </a:rPr>
              <a:t>100(1-α)%</a:t>
            </a:r>
            <a:r>
              <a:rPr lang="ko-KR" altLang="en-US" sz="1200" dirty="0">
                <a:solidFill>
                  <a:srgbClr val="333333"/>
                </a:solidFill>
                <a:latin typeface="Avenir"/>
              </a:rPr>
              <a:t>의 신뢰구간</a:t>
            </a:r>
            <a:r>
              <a:rPr lang="en-US" altLang="ko-KR" sz="1200" dirty="0">
                <a:solidFill>
                  <a:srgbClr val="333333"/>
                </a:solidFill>
                <a:latin typeface="Avenir"/>
              </a:rPr>
              <a:t>:</a:t>
            </a:r>
            <a:endParaRPr lang="ko-KR" altLang="en-US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FA855E-9D0D-447C-B691-101AD322F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6509" y="4644391"/>
            <a:ext cx="2588145" cy="58877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05D699-EFFD-49C1-A009-44B87EAA1CF1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F7728A4D-0820-4FA9-8CC5-C009E4E4310B}"/>
              </a:ext>
            </a:extLst>
          </p:cNvPr>
          <p:cNvSpPr txBox="1">
            <a:spLocks/>
          </p:cNvSpPr>
          <p:nvPr/>
        </p:nvSpPr>
        <p:spPr>
          <a:xfrm>
            <a:off x="2924646" y="280785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4. </a:t>
            </a:r>
            <a:r>
              <a:rPr lang="ko-KR" altLang="en-US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검정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(chi-squared test)</a:t>
            </a:r>
            <a:endParaRPr lang="ko-KR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304984-06FB-48EE-9447-1D7337F498BA}"/>
                  </a:ext>
                </a:extLst>
              </p:cNvPr>
              <p:cNvSpPr txBox="1"/>
              <p:nvPr/>
            </p:nvSpPr>
            <p:spPr>
              <a:xfrm>
                <a:off x="1127495" y="5383060"/>
                <a:ext cx="1632425" cy="570349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</a:t>
                </a:r>
                <a:r>
                  <a:rPr lang="en-US" altLang="ko-KR" sz="1400" kern="0" dirty="0">
                    <a:solidFill>
                      <a:srgbClr val="000000"/>
                    </a:solidFill>
                    <a:latin typeface="+mj-ea"/>
                  </a:rPr>
                  <a:t>χ2</a:t>
                </a:r>
                <a:r>
                  <a:rPr lang="en-US" altLang="ko-KR" sz="1400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304984-06FB-48EE-9447-1D7337F49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95" y="5383060"/>
                <a:ext cx="1632425" cy="5703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D2F8BC-353B-4D89-8201-231509EB0F42}"/>
                  </a:ext>
                </a:extLst>
              </p:cNvPr>
              <p:cNvSpPr txBox="1"/>
              <p:nvPr/>
            </p:nvSpPr>
            <p:spPr>
              <a:xfrm>
                <a:off x="3563687" y="5371688"/>
                <a:ext cx="4422395" cy="807016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양</a:t>
                </a:r>
                <a14:m>
                  <m:oMath xmlns:m="http://schemas.openxmlformats.org/officeDocument/2006/math"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측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검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dirty="0"/>
                  <a:t>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ko-KR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000" dirty="0"/>
                  <a:t> (n – 1) 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 </m:t>
                    </m:r>
                    <m:sSubSup>
                      <m:sSubSupPr>
                        <m:ctrlP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000" dirty="0"/>
                  <a:t> (n – 1)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좌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검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/>
                  <a:t> &lt;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000" dirty="0"/>
                  <a:t>  ,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000" dirty="0"/>
                  <a:t> (n - 1)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우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검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/>
                  <a:t> &gt;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000" dirty="0"/>
                  <a:t>  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 </m:t>
                    </m:r>
                    <m:sSubSup>
                      <m:sSubSupPr>
                        <m:ctrlP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000" dirty="0"/>
                  <a:t> (n - 1)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D2F8BC-353B-4D89-8201-231509EB0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687" y="5371688"/>
                <a:ext cx="4422395" cy="807016"/>
              </a:xfrm>
              <a:prstGeom prst="rect">
                <a:avLst/>
              </a:prstGeom>
              <a:blipFill>
                <a:blip r:embed="rId8"/>
                <a:stretch>
                  <a:fillRect b="-1449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E16B8F-D923-41F9-AED1-8C979131F2D6}"/>
              </a:ext>
            </a:extLst>
          </p:cNvPr>
          <p:cNvSpPr/>
          <p:nvPr/>
        </p:nvSpPr>
        <p:spPr>
          <a:xfrm>
            <a:off x="467544" y="985346"/>
            <a:ext cx="3025596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202122"/>
                </a:solidFill>
                <a:latin typeface="Arial" panose="020B0604020202020204" pitchFamily="34" charset="0"/>
              </a:rPr>
              <a:t>4. </a:t>
            </a:r>
            <a:r>
              <a:rPr lang="ko-KR" altLang="en-US" sz="1400" b="1" dirty="0" err="1">
                <a:solidFill>
                  <a:srgbClr val="202122"/>
                </a:solidFill>
                <a:latin typeface="Arial" panose="020B0604020202020204" pitchFamily="34" charset="0"/>
              </a:rPr>
              <a:t>카이제곱</a:t>
            </a:r>
            <a:r>
              <a:rPr lang="ko-KR" altLang="en-US" sz="1400" b="1" dirty="0">
                <a:solidFill>
                  <a:srgbClr val="202122"/>
                </a:solidFill>
                <a:latin typeface="Arial" panose="020B0604020202020204" pitchFamily="34" charset="0"/>
              </a:rPr>
              <a:t> 검정</a:t>
            </a:r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(chi-squared test)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056056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24B324E-9C95-43A3-BA8C-94AD806A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5D14A7-AFFD-421E-AD2E-F94D26A9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168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7B7CEF-6E2C-40BE-B95F-89357836BFCE}"/>
              </a:ext>
            </a:extLst>
          </p:cNvPr>
          <p:cNvSpPr/>
          <p:nvPr/>
        </p:nvSpPr>
        <p:spPr>
          <a:xfrm>
            <a:off x="323528" y="1040438"/>
            <a:ext cx="3312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dirty="0"/>
              <a:t>5.</a:t>
            </a:r>
            <a:r>
              <a:rPr lang="ko-KR" altLang="en-US" dirty="0"/>
              <a:t> </a:t>
            </a:r>
            <a:r>
              <a:rPr lang="ko-KR" altLang="en-US" sz="1400" dirty="0"/>
              <a:t>대응표본  </a:t>
            </a:r>
            <a:r>
              <a:rPr lang="en-US" altLang="ko-KR" sz="1400" dirty="0"/>
              <a:t>: </a:t>
            </a:r>
            <a:r>
              <a:rPr lang="ko-KR" altLang="en-US" sz="1400" dirty="0"/>
              <a:t>대응모집단 </a:t>
            </a:r>
            <a:r>
              <a:rPr lang="ko-KR" altLang="en-US" sz="1400" dirty="0" err="1"/>
              <a:t>평균차</a:t>
            </a:r>
            <a:r>
              <a:rPr lang="ko-KR" altLang="en-US" sz="1400" dirty="0"/>
              <a:t> 검정</a:t>
            </a:r>
            <a:endParaRPr lang="ko-KR" altLang="en-US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458FCE-1273-4DED-B363-E0C2274E1D77}"/>
              </a:ext>
            </a:extLst>
          </p:cNvPr>
          <p:cNvSpPr/>
          <p:nvPr/>
        </p:nvSpPr>
        <p:spPr>
          <a:xfrm>
            <a:off x="440662" y="3435411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highlight>
                  <a:srgbClr val="00FFFF"/>
                </a:highlight>
              </a:rPr>
              <a:t>검정통계량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BDA1FE-F94B-4F71-8FF9-8EB592853F8A}"/>
              </a:ext>
            </a:extLst>
          </p:cNvPr>
          <p:cNvSpPr/>
          <p:nvPr/>
        </p:nvSpPr>
        <p:spPr>
          <a:xfrm>
            <a:off x="440662" y="435217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>
                <a:highlight>
                  <a:srgbClr val="00FFFF"/>
                </a:highlight>
              </a:rPr>
              <a:t>기각역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1DFE5A-D3B1-412A-B0F7-6BFA50EF6F01}"/>
                  </a:ext>
                </a:extLst>
              </p:cNvPr>
              <p:cNvSpPr/>
              <p:nvPr/>
            </p:nvSpPr>
            <p:spPr>
              <a:xfrm>
                <a:off x="2845042" y="3718202"/>
                <a:ext cx="14456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표본평균 </a:t>
                </a:r>
                <a:r>
                  <a:rPr lang="en-US" altLang="ko-KR" sz="1000" dirty="0"/>
                  <a:t>= D bar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 err="1"/>
                  <a:t>표본표준편차는</a:t>
                </a:r>
                <a:r>
                  <a:rPr lang="ko-KR" altLang="en-US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1DFE5A-D3B1-412A-B0F7-6BFA50EF6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42" y="3718202"/>
                <a:ext cx="1445652" cy="400110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1181E28-4B08-48DB-BCAD-A99E1C390D22}"/>
                  </a:ext>
                </a:extLst>
              </p:cNvPr>
              <p:cNvSpPr/>
              <p:nvPr/>
            </p:nvSpPr>
            <p:spPr>
              <a:xfrm>
                <a:off x="323528" y="1685527"/>
                <a:ext cx="648868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/>
                  <a:t>서로 대응인 두 모집단</a:t>
                </a:r>
                <a:r>
                  <a:rPr lang="en-US" altLang="ko-KR" sz="12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) </a:t>
                </a:r>
                <a:r>
                  <a:rPr lang="ko-KR" altLang="en-US" sz="1200" dirty="0"/>
                  <a:t>의 표본의 크기 큰 </a:t>
                </a:r>
                <a:r>
                  <a:rPr lang="ko-KR" altLang="en-US" sz="1200" dirty="0">
                    <a:highlight>
                      <a:srgbClr val="FFFF00"/>
                    </a:highlight>
                  </a:rPr>
                  <a:t>경우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(n</a:t>
                </a:r>
                <a:r>
                  <a:rPr lang="ko-KR" altLang="en-US" sz="1200" dirty="0">
                    <a:highlight>
                      <a:srgbClr val="FFFF00"/>
                    </a:highlight>
                  </a:rPr>
                  <a:t> ≥ 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30)</a:t>
                </a:r>
                <a:r>
                  <a:rPr lang="ko-KR" altLang="en-US" sz="1200" dirty="0">
                    <a:highlight>
                      <a:srgbClr val="FFFF00"/>
                    </a:highlight>
                  </a:rPr>
                  <a:t> 두 모평균에 대한 가설검정</a:t>
                </a: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1181E28-4B08-48DB-BCAD-A99E1C390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685527"/>
                <a:ext cx="6488681" cy="276999"/>
              </a:xfrm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제목 1">
            <a:extLst>
              <a:ext uri="{FF2B5EF4-FFF2-40B4-BE49-F238E27FC236}">
                <a16:creationId xmlns:a16="http://schemas.microsoft.com/office/drawing/2014/main" id="{C87FE395-7FB6-4BA7-8B4B-B5669D27C7BF}"/>
              </a:ext>
            </a:extLst>
          </p:cNvPr>
          <p:cNvSpPr txBox="1">
            <a:spLocks/>
          </p:cNvSpPr>
          <p:nvPr/>
        </p:nvSpPr>
        <p:spPr>
          <a:xfrm>
            <a:off x="2842653" y="307725"/>
            <a:ext cx="4688160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5. </a:t>
            </a:r>
            <a:r>
              <a:rPr lang="ko-KR" altLang="en-US" sz="1600" dirty="0"/>
              <a:t>대응표본 </a:t>
            </a:r>
            <a:r>
              <a:rPr lang="en-US" altLang="ko-KR" sz="1600" dirty="0"/>
              <a:t>Z-</a:t>
            </a:r>
            <a:r>
              <a:rPr lang="ko-KR" altLang="en-US" sz="1600" dirty="0"/>
              <a:t>검정 </a:t>
            </a:r>
            <a:r>
              <a:rPr lang="en-US" altLang="ko-KR" sz="1600" dirty="0"/>
              <a:t>(Paired-samples t-test)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6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135C0-77C4-4105-AF8F-F21E4CB4B25D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415C8F-5442-4D67-A325-B48379D8A4A1}"/>
                  </a:ext>
                </a:extLst>
              </p:cNvPr>
              <p:cNvSpPr txBox="1"/>
              <p:nvPr/>
            </p:nvSpPr>
            <p:spPr>
              <a:xfrm>
                <a:off x="1748253" y="3396363"/>
                <a:ext cx="1008112" cy="7156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Z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bar>
                      </m:num>
                      <m:den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415C8F-5442-4D67-A325-B48379D8A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53" y="3396363"/>
                <a:ext cx="1008112" cy="715645"/>
              </a:xfrm>
              <a:prstGeom prst="rect">
                <a:avLst/>
              </a:prstGeom>
              <a:blipFill>
                <a:blip r:embed="rId4"/>
                <a:stretch>
                  <a:fillRect l="-4118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0FE08B-5540-4836-BE3E-A59EDE9A3F49}"/>
                  </a:ext>
                </a:extLst>
              </p:cNvPr>
              <p:cNvSpPr txBox="1"/>
              <p:nvPr/>
            </p:nvSpPr>
            <p:spPr>
              <a:xfrm>
                <a:off x="456156" y="2334950"/>
                <a:ext cx="5267971" cy="836639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양측검정 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무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1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100" dirty="0"/>
                  <a:t> = 0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립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좌측검정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 </m:t>
                    </m:r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100" dirty="0"/>
                  <a:t> = 0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100" dirty="0"/>
                  <a:t> &lt; 0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우측검정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 </m:t>
                    </m:r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100" dirty="0"/>
                  <a:t> = 0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ko-KR" altLang="en-US" sz="1100" dirty="0"/>
                  <a:t> </a:t>
                </a:r>
                <a:r>
                  <a:rPr lang="en-US" altLang="ko-KR" sz="1100" dirty="0"/>
                  <a:t>&gt;0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0FE08B-5540-4836-BE3E-A59EDE9A3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6" y="2334950"/>
                <a:ext cx="5267971" cy="836639"/>
              </a:xfrm>
              <a:prstGeom prst="rect">
                <a:avLst/>
              </a:prstGeom>
              <a:blipFill>
                <a:blip r:embed="rId5"/>
                <a:stretch>
                  <a:fillRect b="-4317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6338F1-BADB-42FB-828D-2F50E85006AB}"/>
                  </a:ext>
                </a:extLst>
              </p:cNvPr>
              <p:cNvSpPr txBox="1"/>
              <p:nvPr/>
            </p:nvSpPr>
            <p:spPr>
              <a:xfrm>
                <a:off x="600280" y="4796292"/>
                <a:ext cx="4619792" cy="836639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양측검정 </a:t>
                </a:r>
                <a:r>
                  <a:rPr lang="en-US" altLang="ko-KR" sz="1100" dirty="0"/>
                  <a:t>: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립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설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ko-KR" altLang="en-US" sz="1100" i="1" dirty="0">
                        <a:latin typeface="Cambria Math" panose="02040503050406030204" pitchFamily="18" charset="0"/>
                        <a:ea typeface="+mj-ea"/>
                      </a:rPr>
                      <m:t>일</m:t>
                    </m:r>
                  </m:oMath>
                </a14:m>
                <a:r>
                  <a:rPr lang="en-US" altLang="ko-KR" sz="1100" dirty="0">
                    <a:latin typeface="+mj-ea"/>
                    <a:ea typeface="+mj-ea"/>
                  </a:rPr>
                  <a:t> </a:t>
                </a:r>
                <a:r>
                  <a:rPr lang="ko-KR" altLang="en-US" sz="1100" dirty="0">
                    <a:latin typeface="+mj-ea"/>
                    <a:ea typeface="+mj-ea"/>
                  </a:rPr>
                  <a:t>때 </a:t>
                </a:r>
                <a:r>
                  <a:rPr lang="en-US" altLang="ko-KR" sz="1100" dirty="0">
                    <a:latin typeface="+mj-ea"/>
                    <a:ea typeface="+mj-ea"/>
                  </a:rPr>
                  <a:t>,   |Z|  </a:t>
                </a:r>
                <a14:m>
                  <m:oMath xmlns:m="http://schemas.openxmlformats.org/officeDocument/2006/math">
                    <m:r>
                      <a:rPr lang="en-US" altLang="ko-K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US" altLang="ko-KR" sz="1100" dirty="0">
                  <a:latin typeface="+mj-ea"/>
                  <a:ea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좌측검정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100" dirty="0"/>
                  <a:t> &lt; 0 </a:t>
                </a:r>
                <a14:m>
                  <m:oMath xmlns:m="http://schemas.openxmlformats.org/officeDocument/2006/math">
                    <m:r>
                      <a:rPr lang="ko-KR" altLang="en-US" sz="1100" i="1" dirty="0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en-US" altLang="ko-KR" sz="1100" dirty="0">
                    <a:latin typeface="+mj-ea"/>
                  </a:rPr>
                  <a:t> </a:t>
                </a:r>
                <a:r>
                  <a:rPr lang="ko-KR" altLang="en-US" sz="1100" dirty="0">
                    <a:latin typeface="+mj-ea"/>
                  </a:rPr>
                  <a:t>때 </a:t>
                </a:r>
                <a:r>
                  <a:rPr lang="en-US" altLang="ko-KR" sz="1100" dirty="0">
                    <a:latin typeface="+mj-ea"/>
                  </a:rPr>
                  <a:t>,  Z </a:t>
                </a:r>
                <a14:m>
                  <m:oMath xmlns:m="http://schemas.openxmlformats.org/officeDocument/2006/math">
                    <m:r>
                      <a:rPr lang="en-US" altLang="ko-KR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−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US" altLang="ko-KR" sz="1100" dirty="0">
                  <a:latin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우측검정</a:t>
                </a:r>
                <a:r>
                  <a:rPr lang="en-US" altLang="ko-KR" sz="11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1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ko-KR" altLang="en-US" sz="1100" dirty="0"/>
                  <a:t> </a:t>
                </a:r>
                <a:r>
                  <a:rPr lang="en-US" altLang="ko-KR" sz="1100" dirty="0"/>
                  <a:t>&gt;0 </a:t>
                </a:r>
                <a14:m>
                  <m:oMath xmlns:m="http://schemas.openxmlformats.org/officeDocument/2006/math">
                    <m:r>
                      <a:rPr lang="ko-KR" altLang="en-US" sz="1100" i="1" dirty="0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en-US" altLang="ko-KR" sz="1100" dirty="0">
                    <a:latin typeface="+mj-ea"/>
                  </a:rPr>
                  <a:t> </a:t>
                </a:r>
                <a:r>
                  <a:rPr lang="ko-KR" altLang="en-US" sz="1100" dirty="0">
                    <a:latin typeface="+mj-ea"/>
                  </a:rPr>
                  <a:t>때 </a:t>
                </a:r>
                <a:r>
                  <a:rPr lang="en-US" altLang="ko-KR" sz="1100" dirty="0">
                    <a:latin typeface="+mj-ea"/>
                  </a:rPr>
                  <a:t>, Z 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ko-KR" alt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6338F1-BADB-42FB-828D-2F50E8500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80" y="4796292"/>
                <a:ext cx="4619792" cy="836639"/>
              </a:xfrm>
              <a:prstGeom prst="rect">
                <a:avLst/>
              </a:prstGeom>
              <a:blipFill>
                <a:blip r:embed="rId6"/>
                <a:stretch>
                  <a:fillRect b="-4317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649E35E0-344F-4BE5-AD7C-4DD3A2BBE2E4}"/>
              </a:ext>
            </a:extLst>
          </p:cNvPr>
          <p:cNvSpPr/>
          <p:nvPr/>
        </p:nvSpPr>
        <p:spPr>
          <a:xfrm>
            <a:off x="3707968" y="1132771"/>
            <a:ext cx="2190023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Z-</a:t>
            </a:r>
            <a:r>
              <a:rPr lang="ko-KR" altLang="en-US" sz="1200" dirty="0"/>
              <a:t>검정 </a:t>
            </a:r>
            <a:r>
              <a:rPr lang="en-US" altLang="ko-KR" sz="1200" dirty="0"/>
              <a:t>(Paired-samples t-test)  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E6A169-36B2-4F25-8005-11745F6ECE1A}"/>
              </a:ext>
            </a:extLst>
          </p:cNvPr>
          <p:cNvSpPr/>
          <p:nvPr/>
        </p:nvSpPr>
        <p:spPr>
          <a:xfrm>
            <a:off x="388211" y="199272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</a:rPr>
              <a:t>가설검정</a:t>
            </a:r>
          </a:p>
        </p:txBody>
      </p:sp>
    </p:spTree>
    <p:extLst>
      <p:ext uri="{BB962C8B-B14F-4D97-AF65-F5344CB8AC3E}">
        <p14:creationId xmlns:p14="http://schemas.microsoft.com/office/powerpoint/2010/main" val="40841505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208012" y="196729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9BA10D9-DA8A-4036-9ED4-E33F40AF6CB1}"/>
                  </a:ext>
                </a:extLst>
              </p:cNvPr>
              <p:cNvSpPr/>
              <p:nvPr/>
            </p:nvSpPr>
            <p:spPr>
              <a:xfrm>
                <a:off x="318762" y="1530649"/>
                <a:ext cx="7920882" cy="149214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b="1" dirty="0">
                    <a:latin typeface="+mj-ea"/>
                    <a:ea typeface="+mj-ea"/>
                  </a:rPr>
                  <a:t>1) </a:t>
                </a:r>
                <a:r>
                  <a:rPr lang="ko-KR" altLang="en-US" sz="1000" b="1" dirty="0">
                    <a:latin typeface="+mj-ea"/>
                    <a:ea typeface="+mj-ea"/>
                  </a:rPr>
                  <a:t>의의</a:t>
                </a:r>
                <a:endParaRPr lang="en-US" altLang="ko-KR" sz="1000" b="1" dirty="0">
                  <a:latin typeface="+mj-ea"/>
                  <a:ea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동일집단을 대상으로 </a:t>
                </a:r>
                <a:r>
                  <a:rPr lang="ko-KR" altLang="en-US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실험 이전</a:t>
                </a:r>
                <a:r>
                  <a:rPr lang="en-US" altLang="ko-KR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사건시행 이전</a:t>
                </a:r>
                <a:r>
                  <a:rPr lang="en-US" altLang="ko-KR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과 실험 이후</a:t>
                </a:r>
                <a:r>
                  <a:rPr lang="en-US" altLang="ko-KR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사건 시행 이후</a:t>
                </a:r>
                <a:r>
                  <a:rPr lang="en-US" altLang="ko-KR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의 집단 평균차이를 검정 </a:t>
                </a:r>
                <a:endParaRPr lang="en-US" altLang="ko-KR" sz="1000" dirty="0">
                  <a:solidFill>
                    <a:srgbClr val="202124"/>
                  </a:solidFill>
                  <a:latin typeface="+mj-ea"/>
                  <a:ea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한 사람이 처리 이전과 이후 각 </a:t>
                </a:r>
                <a:r>
                  <a:rPr lang="en-US" altLang="ko-KR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번씩 측정을 해서 사전</a:t>
                </a:r>
                <a:r>
                  <a:rPr lang="en-US" altLang="ko-KR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000" dirty="0">
                    <a:solidFill>
                      <a:srgbClr val="202124"/>
                    </a:solidFill>
                    <a:latin typeface="+mj-ea"/>
                    <a:ea typeface="+mj-ea"/>
                  </a:rPr>
                  <a:t>사후를 비교하는 것</a:t>
                </a:r>
                <a:r>
                  <a:rPr lang="en-US" altLang="ko-KR" sz="1000" dirty="0"/>
                  <a:t> (paired comparison) </a:t>
                </a:r>
                <a:endParaRPr lang="en-US" altLang="ko-KR" sz="1000" dirty="0">
                  <a:solidFill>
                    <a:srgbClr val="202124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b="1" dirty="0">
                    <a:latin typeface="+mj-ea"/>
                    <a:ea typeface="+mj-ea"/>
                  </a:rPr>
                  <a:t> 2) </a:t>
                </a:r>
                <a:r>
                  <a:rPr lang="ko-KR" altLang="en-US" sz="1000" b="1" dirty="0">
                    <a:latin typeface="+mj-ea"/>
                    <a:ea typeface="+mj-ea"/>
                  </a:rPr>
                  <a:t>과정</a:t>
                </a:r>
                <a:endParaRPr lang="en-US" altLang="ko-KR" sz="1000" b="1" dirty="0">
                  <a:latin typeface="+mj-ea"/>
                  <a:ea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atin typeface="+mj-ea"/>
                    <a:ea typeface="+mj-ea"/>
                  </a:rPr>
                  <a:t> 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000" b="1" dirty="0"/>
                  <a:t>)</a:t>
                </a:r>
                <a:r>
                  <a:rPr lang="en-US" altLang="ko-KR" sz="1000" b="1" dirty="0">
                    <a:latin typeface="+mj-ea"/>
                    <a:ea typeface="+mj-ea"/>
                  </a:rPr>
                  <a:t>:  </a:t>
                </a:r>
                <a:r>
                  <a:rPr lang="ko-KR" altLang="en-US" sz="1000" b="1" dirty="0">
                    <a:latin typeface="+mj-ea"/>
                    <a:ea typeface="+mj-ea"/>
                  </a:rPr>
                  <a:t>두 변수의 차이</a:t>
                </a:r>
                <a:r>
                  <a:rPr lang="en-US" altLang="ko-KR" sz="1000" b="1" dirty="0">
                    <a:latin typeface="+mj-ea"/>
                    <a:ea typeface="+mj-ea"/>
                  </a:rPr>
                  <a:t>(b-a)</a:t>
                </a:r>
                <a:r>
                  <a:rPr lang="ko-KR" altLang="en-US" sz="1000" b="1" dirty="0">
                    <a:latin typeface="+mj-ea"/>
                    <a:ea typeface="+mj-ea"/>
                  </a:rPr>
                  <a:t>가 정규분포를 따른다</a:t>
                </a:r>
                <a:r>
                  <a:rPr lang="en-US" altLang="ko-KR" sz="1000" b="1" dirty="0">
                    <a:latin typeface="+mj-ea"/>
                    <a:ea typeface="+mj-ea"/>
                  </a:rPr>
                  <a:t>.</a:t>
                </a:r>
                <a:endParaRPr lang="ko-KR" altLang="en-US" sz="1000" dirty="0">
                  <a:latin typeface="+mj-ea"/>
                  <a:ea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b="1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b="1" i="1" smtClean="0">
                            <a:latin typeface="Cambria Math" panose="02040503050406030204" pitchFamily="18" charset="0"/>
                          </a:rPr>
                          <m:t>대</m:t>
                        </m:r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랍가설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000" b="1" dirty="0"/>
                  <a:t>) </a:t>
                </a:r>
                <a:r>
                  <a:rPr lang="en-US" altLang="ko-KR" sz="1000" b="1" dirty="0">
                    <a:latin typeface="+mj-ea"/>
                    <a:ea typeface="+mj-ea"/>
                  </a:rPr>
                  <a:t>: </a:t>
                </a:r>
                <a:r>
                  <a:rPr lang="ko-KR" altLang="en-US" sz="1000" b="1" dirty="0">
                    <a:latin typeface="+mj-ea"/>
                    <a:ea typeface="+mj-ea"/>
                  </a:rPr>
                  <a:t>두 변수의 차이</a:t>
                </a:r>
                <a:r>
                  <a:rPr lang="en-US" altLang="ko-KR" sz="1000" b="1" dirty="0">
                    <a:latin typeface="+mj-ea"/>
                    <a:ea typeface="+mj-ea"/>
                  </a:rPr>
                  <a:t>(b-a)</a:t>
                </a:r>
                <a:r>
                  <a:rPr lang="ko-KR" altLang="en-US" sz="1000" b="1" dirty="0">
                    <a:latin typeface="+mj-ea"/>
                    <a:ea typeface="+mj-ea"/>
                  </a:rPr>
                  <a:t>가 정규분포를 따르지 않는다</a:t>
                </a:r>
                <a:r>
                  <a:rPr lang="en-US" altLang="ko-KR" sz="1200" b="1" dirty="0">
                    <a:latin typeface="+mj-ea"/>
                    <a:ea typeface="+mj-ea"/>
                  </a:rPr>
                  <a:t>.</a:t>
                </a:r>
                <a:endParaRPr lang="en-US" altLang="ko-KR" sz="12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9BA10D9-DA8A-4036-9ED4-E33F40AF6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2" y="1530649"/>
                <a:ext cx="7920882" cy="1492140"/>
              </a:xfrm>
              <a:prstGeom prst="rect">
                <a:avLst/>
              </a:prstGeom>
              <a:blipFill>
                <a:blip r:embed="rId2"/>
                <a:stretch>
                  <a:fillRect b="-161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75D226-D2C3-4B2A-B779-E95E5BEBC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A4A000A-5B5B-4165-A0E7-D31A841E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169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339100-3A46-44E6-8B42-98731E9E4C01}"/>
              </a:ext>
            </a:extLst>
          </p:cNvPr>
          <p:cNvSpPr/>
          <p:nvPr/>
        </p:nvSpPr>
        <p:spPr>
          <a:xfrm>
            <a:off x="323527" y="966625"/>
            <a:ext cx="460851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02124"/>
                </a:solidFill>
                <a:latin typeface="+mj-ea"/>
              </a:rPr>
              <a:t>5. </a:t>
            </a:r>
            <a:r>
              <a:rPr lang="ko-KR" altLang="en-US" sz="1400" dirty="0">
                <a:solidFill>
                  <a:srgbClr val="202124"/>
                </a:solidFill>
                <a:latin typeface="+mj-ea"/>
              </a:rPr>
              <a:t>대응표본 </a:t>
            </a:r>
            <a:r>
              <a:rPr lang="en-US" altLang="ko-KR" sz="1400" dirty="0">
                <a:solidFill>
                  <a:srgbClr val="202124"/>
                </a:solidFill>
                <a:latin typeface="+mj-ea"/>
              </a:rPr>
              <a:t>t-</a:t>
            </a:r>
            <a:r>
              <a:rPr lang="ko-KR" altLang="en-US" sz="1400" dirty="0">
                <a:solidFill>
                  <a:srgbClr val="202124"/>
                </a:solidFill>
                <a:latin typeface="+mj-ea"/>
              </a:rPr>
              <a:t>검정</a:t>
            </a:r>
            <a:r>
              <a:rPr lang="en-US" altLang="ko-KR" sz="1400" dirty="0">
                <a:solidFill>
                  <a:srgbClr val="202124"/>
                </a:solidFill>
                <a:latin typeface="+mj-ea"/>
              </a:rPr>
              <a:t>(</a:t>
            </a:r>
            <a:r>
              <a:rPr lang="en-US" altLang="ko-KR" sz="1400" b="1" dirty="0">
                <a:solidFill>
                  <a:srgbClr val="202124"/>
                </a:solidFill>
                <a:latin typeface="+mj-ea"/>
              </a:rPr>
              <a:t>Paired T</a:t>
            </a:r>
            <a:r>
              <a:rPr lang="en-US" altLang="ko-KR" sz="1400" dirty="0">
                <a:solidFill>
                  <a:srgbClr val="202124"/>
                </a:solidFill>
                <a:latin typeface="+mj-ea"/>
              </a:rPr>
              <a:t>-</a:t>
            </a:r>
            <a:r>
              <a:rPr lang="en-US" altLang="ko-KR" sz="1400" b="1" dirty="0">
                <a:solidFill>
                  <a:srgbClr val="202124"/>
                </a:solidFill>
                <a:latin typeface="+mj-ea"/>
              </a:rPr>
              <a:t>test</a:t>
            </a:r>
            <a:r>
              <a:rPr lang="en-US" altLang="ko-KR" sz="1400" dirty="0">
                <a:solidFill>
                  <a:srgbClr val="202124"/>
                </a:solidFill>
                <a:latin typeface="+mj-ea"/>
              </a:rPr>
              <a:t>) : </a:t>
            </a:r>
            <a:r>
              <a:rPr lang="ko-KR" altLang="en-US" sz="1400" dirty="0">
                <a:solidFill>
                  <a:srgbClr val="202124"/>
                </a:solidFill>
                <a:latin typeface="+mj-ea"/>
              </a:rPr>
              <a:t>평균차이</a:t>
            </a:r>
            <a:r>
              <a:rPr lang="en-US" altLang="ko-KR" sz="1400" dirty="0">
                <a:solidFill>
                  <a:srgbClr val="202124"/>
                </a:solidFill>
                <a:latin typeface="+mj-ea"/>
              </a:rPr>
              <a:t> </a:t>
            </a:r>
            <a:r>
              <a:rPr lang="ko-KR" altLang="en-US" sz="1400" dirty="0">
                <a:solidFill>
                  <a:srgbClr val="202124"/>
                </a:solidFill>
                <a:latin typeface="+mj-ea"/>
              </a:rPr>
              <a:t>검정</a:t>
            </a:r>
            <a:endParaRPr lang="en-US" altLang="ko-KR" sz="1400" dirty="0">
              <a:solidFill>
                <a:srgbClr val="202124"/>
              </a:solidFill>
              <a:highlight>
                <a:srgbClr val="00FFFF"/>
              </a:highlight>
              <a:latin typeface="+mj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DADD1C9-CA5B-45DC-800A-CBEFF66F983D}"/>
              </a:ext>
            </a:extLst>
          </p:cNvPr>
          <p:cNvSpPr txBox="1">
            <a:spLocks/>
          </p:cNvSpPr>
          <p:nvPr/>
        </p:nvSpPr>
        <p:spPr>
          <a:xfrm>
            <a:off x="2911539" y="268230"/>
            <a:ext cx="4688160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5. </a:t>
            </a:r>
            <a:r>
              <a:rPr lang="ko-KR" altLang="en-US" sz="1600" dirty="0"/>
              <a:t>대응표본 </a:t>
            </a:r>
            <a:r>
              <a:rPr lang="en-US" altLang="ko-KR" sz="1600" dirty="0"/>
              <a:t>t-</a:t>
            </a:r>
            <a:r>
              <a:rPr lang="ko-KR" altLang="en-US" sz="1600" dirty="0"/>
              <a:t>검정 </a:t>
            </a:r>
            <a:r>
              <a:rPr lang="en-US" altLang="ko-KR" sz="1600" dirty="0"/>
              <a:t>(Paired-samples t-test)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600" dirty="0"/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65AC4E-9F87-4AE7-8F13-5AC4CF1DB3AA}"/>
              </a:ext>
            </a:extLst>
          </p:cNvPr>
          <p:cNvSpPr/>
          <p:nvPr/>
        </p:nvSpPr>
        <p:spPr>
          <a:xfrm>
            <a:off x="299191" y="1333614"/>
            <a:ext cx="64886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서로 대응인 두 모집단의 표본의 크기 작은 경우</a:t>
            </a:r>
            <a:r>
              <a:rPr lang="en-US" altLang="ko-KR" sz="1000" dirty="0">
                <a:highlight>
                  <a:srgbClr val="FFFF00"/>
                </a:highlight>
              </a:rPr>
              <a:t>(n</a:t>
            </a:r>
            <a:r>
              <a:rPr lang="ko-KR" altLang="en-US" sz="1000" dirty="0">
                <a:highlight>
                  <a:srgbClr val="FFFF00"/>
                </a:highlight>
              </a:rPr>
              <a:t> </a:t>
            </a:r>
            <a:r>
              <a:rPr lang="en-US" altLang="ko-KR" sz="1000" dirty="0">
                <a:highlight>
                  <a:srgbClr val="FFFF00"/>
                </a:highlight>
              </a:rPr>
              <a:t>&lt;</a:t>
            </a:r>
            <a:r>
              <a:rPr lang="ko-KR" altLang="en-US" sz="1000" dirty="0">
                <a:highlight>
                  <a:srgbClr val="FFFF00"/>
                </a:highlight>
              </a:rPr>
              <a:t> </a:t>
            </a:r>
            <a:r>
              <a:rPr lang="en-US" altLang="ko-KR" sz="1000" dirty="0">
                <a:highlight>
                  <a:srgbClr val="FFFF00"/>
                </a:highlight>
              </a:rPr>
              <a:t>30)</a:t>
            </a:r>
            <a:r>
              <a:rPr lang="ko-KR" altLang="en-US" sz="1000" dirty="0">
                <a:highlight>
                  <a:srgbClr val="FFFF00"/>
                </a:highlight>
              </a:rPr>
              <a:t> 두 모평균에 대한 가설검정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DDF196-0FDA-480F-B52E-852E90BCCB94}"/>
              </a:ext>
            </a:extLst>
          </p:cNvPr>
          <p:cNvSpPr/>
          <p:nvPr/>
        </p:nvSpPr>
        <p:spPr>
          <a:xfrm>
            <a:off x="330747" y="4447549"/>
            <a:ext cx="5943944" cy="168014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</a:rPr>
              <a:t>(1) </a:t>
            </a:r>
            <a:r>
              <a:rPr lang="ko-KR" altLang="en-US" sz="1000" dirty="0">
                <a:latin typeface="+mj-ea"/>
              </a:rPr>
              <a:t>정규분포를 따르는 경우 </a:t>
            </a:r>
            <a:r>
              <a:rPr lang="en-US" altLang="ko-KR" sz="1000" dirty="0">
                <a:latin typeface="+mj-ea"/>
              </a:rPr>
              <a:t>: </a:t>
            </a:r>
            <a:r>
              <a:rPr lang="ko-KR" altLang="en-US" sz="1000" dirty="0">
                <a:latin typeface="+mj-ea"/>
              </a:rPr>
              <a:t> 사후</a:t>
            </a:r>
            <a:r>
              <a:rPr lang="en-US" altLang="ko-KR" sz="1000" dirty="0">
                <a:latin typeface="+mj-ea"/>
              </a:rPr>
              <a:t>-</a:t>
            </a:r>
            <a:r>
              <a:rPr lang="ko-KR" altLang="en-US" sz="1000" dirty="0">
                <a:latin typeface="+mj-ea"/>
              </a:rPr>
              <a:t>사전 값 차이의 평균이 </a:t>
            </a:r>
            <a:r>
              <a:rPr lang="en-US" altLang="ko-KR" sz="1000" dirty="0">
                <a:latin typeface="+mj-ea"/>
              </a:rPr>
              <a:t>0</a:t>
            </a:r>
            <a:r>
              <a:rPr lang="ko-KR" altLang="en-US" sz="1000" dirty="0">
                <a:latin typeface="+mj-ea"/>
              </a:rPr>
              <a:t>인지 검정하는 </a:t>
            </a:r>
            <a:r>
              <a:rPr lang="en-US" altLang="ko-KR" sz="1000" dirty="0">
                <a:latin typeface="+mj-ea"/>
              </a:rPr>
              <a:t>one sample t-test</a:t>
            </a:r>
            <a:r>
              <a:rPr lang="ko-KR" altLang="en-US" sz="1000" dirty="0">
                <a:latin typeface="+mj-ea"/>
              </a:rPr>
              <a:t>를 이용 </a:t>
            </a:r>
            <a:endParaRPr lang="en-US" altLang="ko-KR" sz="1000" dirty="0">
              <a:latin typeface="+mj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+mj-ea"/>
                <a:sym typeface="Wingdings" panose="05000000000000000000" pitchFamily="2" charset="2"/>
              </a:rPr>
              <a:t> </a:t>
            </a:r>
            <a:r>
              <a:rPr lang="en-US" altLang="ko-KR" sz="1000" dirty="0"/>
              <a:t>t</a:t>
            </a:r>
            <a:r>
              <a:rPr lang="ko-KR" altLang="en-US" sz="1000" dirty="0"/>
              <a:t>분포를 이용한 대응표본의 모평균 차이 검정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 err="1"/>
              <a:t>귀무가설</a:t>
            </a:r>
            <a:r>
              <a:rPr lang="en-US" altLang="ko-KR" sz="1000" dirty="0"/>
              <a:t>(H0)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모평균의 차이가 없다</a:t>
            </a:r>
          </a:p>
          <a:p>
            <a:pPr marL="171450" indent="-1714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대립가설</a:t>
            </a:r>
            <a:r>
              <a:rPr lang="en-US" altLang="ko-KR" sz="1000" dirty="0"/>
              <a:t>(H1): </a:t>
            </a:r>
            <a:r>
              <a:rPr lang="ko-KR" altLang="en-US" sz="1000" dirty="0"/>
              <a:t>모평균의 차이가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</a:rPr>
              <a:t>(2) </a:t>
            </a:r>
            <a:r>
              <a:rPr lang="ko-KR" altLang="en-US" sz="1000" dirty="0">
                <a:latin typeface="+mj-ea"/>
              </a:rPr>
              <a:t>정규분포를 따르지 않는 경우 </a:t>
            </a:r>
            <a:r>
              <a:rPr lang="en-US" altLang="ko-KR" sz="1000" dirty="0">
                <a:latin typeface="+mj-ea"/>
              </a:rPr>
              <a:t>: </a:t>
            </a:r>
            <a:r>
              <a:rPr lang="ko-KR" altLang="en-US" sz="1000" dirty="0" err="1">
                <a:latin typeface="+mj-ea"/>
              </a:rPr>
              <a:t>비모수적</a:t>
            </a:r>
            <a:r>
              <a:rPr lang="ko-KR" altLang="en-US" sz="1000" dirty="0">
                <a:latin typeface="+mj-ea"/>
              </a:rPr>
              <a:t> 검정방법을 적용 </a:t>
            </a:r>
            <a:r>
              <a:rPr lang="en-US" altLang="ko-KR" sz="1000" dirty="0">
                <a:latin typeface="+mj-ea"/>
              </a:rPr>
              <a:t>: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wilcox.test</a:t>
            </a:r>
            <a:r>
              <a:rPr lang="ko-KR" altLang="en-US" sz="1000" b="1" dirty="0"/>
              <a:t>를 사용</a:t>
            </a:r>
            <a:endParaRPr lang="en-US" altLang="ko-KR" sz="1000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err="1"/>
              <a:t>귀무가설</a:t>
            </a:r>
            <a:r>
              <a:rPr lang="ko-KR" altLang="en-US" sz="1000" b="1" dirty="0"/>
              <a:t> </a:t>
            </a:r>
            <a:r>
              <a:rPr lang="en-US" altLang="ko-KR" sz="1000" b="1" dirty="0"/>
              <a:t>H0: </a:t>
            </a:r>
            <a:r>
              <a:rPr lang="ko-KR" altLang="en-US" sz="1000" b="1" dirty="0"/>
              <a:t>사후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사전 차이의 </a:t>
            </a:r>
            <a:r>
              <a:rPr lang="ko-KR" altLang="en-US" sz="1000" b="1" dirty="0" err="1"/>
              <a:t>중위수</a:t>
            </a:r>
            <a:r>
              <a:rPr lang="en-US" altLang="ko-KR" sz="1000" b="1" dirty="0"/>
              <a:t>(median) </a:t>
            </a:r>
            <a:r>
              <a:rPr lang="ko-KR" altLang="en-US" sz="1000" b="1" dirty="0"/>
              <a:t>값 차이가 없다</a:t>
            </a:r>
            <a:r>
              <a:rPr lang="en-US" altLang="ko-KR" sz="1000" b="1" dirty="0"/>
              <a:t>(median =</a:t>
            </a:r>
            <a:r>
              <a:rPr lang="ko-KR" altLang="en-US" sz="1000" b="1" dirty="0"/>
              <a:t> </a:t>
            </a:r>
            <a:r>
              <a:rPr lang="en-US" altLang="ko-KR" sz="1000" b="1" dirty="0"/>
              <a:t>0 </a:t>
            </a:r>
            <a:r>
              <a:rPr lang="ko-KR" altLang="en-US" sz="1000" b="1" dirty="0"/>
              <a:t>이다</a:t>
            </a:r>
            <a:r>
              <a:rPr lang="en-US" altLang="ko-KR" sz="1000" b="1" dirty="0"/>
              <a:t>.)</a:t>
            </a:r>
            <a:endParaRPr lang="ko-KR" altLang="en-US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/>
              <a:t>대립가설 </a:t>
            </a:r>
            <a:r>
              <a:rPr lang="en-US" altLang="ko-KR" sz="1000" b="1" dirty="0"/>
              <a:t>H1: </a:t>
            </a:r>
            <a:r>
              <a:rPr lang="ko-KR" altLang="en-US" sz="1000" b="1" dirty="0"/>
              <a:t>사후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사전 차이의 </a:t>
            </a:r>
            <a:r>
              <a:rPr lang="ko-KR" altLang="en-US" sz="1000" b="1" dirty="0" err="1"/>
              <a:t>중위수</a:t>
            </a:r>
            <a:r>
              <a:rPr lang="en-US" altLang="ko-KR" sz="1000" b="1" dirty="0"/>
              <a:t>(median) </a:t>
            </a:r>
            <a:r>
              <a:rPr lang="ko-KR" altLang="en-US" sz="1000" b="1" dirty="0"/>
              <a:t>값 차이가 있다</a:t>
            </a:r>
            <a:r>
              <a:rPr lang="en-US" altLang="ko-KR" sz="1000" b="1" dirty="0"/>
              <a:t>(median=</a:t>
            </a:r>
            <a:r>
              <a:rPr lang="ko-KR" altLang="en-US" sz="1000" b="1" dirty="0"/>
              <a:t> </a:t>
            </a:r>
            <a:r>
              <a:rPr lang="en-US" altLang="ko-KR" sz="1000" b="1" dirty="0"/>
              <a:t>0</a:t>
            </a:r>
            <a:r>
              <a:rPr lang="ko-KR" altLang="en-US" sz="1000" b="1" dirty="0"/>
              <a:t>이 아니다</a:t>
            </a:r>
            <a:r>
              <a:rPr lang="en-US" altLang="ko-KR" sz="1000" b="1" dirty="0"/>
              <a:t>.)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789E17-DD13-49E4-A5EF-7238767C16ED}"/>
              </a:ext>
            </a:extLst>
          </p:cNvPr>
          <p:cNvSpPr/>
          <p:nvPr/>
        </p:nvSpPr>
        <p:spPr>
          <a:xfrm>
            <a:off x="318762" y="3192570"/>
            <a:ext cx="889184" cy="27699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</a:rPr>
              <a:t>가설 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B26782-E7DE-4DA5-82AB-3D61D71AC909}"/>
              </a:ext>
            </a:extLst>
          </p:cNvPr>
          <p:cNvSpPr txBox="1"/>
          <p:nvPr/>
        </p:nvSpPr>
        <p:spPr>
          <a:xfrm>
            <a:off x="219490" y="169226"/>
            <a:ext cx="2536965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주요 </a:t>
            </a:r>
            <a:r>
              <a:rPr lang="ko-KR" altLang="en-US" sz="1200" dirty="0" err="1"/>
              <a:t>모수에</a:t>
            </a:r>
            <a:r>
              <a:rPr lang="ko-KR" altLang="en-US" sz="1200" dirty="0"/>
              <a:t> 대한 가설검정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8D4941-042F-44F3-B989-BF7DA4CCB8B9}"/>
                  </a:ext>
                </a:extLst>
              </p:cNvPr>
              <p:cNvSpPr txBox="1"/>
              <p:nvPr/>
            </p:nvSpPr>
            <p:spPr>
              <a:xfrm>
                <a:off x="318762" y="3555972"/>
                <a:ext cx="4600596" cy="768865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양측검정 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귀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무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설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000" dirty="0"/>
                  <a:t> = 0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대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립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가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설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endParaRPr lang="en-US" altLang="ko-KR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좌측검정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 </m:t>
                    </m:r>
                    <m:sSub>
                      <m:sSubPr>
                        <m:ctrlP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000" dirty="0"/>
                  <a:t> = 0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000" dirty="0"/>
                  <a:t> &lt; 0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우측검정</a:t>
                </a:r>
                <a:r>
                  <a:rPr lang="en-US" altLang="ko-KR" sz="1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귀무가설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)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 </m:t>
                    </m:r>
                    <m:sSub>
                      <m:sSubPr>
                        <m:ctrlP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altLang="ko-KR" sz="1000" dirty="0"/>
                  <a:t> = 0  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대립가설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ko-KR" altLang="en-US" sz="1000" dirty="0"/>
                  <a:t> </a:t>
                </a:r>
                <a:r>
                  <a:rPr lang="en-US" altLang="ko-KR" sz="1000" dirty="0"/>
                  <a:t>&gt;0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8D4941-042F-44F3-B989-BF7DA4CCB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2" y="3555972"/>
                <a:ext cx="4600596" cy="768865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D24965-7692-42A4-B8C6-5579925FF015}"/>
              </a:ext>
            </a:extLst>
          </p:cNvPr>
          <p:cNvSpPr/>
          <p:nvPr/>
        </p:nvSpPr>
        <p:spPr>
          <a:xfrm>
            <a:off x="5273383" y="3421231"/>
            <a:ext cx="954107" cy="27699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 err="1">
                <a:highlight>
                  <a:srgbClr val="00FFFF"/>
                </a:highlight>
              </a:rPr>
              <a:t>검정통계량</a:t>
            </a:r>
            <a:endParaRPr lang="ko-KR" altLang="en-US" sz="1200" dirty="0">
              <a:highlight>
                <a:srgbClr val="00FFFF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D28AB3-CA04-48BD-BEA2-B68D7684B22D}"/>
                  </a:ext>
                </a:extLst>
              </p:cNvPr>
              <p:cNvSpPr txBox="1"/>
              <p:nvPr/>
            </p:nvSpPr>
            <p:spPr>
              <a:xfrm>
                <a:off x="6323569" y="3293892"/>
                <a:ext cx="2064855" cy="6969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D28AB3-CA04-48BD-BEA2-B68D7684B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569" y="3293892"/>
                <a:ext cx="2064855" cy="6969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A7607AFF-B5AE-4ED6-A4D4-E8868FA9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585" y="4018707"/>
            <a:ext cx="2133600" cy="45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F08168F-08B9-4464-8822-DD8145283206}"/>
                  </a:ext>
                </a:extLst>
              </p:cNvPr>
              <p:cNvSpPr/>
              <p:nvPr/>
            </p:nvSpPr>
            <p:spPr>
              <a:xfrm>
                <a:off x="6407697" y="4420311"/>
                <a:ext cx="1635384" cy="499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/>
                  <a:t>표본평균 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bar>
                  </m:oMath>
                </a14:m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200" dirty="0" err="1"/>
                  <a:t>표본표준편차는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Sd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F08168F-08B9-4464-8822-DD8145283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697" y="4420311"/>
                <a:ext cx="1635384" cy="499367"/>
              </a:xfrm>
              <a:prstGeom prst="rect">
                <a:avLst/>
              </a:prstGeom>
              <a:blipFill>
                <a:blip r:embed="rId6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DDB51B-DF81-4D3E-862E-454BCB911E48}"/>
              </a:ext>
            </a:extLst>
          </p:cNvPr>
          <p:cNvSpPr/>
          <p:nvPr/>
        </p:nvSpPr>
        <p:spPr>
          <a:xfrm>
            <a:off x="6407697" y="5247387"/>
            <a:ext cx="1035861" cy="27699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 err="1">
                <a:highlight>
                  <a:srgbClr val="00FFFF"/>
                </a:highlight>
              </a:rPr>
              <a:t>기각역</a:t>
            </a:r>
            <a:r>
              <a:rPr lang="en-US" altLang="ko-KR" sz="1200" dirty="0">
                <a:highlight>
                  <a:srgbClr val="00FFFF"/>
                </a:highlight>
              </a:rPr>
              <a:t>/ </a:t>
            </a:r>
            <a:r>
              <a:rPr lang="ko-KR" altLang="en-US" sz="1200" dirty="0">
                <a:highlight>
                  <a:srgbClr val="00FFFF"/>
                </a:highlight>
              </a:rPr>
              <a:t>판단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F1EA4F-9207-49F2-BFAB-551CD2D40863}"/>
              </a:ext>
            </a:extLst>
          </p:cNvPr>
          <p:cNvSpPr/>
          <p:nvPr/>
        </p:nvSpPr>
        <p:spPr>
          <a:xfrm>
            <a:off x="6407697" y="5609344"/>
            <a:ext cx="2736303" cy="40011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</a:rPr>
              <a:t>p-value &gt; 0.05  </a:t>
            </a:r>
            <a:r>
              <a:rPr lang="ko-KR" altLang="en-US" sz="1000" dirty="0" err="1">
                <a:latin typeface="+mj-ea"/>
              </a:rPr>
              <a:t>귀무가설</a:t>
            </a:r>
            <a:r>
              <a:rPr lang="en-US" altLang="ko-KR" sz="1000" dirty="0">
                <a:latin typeface="+mj-ea"/>
              </a:rPr>
              <a:t>(H0) </a:t>
            </a:r>
            <a:r>
              <a:rPr lang="ko-KR" altLang="en-US" sz="1000" dirty="0">
                <a:latin typeface="+mj-ea"/>
              </a:rPr>
              <a:t>기각 못함</a:t>
            </a:r>
            <a:r>
              <a:rPr lang="en-US" altLang="ko-KR" sz="1000" dirty="0">
                <a:latin typeface="+mj-ea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</a:rPr>
              <a:t>p-value &lt; 0.05  </a:t>
            </a:r>
            <a:r>
              <a:rPr lang="ko-KR" altLang="en-US" sz="1000" dirty="0" err="1">
                <a:latin typeface="+mj-ea"/>
              </a:rPr>
              <a:t>귀무가설</a:t>
            </a:r>
            <a:r>
              <a:rPr lang="en-US" altLang="ko-KR" sz="1000" dirty="0">
                <a:latin typeface="+mj-ea"/>
              </a:rPr>
              <a:t>(H0) </a:t>
            </a:r>
            <a:r>
              <a:rPr lang="ko-KR" altLang="en-US" sz="1000" dirty="0">
                <a:latin typeface="+mj-ea"/>
              </a:rPr>
              <a:t>기각</a:t>
            </a:r>
            <a:endParaRPr lang="en-US" altLang="ko-KR" sz="1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8041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6DAC9C-16F3-4AA8-A47F-E759C9CE2ADD}"/>
              </a:ext>
            </a:extLst>
          </p:cNvPr>
          <p:cNvSpPr/>
          <p:nvPr/>
        </p:nvSpPr>
        <p:spPr>
          <a:xfrm>
            <a:off x="323528" y="977178"/>
            <a:ext cx="2592288" cy="392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400" b="1" dirty="0"/>
              <a:t>central tendency)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9270F9-8B9C-444A-BFDD-E463A62EA9F9}"/>
              </a:ext>
            </a:extLst>
          </p:cNvPr>
          <p:cNvSpPr/>
          <p:nvPr/>
        </p:nvSpPr>
        <p:spPr>
          <a:xfrm>
            <a:off x="467544" y="2005816"/>
            <a:ext cx="7970656" cy="12184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관측치에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극단적인 값이 존재하여 분포가 극도로 비대칭인 경우에는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평균이 대표치로서 바람직하지 않으므로 중앙치를 많이 사용한다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spc="-40" dirty="0">
                <a:solidFill>
                  <a:srgbClr val="000000"/>
                </a:solidFill>
                <a:latin typeface="+mj-ea"/>
                <a:ea typeface="+mj-ea"/>
              </a:rPr>
              <a:t>중앙치</a:t>
            </a:r>
            <a:r>
              <a:rPr lang="en-US" altLang="ko-KR" sz="1000" kern="0" spc="-40" dirty="0">
                <a:solidFill>
                  <a:srgbClr val="000000"/>
                </a:solidFill>
                <a:latin typeface="+mj-ea"/>
                <a:ea typeface="+mj-ea"/>
              </a:rPr>
              <a:t>(median)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자료를 크기 순서로 배열했을 때 중앙에 위치하게 되는 수치로서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중위수라고도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부른다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중앙치를 기준으로 하여 전체 자료의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50%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중앙치 하부에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나머지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50%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중앙치 상부에 분포하게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계산된 중앙치의 값은 평균과 마찬가지로 항상 유일한</a:t>
            </a:r>
            <a:r>
              <a:rPr lang="en-US" altLang="ko-KR" sz="1000" dirty="0"/>
              <a:t>(unique) </a:t>
            </a:r>
            <a:r>
              <a:rPr lang="ko-KR" altLang="en-US" sz="1000" dirty="0"/>
              <a:t>값을 지닌다</a:t>
            </a:r>
            <a:r>
              <a:rPr lang="en-US" altLang="ko-KR" sz="1000" dirty="0"/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23D8DF-FD42-46BF-B8ED-750F6F91076B}"/>
              </a:ext>
            </a:extLst>
          </p:cNvPr>
          <p:cNvSpPr/>
          <p:nvPr/>
        </p:nvSpPr>
        <p:spPr>
          <a:xfrm>
            <a:off x="450676" y="4287285"/>
            <a:ext cx="7970656" cy="75507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spc="-40" dirty="0" err="1">
                <a:solidFill>
                  <a:srgbClr val="000000"/>
                </a:solidFill>
                <a:latin typeface="+mj-ea"/>
                <a:ea typeface="+mj-ea"/>
              </a:rPr>
              <a:t>최빈치</a:t>
            </a:r>
            <a:r>
              <a:rPr lang="en-US" altLang="ko-KR" sz="1000" kern="0" spc="-40" dirty="0">
                <a:solidFill>
                  <a:srgbClr val="000000"/>
                </a:solidFill>
                <a:latin typeface="+mj-ea"/>
                <a:ea typeface="+mj-ea"/>
              </a:rPr>
              <a:t>(mode)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가장 빈도가 높은 자료로 정의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최빈치의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특징은 산술평균과 중앙치와는 달리 유일한 값으로 계산되지 않을 수 있다는 것이다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즉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자료의 분포에 따라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최빈치는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여러 개가 나올 수도 있고 없을 수도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F126D27-36FC-4507-B026-AF5731F6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F37C78-D027-40B9-971B-B32D55BC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A22FD99-1DE1-4A15-9894-BB788C745114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600" b="1" dirty="0"/>
              <a:t>central tendency)</a:t>
            </a:r>
            <a:endParaRPr lang="ko-KR" altLang="en-US" sz="1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E0AA2C-EBB3-44B4-A296-1BF26E7D2B18}"/>
              </a:ext>
            </a:extLst>
          </p:cNvPr>
          <p:cNvSpPr/>
          <p:nvPr/>
        </p:nvSpPr>
        <p:spPr>
          <a:xfrm>
            <a:off x="414484" y="1567183"/>
            <a:ext cx="2279791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spcAft>
                <a:spcPts val="800"/>
              </a:spcAft>
            </a:pP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2. </a:t>
            </a:r>
            <a:r>
              <a:rPr lang="ko-KR" altLang="en-US" sz="1400" b="1" kern="0" spc="-50" dirty="0">
                <a:solidFill>
                  <a:srgbClr val="000000"/>
                </a:solidFill>
                <a:latin typeface="+mj-ea"/>
              </a:rPr>
              <a:t>중앙치</a:t>
            </a: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(median), </a:t>
            </a:r>
            <a:r>
              <a:rPr lang="ko-KR" altLang="en-US" sz="1400" b="1" kern="0" spc="-50" dirty="0" err="1">
                <a:solidFill>
                  <a:srgbClr val="000000"/>
                </a:solidFill>
                <a:latin typeface="+mj-ea"/>
              </a:rPr>
              <a:t>중위수</a:t>
            </a: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 </a:t>
            </a:r>
            <a:endParaRPr lang="ko-KR" altLang="en-US" sz="1400" kern="0" spc="-5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4CFE95-694D-44EA-AD2A-F853DB546E0B}"/>
              </a:ext>
            </a:extLst>
          </p:cNvPr>
          <p:cNvSpPr/>
          <p:nvPr/>
        </p:nvSpPr>
        <p:spPr>
          <a:xfrm>
            <a:off x="414484" y="3867647"/>
            <a:ext cx="1475084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spcAft>
                <a:spcPts val="800"/>
              </a:spcAft>
            </a:pP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3. </a:t>
            </a:r>
            <a:r>
              <a:rPr lang="ko-KR" altLang="en-US" sz="1400" b="1" kern="0" spc="-50" dirty="0" err="1">
                <a:solidFill>
                  <a:srgbClr val="000000"/>
                </a:solidFill>
                <a:latin typeface="+mj-ea"/>
              </a:rPr>
              <a:t>최빈치</a:t>
            </a: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(mode)</a:t>
            </a:r>
            <a:endParaRPr lang="ko-KR" altLang="en-US" sz="1400" kern="0" spc="-5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31B610-4239-47CB-AB12-174F10F302C7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98683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FB1DA7-3469-4FBC-BC4A-AB1FEEEFBD12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187AC-2388-4822-9954-E33BEC3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512178-5B67-4FD5-977E-2A2DE1E4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170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855C4FD-D843-41BE-9D41-D946016C89B2}"/>
              </a:ext>
            </a:extLst>
          </p:cNvPr>
          <p:cNvSpPr txBox="1">
            <a:spLocks/>
          </p:cNvSpPr>
          <p:nvPr/>
        </p:nvSpPr>
        <p:spPr>
          <a:xfrm>
            <a:off x="2771800" y="401948"/>
            <a:ext cx="4688160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/>
              <a:t>5. </a:t>
            </a:r>
            <a:r>
              <a:rPr lang="ko-KR" altLang="en-US" sz="1600" dirty="0"/>
              <a:t>대응표본 </a:t>
            </a:r>
            <a:r>
              <a:rPr lang="en-US" altLang="ko-KR" sz="1600" dirty="0"/>
              <a:t>t-</a:t>
            </a:r>
            <a:r>
              <a:rPr lang="ko-KR" altLang="en-US" sz="1600" dirty="0"/>
              <a:t>검정 </a:t>
            </a:r>
            <a:r>
              <a:rPr lang="en-US" altLang="ko-KR" sz="1600" dirty="0"/>
              <a:t>(Paired-samples t-test)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DCF4E-236C-460B-92D0-4586BDF3E45A}"/>
              </a:ext>
            </a:extLst>
          </p:cNvPr>
          <p:cNvSpPr txBox="1"/>
          <p:nvPr/>
        </p:nvSpPr>
        <p:spPr>
          <a:xfrm>
            <a:off x="462873" y="92867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F9A07A-FDCE-4D63-B9F1-D197947A3B0F}"/>
                  </a:ext>
                </a:extLst>
              </p:cNvPr>
              <p:cNvSpPr txBox="1"/>
              <p:nvPr/>
            </p:nvSpPr>
            <p:spPr>
              <a:xfrm>
                <a:off x="462872" y="1204133"/>
                <a:ext cx="8069567" cy="1838901"/>
              </a:xfrm>
              <a:prstGeom prst="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최근 증권거래세 인하가 단행되었다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세율 인하로 한국거래소에 상장되어 있는 주식에 대하여 시장변화에 대한 민감도 지표인 베타</a:t>
                </a:r>
                <a14:m>
                  <m:oMath xmlns:m="http://schemas.openxmlformats.org/officeDocument/2006/math">
                    <m:r>
                      <a:rPr lang="en-US" altLang="ko-KR" sz="11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100" dirty="0"/>
                  <a:t>에 영향을 주는지 여부를 확인하고자 한다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세율 인하 전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후에 </a:t>
                </a:r>
                <a:r>
                  <a:rPr lang="en-US" altLang="ko-KR" sz="1100" dirty="0"/>
                  <a:t>30</a:t>
                </a:r>
                <a:r>
                  <a:rPr lang="ko-KR" altLang="en-US" sz="1100" dirty="0"/>
                  <a:t>개의 종목에 대한 </a:t>
                </a:r>
                <a:r>
                  <a:rPr lang="ko-KR" altLang="en-US" sz="1100" dirty="0" err="1"/>
                  <a:t>베타값의</a:t>
                </a:r>
                <a:r>
                  <a:rPr lang="ko-KR" altLang="en-US" sz="1100" dirty="0"/>
                  <a:t> 변화를 측정한 결과는 다음과 같다</a:t>
                </a:r>
                <a:r>
                  <a:rPr lang="en-US" altLang="ko-KR" sz="1100" dirty="0"/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(</a:t>
                </a:r>
                <a:r>
                  <a:rPr lang="ko-KR" altLang="en-US" sz="1100" dirty="0"/>
                  <a:t>시행 종목 베타 </a:t>
                </a:r>
                <a14:m>
                  <m:oMath xmlns:m="http://schemas.openxmlformats.org/officeDocument/2006/math">
                    <m:r>
                      <a:rPr lang="ko-KR" altLang="en-US" sz="11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시행 후 종목 베타의 평균</a:t>
                </a:r>
                <a:r>
                  <a:rPr lang="en-US" altLang="ko-KR" sz="1100" dirty="0"/>
                  <a:t>)  :  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0.2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 평균에 대한 표준편차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0.1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 </a:t>
                </a:r>
                <a:r>
                  <a:rPr lang="ko-KR" altLang="en-US" sz="1100" dirty="0"/>
                  <a:t>세율 인하로 한국거래소 상장 종목의 </a:t>
                </a:r>
                <a:r>
                  <a:rPr lang="ko-KR" altLang="en-US" sz="1100" dirty="0" err="1"/>
                  <a:t>베타값이</a:t>
                </a:r>
                <a:r>
                  <a:rPr lang="ko-KR" altLang="en-US" sz="1100" dirty="0"/>
                  <a:t> </a:t>
                </a:r>
                <a:r>
                  <a:rPr lang="ko-KR" altLang="en-US" sz="1100" dirty="0" err="1"/>
                  <a:t>변화했는지의</a:t>
                </a:r>
                <a:r>
                  <a:rPr lang="ko-KR" altLang="en-US" sz="1100" dirty="0"/>
                  <a:t> 여부를 검정하라</a:t>
                </a:r>
                <a:r>
                  <a:rPr lang="en-US" altLang="ko-KR" sz="1100" dirty="0"/>
                  <a:t>. (</a:t>
                </a:r>
                <a:r>
                  <a:rPr lang="ko-KR" altLang="en-US" sz="1100" dirty="0"/>
                  <a:t>유의수준 </a:t>
                </a:r>
                <a:r>
                  <a:rPr lang="en-US" altLang="ko-KR" sz="1100" dirty="0"/>
                  <a:t>= 0.05)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F9A07A-FDCE-4D63-B9F1-D197947A3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72" y="1204133"/>
                <a:ext cx="8069567" cy="1838901"/>
              </a:xfrm>
              <a:prstGeom prst="rect">
                <a:avLst/>
              </a:prstGeom>
              <a:blipFill>
                <a:blip r:embed="rId2"/>
                <a:stretch>
                  <a:fillRect b="-1320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833E18-6076-4F78-B8EC-4FBD02D2F62E}"/>
                  </a:ext>
                </a:extLst>
              </p:cNvPr>
              <p:cNvSpPr txBox="1"/>
              <p:nvPr/>
            </p:nvSpPr>
            <p:spPr>
              <a:xfrm>
                <a:off x="448071" y="3212976"/>
                <a:ext cx="8084369" cy="2658292"/>
              </a:xfrm>
              <a:prstGeom prst="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/>
                  <a:t>귀무가설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세율 시행 전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100" dirty="0"/>
                  <a:t>), </a:t>
                </a:r>
                <a:r>
                  <a:rPr lang="ko-KR" altLang="en-US" sz="1100" dirty="0"/>
                  <a:t> 후</a:t>
                </a:r>
                <a:r>
                  <a:rPr lang="en-US" altLang="ko-KR" sz="11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100" dirty="0"/>
                  <a:t>)</a:t>
                </a:r>
                <a:r>
                  <a:rPr lang="ko-KR" altLang="en-US" sz="1100" dirty="0"/>
                  <a:t> 에 베타 값의 변화가 없다</a:t>
                </a:r>
                <a:r>
                  <a:rPr lang="en-US" altLang="ko-KR" sz="11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=   </m:t>
                        </m:r>
                        <m:r>
                          <a:rPr lang="ko-KR" altLang="en-US" sz="11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1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/>
                  <a:t>대립가설 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세율 시행 전 후에 베타 값의 변화가 있다</a:t>
                </a:r>
                <a:r>
                  <a:rPr lang="en-US" altLang="ko-KR" sz="11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1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/>
                  <a:t>임계치 </a:t>
                </a:r>
                <a:r>
                  <a:rPr lang="en-US" altLang="ko-KR" sz="1100" dirty="0"/>
                  <a:t>:  </a:t>
                </a:r>
                <a:r>
                  <a:rPr lang="ko-KR" altLang="en-US" sz="1100" dirty="0"/>
                  <a:t>자유도</a:t>
                </a:r>
                <a:r>
                  <a:rPr lang="en-US" altLang="ko-KR" sz="1100" dirty="0"/>
                  <a:t>(n-1), </a:t>
                </a:r>
                <a:r>
                  <a:rPr lang="ko-KR" altLang="en-US" sz="1100" dirty="0"/>
                  <a:t>유의수준 </a:t>
                </a:r>
                <a:r>
                  <a:rPr lang="en-US" altLang="ko-KR" sz="1100" dirty="0"/>
                  <a:t>(0.05)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29,   0.025</m:t>
                        </m:r>
                      </m:sub>
                    </m:sSub>
                  </m:oMath>
                </a14:m>
                <a:r>
                  <a:rPr lang="en-US" altLang="ko-KR" sz="1100" dirty="0"/>
                  <a:t> = 2.042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 err="1"/>
                  <a:t>검정통계량</a:t>
                </a:r>
                <a:r>
                  <a:rPr lang="ko-KR" altLang="en-US" sz="1100" dirty="0"/>
                  <a:t>  </a:t>
                </a:r>
                <a:r>
                  <a:rPr lang="en-US" altLang="ko-KR" sz="1100" dirty="0"/>
                  <a:t>:      t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bar>
                        <m:r>
                          <a:rPr lang="en-US" altLang="ko-KR" sz="1100" i="1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1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1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ko-KR" altLang="en-US" sz="1100" dirty="0"/>
                  <a:t>   </a:t>
                </a:r>
                <a:r>
                  <a:rPr lang="en-US" altLang="ko-KR" sz="11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f>
                          <m:f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ko-KR" altLang="en-US" sz="1100" dirty="0"/>
                  <a:t>  </a:t>
                </a:r>
                <a:r>
                  <a:rPr lang="en-US" altLang="ko-KR" sz="1100" dirty="0"/>
                  <a:t>= 10.954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 err="1"/>
                  <a:t>검정통계량</a:t>
                </a:r>
                <a:r>
                  <a:rPr lang="en-US" altLang="ko-KR" sz="1100" dirty="0"/>
                  <a:t>(10.954)</a:t>
                </a:r>
                <a:r>
                  <a:rPr lang="ko-KR" altLang="en-US" sz="1100" dirty="0"/>
                  <a:t>이 임계치</a:t>
                </a:r>
                <a:r>
                  <a:rPr lang="en-US" altLang="ko-KR" sz="1100" dirty="0"/>
                  <a:t>(2.042)</a:t>
                </a:r>
                <a:r>
                  <a:rPr lang="ko-KR" altLang="en-US" sz="1100" dirty="0"/>
                  <a:t> 보다 크므로 우측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기각역에 위치한다</a:t>
                </a:r>
                <a:r>
                  <a:rPr lang="en-US" altLang="ko-KR" sz="1100" dirty="0"/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 err="1"/>
                  <a:t>귀무가설</a:t>
                </a:r>
                <a:r>
                  <a:rPr lang="ko-KR" altLang="en-US" sz="1100" dirty="0"/>
                  <a:t> 기각 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대립가설을 채택할 수 있다</a:t>
                </a:r>
                <a:r>
                  <a:rPr lang="en-US" altLang="ko-KR" sz="11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100" dirty="0"/>
                  <a:t>즉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세율 인하로 </a:t>
                </a:r>
                <a:r>
                  <a:rPr lang="ko-KR" altLang="en-US" sz="1100" dirty="0" err="1"/>
                  <a:t>베타값에</a:t>
                </a:r>
                <a:r>
                  <a:rPr lang="ko-KR" altLang="en-US" sz="1100" dirty="0"/>
                  <a:t> 영향을 주는 것으로 보인다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세율인하로 평균 베타 </a:t>
                </a:r>
                <a:r>
                  <a:rPr lang="en-US" altLang="ko-KR" sz="1100" dirty="0"/>
                  <a:t>0.2 </a:t>
                </a:r>
                <a:r>
                  <a:rPr lang="ko-KR" altLang="en-US" sz="1100" dirty="0"/>
                  <a:t>감소한 것을 통계적으로 유의하다고 볼 수 있는 것</a:t>
                </a:r>
                <a:r>
                  <a:rPr lang="en-US" altLang="ko-KR" sz="1100" dirty="0"/>
                  <a:t>!!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833E18-6076-4F78-B8EC-4FBD02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1" y="3212976"/>
                <a:ext cx="8084369" cy="2658292"/>
              </a:xfrm>
              <a:prstGeom prst="rect">
                <a:avLst/>
              </a:prstGeom>
              <a:blipFill>
                <a:blip r:embed="rId3"/>
                <a:stretch>
                  <a:fillRect b="-68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DD098065-CF38-4037-B63F-76DD8F353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6" y="6053242"/>
            <a:ext cx="3143689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077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0A1A6D-B02E-492C-AF3F-3112CFD00B69}"/>
              </a:ext>
            </a:extLst>
          </p:cNvPr>
          <p:cNvSpPr/>
          <p:nvPr/>
        </p:nvSpPr>
        <p:spPr>
          <a:xfrm>
            <a:off x="989985" y="169226"/>
            <a:ext cx="7363482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**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모수적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방법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(Parametric Test)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비모수적</a:t>
            </a:r>
            <a:r>
              <a:rPr lang="ko-KR" altLang="en-US" dirty="0"/>
              <a:t> 방법</a:t>
            </a:r>
            <a:r>
              <a:rPr lang="en-US" altLang="ko-KR" dirty="0"/>
              <a:t>(Non-parametric test)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5C2F4D-81FB-4BC8-B3DF-593129ED18B3}"/>
              </a:ext>
            </a:extLst>
          </p:cNvPr>
          <p:cNvSpPr/>
          <p:nvPr/>
        </p:nvSpPr>
        <p:spPr>
          <a:xfrm>
            <a:off x="136068" y="1010292"/>
            <a:ext cx="4176464" cy="5305748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모수적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 방법 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(Parametric Test)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중심극한정리에 의해서 본래의 분포에 상관없이 무작위로 </a:t>
            </a:r>
            <a:r>
              <a:rPr lang="ko-KR" altLang="en-US" sz="1000" dirty="0" err="1"/>
              <a:t>복원추출된</a:t>
            </a:r>
            <a:r>
              <a:rPr lang="ko-KR" altLang="en-US" sz="1000" dirty="0"/>
              <a:t> 연속형 자료의 평균의 분포는 정규분포를</a:t>
            </a:r>
            <a:r>
              <a:rPr lang="en-US" altLang="ko-KR" sz="1000" dirty="0"/>
              <a:t> </a:t>
            </a:r>
            <a:r>
              <a:rPr lang="ko-KR" altLang="en-US" sz="1000" dirty="0"/>
              <a:t>가정</a:t>
            </a:r>
            <a:endParaRPr lang="en-US" altLang="ko-KR" sz="1000" dirty="0"/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비교하고자 하는 두집단이 모두 정규분포를 보이는 경우 그 두 집단은 </a:t>
            </a:r>
            <a:r>
              <a:rPr lang="ko-KR" altLang="en-US" sz="1000" dirty="0">
                <a:solidFill>
                  <a:srgbClr val="FF0000"/>
                </a:solidFill>
              </a:rPr>
              <a:t>평균을 </a:t>
            </a:r>
            <a:r>
              <a:rPr lang="ko-KR" altLang="en-US" sz="1000" dirty="0"/>
              <a:t>비교함으로써 차이 비교</a:t>
            </a:r>
            <a:endParaRPr lang="en-US" altLang="ko-KR" sz="1000" dirty="0"/>
          </a:p>
          <a:p>
            <a:pPr algn="just" fontAlgn="base">
              <a:lnSpc>
                <a:spcPct val="150000"/>
              </a:lnSpc>
            </a:pP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ko-KR" altLang="en-US" sz="1000" b="1" dirty="0" err="1"/>
              <a:t>모수적</a:t>
            </a:r>
            <a:r>
              <a:rPr lang="ko-KR" altLang="en-US" sz="1000" b="1" dirty="0"/>
              <a:t> 통계의 </a:t>
            </a:r>
            <a:r>
              <a:rPr lang="en-US" altLang="ko-KR" sz="1000" b="1" dirty="0"/>
              <a:t>3</a:t>
            </a:r>
            <a:r>
              <a:rPr lang="ko-KR" altLang="en-US" sz="1000" b="1" dirty="0"/>
              <a:t>가지 전제조건 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정규성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(normality)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등분산성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(Equal </a:t>
            </a:r>
            <a:r>
              <a:rPr lang="en-US" altLang="ko-KR" sz="1000" kern="0" dirty="0" err="1">
                <a:solidFill>
                  <a:srgbClr val="000000"/>
                </a:solidFill>
                <a:latin typeface="+mj-ea"/>
              </a:rPr>
              <a:t>Varience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)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독립성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(Independence)</a:t>
            </a:r>
            <a:endParaRPr lang="ko-KR" altLang="en-US" sz="1000" kern="0" dirty="0">
              <a:solidFill>
                <a:srgbClr val="000000"/>
              </a:solidFill>
              <a:latin typeface="+mj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/>
              <a:t>-</a:t>
            </a:r>
            <a:r>
              <a:rPr lang="ko-KR" altLang="en-US" sz="1000" dirty="0"/>
              <a:t>변인은 </a:t>
            </a:r>
            <a:r>
              <a:rPr lang="ko-KR" altLang="en-US" sz="1000" dirty="0" err="1"/>
              <a:t>등간척도나</a:t>
            </a:r>
            <a:r>
              <a:rPr lang="ko-KR" altLang="en-US" sz="1000" dirty="0"/>
              <a:t> 비율척도로 측정 가능</a:t>
            </a:r>
            <a:r>
              <a:rPr lang="en-US" altLang="ko-KR" sz="1000" dirty="0"/>
              <a:t> 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</a:t>
            </a:r>
            <a:r>
              <a:rPr lang="ko-KR" altLang="en-US" sz="1000" dirty="0"/>
              <a:t>이 조건이 충족되지 않으면 </a:t>
            </a:r>
            <a:r>
              <a:rPr lang="ko-KR" altLang="en-US" sz="1000" dirty="0" err="1"/>
              <a:t>비모수</a:t>
            </a:r>
            <a:r>
              <a:rPr lang="ko-KR" altLang="en-US" sz="1000" dirty="0"/>
              <a:t> 통계를 사용해야 함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ko-KR" altLang="en-US" sz="1000" dirty="0" err="1"/>
              <a:t>모수</a:t>
            </a:r>
            <a:r>
              <a:rPr lang="ko-KR" altLang="en-US" sz="1000" dirty="0"/>
              <a:t> 검정방법의 사용 예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00" dirty="0"/>
              <a:t>•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사용 예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모평균과 표본평균의 차이</a:t>
            </a:r>
          </a:p>
          <a:p>
            <a:pPr marL="8572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z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분포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t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분포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모분산과 표본분산과의 차이</a:t>
            </a:r>
          </a:p>
          <a:p>
            <a:pPr marL="8572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분포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카이제곱분포</a:t>
            </a:r>
            <a:endParaRPr lang="ko-KR" altLang="en-US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모집단의 평균에 대한 검정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표본집단의 크기가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n&gt;30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이면 정규분포로 가정하여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z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분포를 이용</a:t>
            </a: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표본이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30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이하면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분포 이용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이때 자유도를 고려함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5BC9DB-986E-46AA-A2A3-E45638BA98B7}"/>
              </a:ext>
            </a:extLst>
          </p:cNvPr>
          <p:cNvSpPr/>
          <p:nvPr/>
        </p:nvSpPr>
        <p:spPr>
          <a:xfrm>
            <a:off x="4392758" y="999949"/>
            <a:ext cx="4355976" cy="5387116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비모수적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 방법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(Non-parametric test)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모집단의 분포 유형에 관계없이 적용할 수 있는 방법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00" dirty="0"/>
              <a:t>1945</a:t>
            </a:r>
            <a:r>
              <a:rPr lang="ko-KR" altLang="en-US" sz="1000" dirty="0"/>
              <a:t>년 </a:t>
            </a:r>
            <a:r>
              <a:rPr lang="en-US" altLang="ko-KR" sz="1000" dirty="0"/>
              <a:t>Wilcoxon </a:t>
            </a:r>
            <a:r>
              <a:rPr lang="ko-KR" altLang="en-US" sz="1000" dirty="0"/>
              <a:t>검정이 효시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모수에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대한 특정치를 가설로 설정하지 않는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비모수통계학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(Nonparametric Statistics)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을 적용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비모수통계학은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모집단에 대한 가정이 필요 없고 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표본크기가 작을 경우에는 계산이 복잡하지 않다는 장점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검정통계량의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신뢰성이 부족함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비모수적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통계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검정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의 전제조건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정규성 검정에서 정규분포를 따르지 않을 경우</a:t>
            </a:r>
          </a:p>
          <a:p>
            <a:pPr marL="171450" indent="-171450" algn="just" fontAlgn="base">
              <a:lnSpc>
                <a:spcPct val="150000"/>
              </a:lnSpc>
              <a:buFontTx/>
              <a:buChar char="-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표본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data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작은 경우 정규성을 확보가 어려운 경우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모집단이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정규분포한다는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가정을 할 수 없는 경우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모집단의 분포 유형에 관계없이 적용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변수가 명목척도나 서열척도로 측정하는 경우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추정</a:t>
            </a:r>
            <a:r>
              <a:rPr lang="en-US" altLang="ko-KR" sz="1000" dirty="0"/>
              <a:t>, </a:t>
            </a:r>
            <a:r>
              <a:rPr lang="ko-KR" altLang="en-US" sz="1000" dirty="0"/>
              <a:t>분산분석</a:t>
            </a:r>
            <a:r>
              <a:rPr lang="en-US" altLang="ko-KR" sz="1000" dirty="0"/>
              <a:t>(Analysis of Variance: ANOVAR), </a:t>
            </a:r>
            <a:r>
              <a:rPr lang="ko-KR" altLang="en-US" sz="1000" dirty="0"/>
              <a:t>회귀분석</a:t>
            </a:r>
            <a:r>
              <a:rPr lang="en-US" altLang="ko-KR" sz="1000" dirty="0"/>
              <a:t>, </a:t>
            </a:r>
            <a:r>
              <a:rPr lang="ko-KR" altLang="en-US" sz="1000" dirty="0"/>
              <a:t>시계열분석 등에 응용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비모수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검정의 사례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부호검정</a:t>
            </a:r>
            <a:r>
              <a:rPr lang="en-US" altLang="ko-KR" sz="1000" dirty="0"/>
              <a:t>(Sign test)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윌콕슨의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순위합검정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Mann-Whitney U </a:t>
            </a:r>
            <a:r>
              <a:rPr lang="ko-KR" altLang="en-US" sz="1000" dirty="0"/>
              <a:t>검정</a:t>
            </a:r>
            <a:endParaRPr lang="en-US" altLang="ko-KR" sz="1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윌콕슨의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부호순위합검정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런검정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스피어만의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순위 상관계수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66B683-A5B9-437B-9B2A-2E654A882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FC77C5-16E7-4D18-8E4C-E34EFA9C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6453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0A1A6D-B02E-492C-AF3F-3112CFD00B69}"/>
              </a:ext>
            </a:extLst>
          </p:cNvPr>
          <p:cNvSpPr/>
          <p:nvPr/>
        </p:nvSpPr>
        <p:spPr>
          <a:xfrm>
            <a:off x="980131" y="204389"/>
            <a:ext cx="7363482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**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모수적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방법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(Parametric Test)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비모수적</a:t>
            </a:r>
            <a:r>
              <a:rPr lang="ko-KR" altLang="en-US" dirty="0"/>
              <a:t> 방법</a:t>
            </a:r>
            <a:r>
              <a:rPr lang="en-US" altLang="ko-KR" dirty="0"/>
              <a:t>(Non-parametric test)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54542D-6703-4006-8E42-D488290EC8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6153" y="2908389"/>
          <a:ext cx="8108295" cy="2591681"/>
        </p:xfrm>
        <a:graphic>
          <a:graphicData uri="http://schemas.openxmlformats.org/drawingml/2006/table">
            <a:tbl>
              <a:tblPr/>
              <a:tblGrid>
                <a:gridCol w="1400523">
                  <a:extLst>
                    <a:ext uri="{9D8B030D-6E8A-4147-A177-3AD203B41FA5}">
                      <a16:colId xmlns:a16="http://schemas.microsoft.com/office/drawing/2014/main" val="2121339632"/>
                    </a:ext>
                  </a:extLst>
                </a:gridCol>
                <a:gridCol w="3022183">
                  <a:extLst>
                    <a:ext uri="{9D8B030D-6E8A-4147-A177-3AD203B41FA5}">
                      <a16:colId xmlns:a16="http://schemas.microsoft.com/office/drawing/2014/main" val="721073048"/>
                    </a:ext>
                  </a:extLst>
                </a:gridCol>
                <a:gridCol w="3685589">
                  <a:extLst>
                    <a:ext uri="{9D8B030D-6E8A-4147-A177-3AD203B41FA5}">
                      <a16:colId xmlns:a16="http://schemas.microsoft.com/office/drawing/2014/main" val="1734633493"/>
                    </a:ext>
                  </a:extLst>
                </a:gridCol>
              </a:tblGrid>
              <a:tr h="13017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모수적방법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비모수적방법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965308"/>
                  </a:ext>
                </a:extLst>
              </a:tr>
              <a:tr h="121033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검정의 가정을 만족하는 경우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주로 모집단의 정규성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정규성이 만족하지 않을 가능성이 있는 경우  순위 데이터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표본수가 아주 적을 때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검정이나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anova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대신하여 사용하는 통계 방법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부호검정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sign.test</a:t>
                      </a:r>
                      <a:r>
                        <a:rPr lang="en-US" altLang="ko-KR" sz="1000" dirty="0"/>
                        <a:t>): 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모집단의 중위수에  대한 가설 검정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531652"/>
                  </a:ext>
                </a:extLst>
              </a:tr>
              <a:tr h="31631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통계량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평균값 비교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중위수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비교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817331"/>
                  </a:ext>
                </a:extLst>
              </a:tr>
              <a:tr h="3060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검정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집단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 test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wilcoxon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rank sum test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5442"/>
                  </a:ext>
                </a:extLst>
              </a:tr>
              <a:tr h="51255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집단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ANOVA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dirty="0" err="1">
                          <a:solidFill>
                            <a:srgbClr val="000000"/>
                          </a:solidFill>
                          <a:latin typeface="함초롬바탕" panose="02030504000101010101" pitchFamily="18" charset="-127"/>
                        </a:rPr>
                        <a:t>Kruskall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함초롬바탕" panose="02030504000101010101" pitchFamily="18" charset="-127"/>
                        </a:rPr>
                        <a:t>-Wallis Test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95655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B059E9A7-7FF2-487B-AEE0-5F7A06865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857" y="1190881"/>
            <a:ext cx="148149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altLang="ko-KR" sz="1400" dirty="0" err="1"/>
              <a:t>shapiro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wilk</a:t>
            </a:r>
            <a:r>
              <a:rPr lang="en-US" altLang="ko-KR" sz="1400" dirty="0"/>
              <a:t> </a:t>
            </a:r>
            <a:r>
              <a:rPr lang="ko-KR" altLang="en-US" sz="1400" dirty="0"/>
              <a:t>검정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73F2F8-9A57-44EF-BABE-B9FC3597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6FBA6C0-7A9E-4D27-BBF5-D90D66F4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172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F20633-F21F-4784-866A-23833BC5E5E0}"/>
              </a:ext>
            </a:extLst>
          </p:cNvPr>
          <p:cNvSpPr/>
          <p:nvPr/>
        </p:nvSpPr>
        <p:spPr>
          <a:xfrm>
            <a:off x="251520" y="1726908"/>
            <a:ext cx="4572000" cy="552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함초롬바탕" panose="02030504000101010101" pitchFamily="18" charset="-127"/>
              </a:rPr>
              <a:t>샘플의 수가 적을 때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ea typeface="함초롬바탕" panose="02030504000101010101" pitchFamily="18" charset="-127"/>
              </a:rPr>
              <a:t>정규성을 확인하는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00FFFF"/>
                </a:highlight>
                <a:ea typeface="함초롬바탕" panose="02030504000101010101" pitchFamily="18" charset="-127"/>
              </a:rPr>
              <a:t>검정법</a:t>
            </a:r>
            <a:endParaRPr lang="en-US" altLang="ko-KR" sz="1000" kern="0" dirty="0">
              <a:solidFill>
                <a:srgbClr val="000000"/>
              </a:solidFill>
              <a:highlight>
                <a:srgbClr val="00FFFF"/>
              </a:highlight>
              <a:ea typeface="함초롬바탕" panose="020305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493A81-A571-452F-9535-1FD02FD5E226}"/>
              </a:ext>
            </a:extLst>
          </p:cNvPr>
          <p:cNvSpPr/>
          <p:nvPr/>
        </p:nvSpPr>
        <p:spPr>
          <a:xfrm>
            <a:off x="4648823" y="1121072"/>
            <a:ext cx="3523577" cy="349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모수적방법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: t test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검정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또는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ANOVA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58DB34-47FB-45AF-9B2C-995D5D7FF26C}"/>
              </a:ext>
            </a:extLst>
          </p:cNvPr>
          <p:cNvSpPr/>
          <p:nvPr/>
        </p:nvSpPr>
        <p:spPr>
          <a:xfrm>
            <a:off x="3124200" y="1148797"/>
            <a:ext cx="1149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정규성이 확보</a:t>
            </a:r>
            <a:r>
              <a:rPr lang="en-US" altLang="ko-KR" sz="10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(0)</a:t>
            </a:r>
            <a:r>
              <a:rPr lang="ko-KR" altLang="en-US" sz="10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endParaRPr lang="ko-KR" altLang="en-US" sz="10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1D6660-2C77-477E-83F5-B7B9E7173357}"/>
              </a:ext>
            </a:extLst>
          </p:cNvPr>
          <p:cNvCxnSpPr>
            <a:cxnSpLocks/>
          </p:cNvCxnSpPr>
          <p:nvPr/>
        </p:nvCxnSpPr>
        <p:spPr>
          <a:xfrm flipV="1">
            <a:off x="2765199" y="1358343"/>
            <a:ext cx="1691394" cy="16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D9D3C9D-4B9A-48C8-9E23-599EDFBD3FCB}"/>
              </a:ext>
            </a:extLst>
          </p:cNvPr>
          <p:cNvCxnSpPr>
            <a:cxnSpLocks/>
          </p:cNvCxnSpPr>
          <p:nvPr/>
        </p:nvCxnSpPr>
        <p:spPr>
          <a:xfrm>
            <a:off x="2678124" y="1403325"/>
            <a:ext cx="1705456" cy="24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F34B20-0AE3-4FCD-8B17-5C10AA3B63FD}"/>
              </a:ext>
            </a:extLst>
          </p:cNvPr>
          <p:cNvSpPr/>
          <p:nvPr/>
        </p:nvSpPr>
        <p:spPr>
          <a:xfrm>
            <a:off x="3187608" y="1633908"/>
            <a:ext cx="13843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정규성이 확보</a:t>
            </a:r>
            <a:r>
              <a:rPr lang="en-US" altLang="ko-KR" sz="10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(x)</a:t>
            </a:r>
            <a:r>
              <a:rPr lang="ko-KR" altLang="en-US" sz="10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883470-8D22-48C6-B8E2-D63BD3437D11}"/>
              </a:ext>
            </a:extLst>
          </p:cNvPr>
          <p:cNvSpPr/>
          <p:nvPr/>
        </p:nvSpPr>
        <p:spPr>
          <a:xfrm>
            <a:off x="4625089" y="1569776"/>
            <a:ext cx="3547311" cy="349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비모수방법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: </a:t>
            </a:r>
            <a:r>
              <a:rPr lang="en-US" altLang="ko-KR" sz="1200" dirty="0" err="1"/>
              <a:t>wilcoxin</a:t>
            </a:r>
            <a:r>
              <a:rPr lang="en-US" altLang="ko-KR" sz="1200" dirty="0"/>
              <a:t> rank sum test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26E68-6C97-48B4-8F64-0E703CC7A717}"/>
              </a:ext>
            </a:extLst>
          </p:cNvPr>
          <p:cNvSpPr/>
          <p:nvPr/>
        </p:nvSpPr>
        <p:spPr>
          <a:xfrm>
            <a:off x="467544" y="2175612"/>
            <a:ext cx="7128792" cy="34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일반적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: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kolmogorov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는 샘플이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50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개 이상인 경우 </a:t>
            </a:r>
            <a:r>
              <a:rPr lang="en-US" altLang="ko-KR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shapiro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는 샘플이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50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개 미만인 경우 사용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7480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0A1A6D-B02E-492C-AF3F-3112CFD00B69}"/>
              </a:ext>
            </a:extLst>
          </p:cNvPr>
          <p:cNvSpPr/>
          <p:nvPr/>
        </p:nvSpPr>
        <p:spPr>
          <a:xfrm>
            <a:off x="952934" y="222849"/>
            <a:ext cx="7363482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**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모수적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방법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(Parametric Test)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비모수적</a:t>
            </a:r>
            <a:r>
              <a:rPr lang="ko-KR" altLang="en-US" dirty="0"/>
              <a:t> 방법</a:t>
            </a:r>
            <a:r>
              <a:rPr lang="en-US" altLang="ko-KR" dirty="0"/>
              <a:t>(Non-parametric test)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895DA7-CB90-423A-ADF3-C6C04800F04B}"/>
              </a:ext>
            </a:extLst>
          </p:cNvPr>
          <p:cNvSpPr/>
          <p:nvPr/>
        </p:nvSpPr>
        <p:spPr>
          <a:xfrm>
            <a:off x="323528" y="1555088"/>
            <a:ext cx="8208912" cy="41241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부호검정</a:t>
            </a:r>
            <a:r>
              <a:rPr lang="en-US" altLang="ko-KR" sz="1100" b="1" dirty="0"/>
              <a:t>(Sign test)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모집단의 중앙값에 대한 검정으로 관찰된 표본 중에서 중앙값을 초과하는 값이 몇 개인지를 파악 하며</a:t>
            </a:r>
            <a:r>
              <a:rPr lang="en-US" altLang="ko-KR" sz="1100" dirty="0"/>
              <a:t>, </a:t>
            </a:r>
            <a:r>
              <a:rPr lang="ko-KR" altLang="en-US" sz="1100" dirty="0"/>
              <a:t>모평균과 </a:t>
            </a:r>
            <a:r>
              <a:rPr lang="ko-KR" altLang="en-US" sz="1100" dirty="0" err="1"/>
              <a:t>모중앙</a:t>
            </a:r>
            <a:r>
              <a:rPr lang="ko-KR" altLang="en-US" sz="1100" dirty="0"/>
              <a:t> 값은 분포의 위치를 나타내는 </a:t>
            </a:r>
            <a:r>
              <a:rPr lang="ko-KR" altLang="en-US" sz="1100" dirty="0" err="1"/>
              <a:t>모수로써</a:t>
            </a:r>
            <a:r>
              <a:rPr lang="ko-KR" altLang="en-US" sz="1100" dirty="0"/>
              <a:t> 분포의 형태가 대칭이면 두 </a:t>
            </a:r>
            <a:r>
              <a:rPr lang="ko-KR" altLang="en-US" sz="1100" dirty="0" err="1"/>
              <a:t>모수는</a:t>
            </a:r>
            <a:r>
              <a:rPr lang="ko-KR" altLang="en-US" sz="1100" dirty="0"/>
              <a:t> 일치한다</a:t>
            </a:r>
            <a:r>
              <a:rPr lang="en-US" altLang="ko-KR" sz="1100" dirty="0"/>
              <a:t>. </a:t>
            </a:r>
            <a:endParaRPr lang="en-US" altLang="ko-KR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100" b="1" kern="0" dirty="0" err="1">
                <a:solidFill>
                  <a:srgbClr val="000000"/>
                </a:solidFill>
                <a:latin typeface="+mj-ea"/>
                <a:ea typeface="+mj-ea"/>
              </a:rPr>
              <a:t>윌콕슨</a:t>
            </a:r>
            <a:r>
              <a:rPr lang="ko-KR" altLang="en-US" sz="1100" b="1" kern="0" dirty="0">
                <a:solidFill>
                  <a:srgbClr val="000000"/>
                </a:solidFill>
                <a:latin typeface="+mj-ea"/>
                <a:ea typeface="+mj-ea"/>
              </a:rPr>
              <a:t> 순위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100" b="1" kern="0" dirty="0">
                <a:solidFill>
                  <a:srgbClr val="000000"/>
                </a:solidFill>
                <a:latin typeface="+mj-ea"/>
                <a:ea typeface="+mj-ea"/>
              </a:rPr>
              <a:t>합 검정 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(Wilcoxon Rank-Sum Test, </a:t>
            </a:r>
            <a:r>
              <a:rPr lang="en-US" altLang="ko-KR" sz="1100" b="1" u="sng" kern="0" dirty="0">
                <a:solidFill>
                  <a:srgbClr val="000000"/>
                </a:solidFill>
                <a:latin typeface="+mj-ea"/>
                <a:ea typeface="+mj-ea"/>
              </a:rPr>
              <a:t>Mann-Whitney U-test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  <a:r>
              <a:rPr lang="ko-KR" altLang="en-US" sz="1100" dirty="0"/>
              <a:t>독립된 두 집단의 비교검정 </a:t>
            </a:r>
            <a:r>
              <a:rPr lang="ko-KR" altLang="en-US" sz="1100" u="sng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모수적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검정인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t-test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모수인 평균을 가지고 검정하는 방법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윌콕슨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순위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합 검정은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비모수인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중위수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(Median)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을 가지고 검정하는 방법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 : 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검정결과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p-value &lt; 0.05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이면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귀무가설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기각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두 집단 간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중위수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값에 차이가 있다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sz="1100" b="1" kern="0" dirty="0" err="1">
                <a:solidFill>
                  <a:srgbClr val="000000"/>
                </a:solidFill>
                <a:latin typeface="+mj-ea"/>
                <a:ea typeface="+mj-ea"/>
              </a:rPr>
              <a:t>윌콕슨</a:t>
            </a:r>
            <a:r>
              <a:rPr lang="ko-KR" altLang="en-US" sz="1100" b="1" kern="0" dirty="0">
                <a:solidFill>
                  <a:srgbClr val="000000"/>
                </a:solidFill>
                <a:latin typeface="+mj-ea"/>
                <a:ea typeface="+mj-ea"/>
              </a:rPr>
              <a:t> 부호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100" b="1" kern="0" dirty="0">
                <a:solidFill>
                  <a:srgbClr val="000000"/>
                </a:solidFill>
                <a:latin typeface="+mj-ea"/>
                <a:ea typeface="+mj-ea"/>
              </a:rPr>
              <a:t>순위 검정 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(Wilcoxon Signed Rank Test)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짝을 이룬 집단인 경우 비교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대응표본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(paired sample)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인 경우 그룹 간 중심의 차이에 대한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검정법</a:t>
            </a:r>
            <a:endParaRPr lang="en-US" altLang="ko-KR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다시 말해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두 집단 간 전과 후의 중심 차이가 있는지 없는지 알아볼 수 있는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검정법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만약 검정결과 값 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p-value=0.05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보다 작으면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전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(before group)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과 후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(after group)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의 차이가 있다고 할 수 있다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대립가설 채택</a:t>
            </a:r>
            <a:endParaRPr lang="en-US" altLang="ko-KR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4. </a:t>
            </a:r>
            <a:r>
              <a:rPr lang="ko-KR" altLang="en-US" sz="1100" b="1" kern="0" dirty="0" err="1">
                <a:solidFill>
                  <a:srgbClr val="000000"/>
                </a:solidFill>
                <a:latin typeface="+mj-ea"/>
                <a:ea typeface="+mj-ea"/>
              </a:rPr>
              <a:t>크루스칼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100" b="1" kern="0" dirty="0" err="1">
                <a:solidFill>
                  <a:srgbClr val="000000"/>
                </a:solidFill>
                <a:latin typeface="+mj-ea"/>
                <a:ea typeface="+mj-ea"/>
              </a:rPr>
              <a:t>왈리스</a:t>
            </a:r>
            <a:r>
              <a:rPr lang="ko-KR" altLang="en-US" sz="1100" b="1" kern="0" dirty="0">
                <a:solidFill>
                  <a:srgbClr val="000000"/>
                </a:solidFill>
                <a:latin typeface="+mj-ea"/>
                <a:ea typeface="+mj-ea"/>
              </a:rPr>
              <a:t> 검정 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100" b="1" kern="0" dirty="0" err="1">
                <a:solidFill>
                  <a:srgbClr val="000000"/>
                </a:solidFill>
                <a:latin typeface="+mj-ea"/>
                <a:ea typeface="+mj-ea"/>
              </a:rPr>
              <a:t>Kruskall</a:t>
            </a:r>
            <a:r>
              <a:rPr lang="en-US" altLang="ko-KR" sz="1100" b="1" kern="0" dirty="0">
                <a:solidFill>
                  <a:srgbClr val="000000"/>
                </a:solidFill>
                <a:latin typeface="+mj-ea"/>
                <a:ea typeface="+mj-ea"/>
              </a:rPr>
              <a:t>-Wallis Test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) :  3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집단 비교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비모수적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방법으로도 세 그룹 이상이 차이를 비교할 수 있는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검정법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ANOVA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비모수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버전으로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윌콕슨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순위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합 검정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(Mann-Whitney U-test)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ko-KR" altLang="en-US" sz="1100" kern="0" dirty="0" err="1">
                <a:solidFill>
                  <a:srgbClr val="000000"/>
                </a:solidFill>
                <a:latin typeface="+mj-ea"/>
                <a:ea typeface="+mj-ea"/>
              </a:rPr>
              <a:t>비모수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  <a:ea typeface="+mj-ea"/>
              </a:rPr>
              <a:t> 검정버전으로 이해하면 됨</a:t>
            </a:r>
            <a:r>
              <a:rPr lang="en-US" altLang="ko-KR" sz="11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/>
              <a:t>런</a:t>
            </a:r>
            <a:r>
              <a:rPr lang="en-US" altLang="ko-KR" sz="1100" b="1" dirty="0"/>
              <a:t>(Run) </a:t>
            </a:r>
            <a:r>
              <a:rPr lang="ko-KR" altLang="en-US" sz="1100" b="1" dirty="0"/>
              <a:t>검정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관측된 표본이 어떤 패턴이나 경향이 없이 랜덤하게 구성되었다는 </a:t>
            </a:r>
            <a:r>
              <a:rPr lang="ko-KR" altLang="en-US" sz="1100" dirty="0" err="1"/>
              <a:t>귀무가설</a:t>
            </a:r>
            <a:r>
              <a:rPr lang="ko-KR" altLang="en-US" sz="1100" dirty="0"/>
              <a:t> 검정</a:t>
            </a:r>
            <a:endParaRPr lang="ko-KR" altLang="en-US" sz="11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EE3CDB-3CCB-497D-ABE7-C7D2C4E80311}"/>
              </a:ext>
            </a:extLst>
          </p:cNvPr>
          <p:cNvSpPr/>
          <p:nvPr/>
        </p:nvSpPr>
        <p:spPr>
          <a:xfrm>
            <a:off x="251520" y="909583"/>
            <a:ext cx="2997937" cy="3922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비모수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검정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(Nonparametric Test)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6E8033-A4DA-4A6C-B05D-07CD8526E456}"/>
              </a:ext>
            </a:extLst>
          </p:cNvPr>
          <p:cNvSpPr/>
          <p:nvPr/>
        </p:nvSpPr>
        <p:spPr>
          <a:xfrm>
            <a:off x="4993868" y="952212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통계수치 참조</a:t>
            </a:r>
            <a:endParaRPr lang="en-US" altLang="ko-KR" sz="1200" dirty="0"/>
          </a:p>
          <a:p>
            <a:r>
              <a:rPr lang="en-US" altLang="ko-KR" sz="1200" dirty="0"/>
              <a:t>https://kr.mathworks.com/help/stats/r</a:t>
            </a:r>
            <a:r>
              <a:rPr lang="en-US" altLang="ko-KR" sz="1400" dirty="0"/>
              <a:t>anksum.html</a:t>
            </a:r>
            <a:endParaRPr lang="ko-KR" altLang="en-US" sz="140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EAECFC-94F2-4688-8E4A-07542555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8FCB76-BA5E-4D48-BAC4-09D821B3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68914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8A78807-ECA8-41DB-B7A1-3F6B2019FD9F}"/>
              </a:ext>
            </a:extLst>
          </p:cNvPr>
          <p:cNvSpPr txBox="1">
            <a:spLocks/>
          </p:cNvSpPr>
          <p:nvPr/>
        </p:nvSpPr>
        <p:spPr>
          <a:xfrm>
            <a:off x="3082885" y="245592"/>
            <a:ext cx="3348372" cy="309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*</a:t>
            </a:r>
            <a:r>
              <a:rPr lang="ko-KR" altLang="en-US" sz="1800" dirty="0"/>
              <a:t>생각해보기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F1FFD73-3C0B-4C61-8172-5106AF414ED0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AD978-BFFF-48DE-B9DB-950A2852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C9618-C642-4F10-B301-BDCE9A8E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174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43F7F-4C0A-498C-AB44-C4EA5AF30227}"/>
              </a:ext>
            </a:extLst>
          </p:cNvPr>
          <p:cNvSpPr txBox="1"/>
          <p:nvPr/>
        </p:nvSpPr>
        <p:spPr>
          <a:xfrm>
            <a:off x="964741" y="1141289"/>
            <a:ext cx="2376264" cy="858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통계학 가정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/>
              <a:t>Data</a:t>
            </a:r>
            <a:r>
              <a:rPr lang="ko-KR" altLang="en-US" sz="1200" dirty="0"/>
              <a:t>에 대한 가정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/>
              <a:t>Model</a:t>
            </a:r>
            <a:r>
              <a:rPr lang="ko-KR" altLang="en-US" sz="1200" dirty="0"/>
              <a:t>에 대한 가정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4338E-7023-4107-B8EA-478CF87303DC}"/>
              </a:ext>
            </a:extLst>
          </p:cNvPr>
          <p:cNvSpPr txBox="1"/>
          <p:nvPr/>
        </p:nvSpPr>
        <p:spPr>
          <a:xfrm>
            <a:off x="964741" y="2324795"/>
            <a:ext cx="3611349" cy="19668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과학의 통계학으로 필요 충분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1. </a:t>
            </a:r>
            <a:r>
              <a:rPr lang="ko-KR" altLang="en-US" sz="1200" dirty="0"/>
              <a:t>질 좋은 </a:t>
            </a:r>
            <a:r>
              <a:rPr lang="en-US" altLang="ko-KR" sz="1200" dirty="0"/>
              <a:t>Data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모델의</a:t>
            </a:r>
            <a:r>
              <a:rPr lang="en-US" altLang="ko-KR" sz="1200" dirty="0"/>
              <a:t> </a:t>
            </a:r>
            <a:r>
              <a:rPr lang="ko-KR" altLang="en-US" sz="1200" dirty="0"/>
              <a:t>적절성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자료 구조 이해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현실을 제대로 반영한 모형 사용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결론의 정확성 향상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ym typeface="Wingdings" panose="05000000000000000000" pitchFamily="2" charset="2"/>
              </a:rPr>
              <a:t>통계학적 결론은 과학적 근거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6B842-2C23-4356-B112-F2455A3DD08C}"/>
              </a:ext>
            </a:extLst>
          </p:cNvPr>
          <p:cNvSpPr txBox="1"/>
          <p:nvPr/>
        </p:nvSpPr>
        <p:spPr>
          <a:xfrm>
            <a:off x="982498" y="4824159"/>
            <a:ext cx="6081601" cy="1135824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공학으로써의</a:t>
            </a:r>
            <a:r>
              <a:rPr lang="ko-KR" altLang="en-US" sz="1600" b="1" dirty="0"/>
              <a:t> 통계학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인간중심</a:t>
            </a:r>
            <a:r>
              <a:rPr lang="en-US" altLang="ko-KR" sz="1600" b="1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Machine learning (</a:t>
            </a:r>
            <a:r>
              <a:rPr lang="ko-KR" altLang="en-US" sz="1200" dirty="0"/>
              <a:t>기계중심</a:t>
            </a:r>
            <a:r>
              <a:rPr lang="en-US" altLang="ko-KR" sz="1200" dirty="0"/>
              <a:t>)</a:t>
            </a:r>
            <a:r>
              <a:rPr lang="ko-KR" altLang="en-US" sz="1200" dirty="0"/>
              <a:t>과의 경쟁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M.L </a:t>
            </a:r>
            <a:r>
              <a:rPr lang="ko-KR" altLang="en-US" sz="1200" dirty="0"/>
              <a:t>에서 </a:t>
            </a:r>
            <a:r>
              <a:rPr lang="en-US" altLang="ko-KR" sz="1200" dirty="0"/>
              <a:t>data</a:t>
            </a:r>
            <a:r>
              <a:rPr lang="ko-KR" altLang="en-US" sz="1200" dirty="0"/>
              <a:t>의 편견문제 </a:t>
            </a:r>
            <a:r>
              <a:rPr lang="en-US" altLang="ko-KR" sz="1200" dirty="0"/>
              <a:t>vs </a:t>
            </a:r>
            <a:r>
              <a:rPr lang="ko-KR" altLang="en-US" sz="1200" dirty="0"/>
              <a:t>통계학의 대표성</a:t>
            </a:r>
            <a:r>
              <a:rPr lang="en-US" altLang="ko-KR" sz="1200" dirty="0"/>
              <a:t>, </a:t>
            </a:r>
            <a:r>
              <a:rPr lang="ko-KR" altLang="en-US" sz="1200" dirty="0"/>
              <a:t>측정문제와 연관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Data </a:t>
            </a:r>
            <a:r>
              <a:rPr lang="ko-KR" altLang="en-US" sz="1200" dirty="0"/>
              <a:t>편견을 </a:t>
            </a:r>
            <a:r>
              <a:rPr lang="ko-KR" altLang="en-US" sz="1200" dirty="0" err="1"/>
              <a:t>보정할때</a:t>
            </a:r>
            <a:r>
              <a:rPr lang="ko-KR" altLang="en-US" sz="1200" dirty="0"/>
              <a:t> 인간의 개입문제</a:t>
            </a:r>
            <a:r>
              <a:rPr lang="en-US" altLang="ko-KR" sz="1200" dirty="0"/>
              <a:t>(</a:t>
            </a:r>
            <a:r>
              <a:rPr lang="ko-KR" altLang="en-US" sz="1200" dirty="0"/>
              <a:t>통계학적 접근법 사용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42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F126D27-36FC-4507-B026-AF5731F6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F37C78-D027-40B9-971B-B32D55BC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A22FD99-1DE1-4A15-9894-BB788C745114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600" b="1" dirty="0"/>
              <a:t>central tendency)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03F220-DB2A-4C30-9573-9F45021681B4}"/>
              </a:ext>
            </a:extLst>
          </p:cNvPr>
          <p:cNvSpPr/>
          <p:nvPr/>
        </p:nvSpPr>
        <p:spPr>
          <a:xfrm>
            <a:off x="441095" y="1417381"/>
            <a:ext cx="8091345" cy="261501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자료를 크기 순서로 배열할 경우 그 자료를 분할하는 역할을 하는 위치의 수치를 계산한 것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분위수의 종류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사분위수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(quartile),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오분위수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(quintile),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십분위수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(decile),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백분위수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(percentile)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등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사분위수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(quartile),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000" dirty="0"/>
              <a:t>합계 </a:t>
            </a:r>
            <a:r>
              <a:rPr lang="en-US" altLang="ko-KR" sz="1000" dirty="0"/>
              <a:t>100%</a:t>
            </a:r>
            <a:r>
              <a:rPr lang="ko-KR" altLang="en-US" sz="1000" dirty="0"/>
              <a:t>를 </a:t>
            </a:r>
            <a:r>
              <a:rPr lang="en-US" altLang="ko-KR" sz="1000" dirty="0"/>
              <a:t>4</a:t>
            </a:r>
            <a:r>
              <a:rPr lang="ko-KR" altLang="en-US" sz="1000" dirty="0"/>
              <a:t>개의 균등한 부분으로 분할</a:t>
            </a: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en-US" altLang="ko-KR" sz="1000" dirty="0"/>
              <a:t> 25%, 50%, 75% 100%.</a:t>
            </a:r>
          </a:p>
          <a:p>
            <a:r>
              <a:rPr lang="en-US" altLang="ko-KR" sz="1000" dirty="0">
                <a:highlight>
                  <a:srgbClr val="FFFF00"/>
                </a:highlight>
              </a:rPr>
              <a:t>n</a:t>
            </a:r>
            <a:r>
              <a:rPr lang="ko-KR" altLang="en-US" sz="1000" dirty="0">
                <a:highlight>
                  <a:srgbClr val="FFFF00"/>
                </a:highlight>
              </a:rPr>
              <a:t>개의 값이 있다면 </a:t>
            </a:r>
            <a:r>
              <a:rPr lang="ko-KR" altLang="en-US" sz="1000" dirty="0">
                <a:highlight>
                  <a:srgbClr val="FFFF00"/>
                </a:highlight>
                <a:hlinkClick r:id="rId2" tooltip="중앙값"/>
              </a:rPr>
              <a:t>중앙값</a:t>
            </a:r>
            <a:r>
              <a:rPr lang="ko-KR" altLang="en-US" sz="1000" dirty="0">
                <a:highlight>
                  <a:srgbClr val="FFFF00"/>
                </a:highlight>
              </a:rPr>
              <a:t>이 </a:t>
            </a:r>
            <a:r>
              <a:rPr lang="en-US" altLang="ko-KR" sz="1000" dirty="0">
                <a:highlight>
                  <a:srgbClr val="FFFF00"/>
                </a:highlight>
              </a:rPr>
              <a:t>2</a:t>
            </a:r>
            <a:r>
              <a:rPr lang="ko-KR" altLang="en-US" sz="1000" dirty="0">
                <a:highlight>
                  <a:srgbClr val="FFFF00"/>
                </a:highlight>
              </a:rPr>
              <a:t>사분위수인 </a:t>
            </a:r>
            <a:r>
              <a:rPr lang="en-US" altLang="ko-KR" sz="1000" dirty="0">
                <a:highlight>
                  <a:srgbClr val="FFFF00"/>
                </a:highlight>
              </a:rPr>
              <a:t>Q2</a:t>
            </a:r>
          </a:p>
          <a:p>
            <a:r>
              <a:rPr lang="en-US" altLang="ko-KR" sz="1000" dirty="0">
                <a:highlight>
                  <a:srgbClr val="FFFF00"/>
                </a:highlight>
              </a:rPr>
              <a:t> (Q2 + 1)/2 </a:t>
            </a:r>
            <a:r>
              <a:rPr lang="ko-KR" altLang="en-US" sz="1000" dirty="0">
                <a:highlight>
                  <a:srgbClr val="FFFF00"/>
                </a:highlight>
              </a:rPr>
              <a:t>번째가 </a:t>
            </a:r>
            <a:r>
              <a:rPr lang="en-US" altLang="ko-KR" sz="1000" dirty="0">
                <a:highlight>
                  <a:srgbClr val="FFFF00"/>
                </a:highlight>
              </a:rPr>
              <a:t>1</a:t>
            </a:r>
            <a:r>
              <a:rPr lang="ko-KR" altLang="en-US" sz="1000" dirty="0">
                <a:highlight>
                  <a:srgbClr val="FFFF00"/>
                </a:highlight>
              </a:rPr>
              <a:t>사분위수인 </a:t>
            </a:r>
            <a:r>
              <a:rPr lang="en-US" altLang="ko-KR" sz="1000" dirty="0">
                <a:highlight>
                  <a:srgbClr val="FFFF00"/>
                </a:highlight>
              </a:rPr>
              <a:t>Q1, </a:t>
            </a:r>
          </a:p>
          <a:p>
            <a:r>
              <a:rPr lang="en-US" altLang="ko-KR" sz="1000" dirty="0">
                <a:highlight>
                  <a:srgbClr val="FFFF00"/>
                </a:highlight>
              </a:rPr>
              <a:t>(Q2 + n)/2 </a:t>
            </a:r>
            <a:r>
              <a:rPr lang="ko-KR" altLang="en-US" sz="1000" dirty="0">
                <a:highlight>
                  <a:srgbClr val="FFFF00"/>
                </a:highlight>
              </a:rPr>
              <a:t>번째가 </a:t>
            </a:r>
            <a:r>
              <a:rPr lang="en-US" altLang="ko-KR" sz="1000" dirty="0">
                <a:highlight>
                  <a:srgbClr val="FFFF00"/>
                </a:highlight>
              </a:rPr>
              <a:t>3</a:t>
            </a:r>
            <a:r>
              <a:rPr lang="ko-KR" altLang="en-US" sz="1000" dirty="0">
                <a:highlight>
                  <a:srgbClr val="FFFF00"/>
                </a:highlight>
              </a:rPr>
              <a:t>사분위수인 </a:t>
            </a:r>
            <a:r>
              <a:rPr lang="en-US" altLang="ko-KR" sz="1000" dirty="0">
                <a:highlight>
                  <a:srgbClr val="FFFF00"/>
                </a:highlight>
              </a:rPr>
              <a:t>Q3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제</a:t>
            </a:r>
            <a:r>
              <a:rPr lang="en-US" altLang="ko-KR" sz="1000" dirty="0"/>
              <a:t>1 </a:t>
            </a:r>
            <a:r>
              <a:rPr lang="ko-KR" altLang="en-US" sz="1000" dirty="0"/>
              <a:t>사분위수</a:t>
            </a:r>
            <a:r>
              <a:rPr lang="en-US" altLang="ko-KR" sz="1000" dirty="0"/>
              <a:t>(</a:t>
            </a:r>
            <a:r>
              <a:rPr lang="ko-KR" altLang="en-US" sz="1000" dirty="0"/>
              <a:t>또는 하위 사분위수</a:t>
            </a:r>
            <a:r>
              <a:rPr lang="en-US" altLang="ko-KR" sz="1000" dirty="0"/>
              <a:t>) Q1</a:t>
            </a:r>
            <a:r>
              <a:rPr lang="ko-KR" altLang="en-US" sz="1000" dirty="0"/>
              <a:t>은 </a:t>
            </a:r>
            <a:r>
              <a:rPr lang="en-US" altLang="ko-KR" sz="1000" dirty="0"/>
              <a:t>f</a:t>
            </a:r>
            <a:r>
              <a:rPr lang="ko-KR" altLang="en-US" sz="1000" dirty="0"/>
              <a:t>값이 </a:t>
            </a:r>
            <a:r>
              <a:rPr lang="en-US" altLang="ko-KR" sz="1000" dirty="0"/>
              <a:t>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제</a:t>
            </a:r>
            <a:r>
              <a:rPr lang="en-US" altLang="ko-KR" sz="1000" dirty="0"/>
              <a:t>3 </a:t>
            </a:r>
            <a:r>
              <a:rPr lang="ko-KR" altLang="en-US" sz="1000" dirty="0"/>
              <a:t>사분위수</a:t>
            </a:r>
            <a:r>
              <a:rPr lang="en-US" altLang="ko-KR" sz="1000" dirty="0"/>
              <a:t>(</a:t>
            </a:r>
            <a:r>
              <a:rPr lang="ko-KR" altLang="en-US" sz="1000" dirty="0"/>
              <a:t>또는 상위 사분위수</a:t>
            </a:r>
            <a:r>
              <a:rPr lang="en-US" altLang="ko-KR" sz="1000" dirty="0"/>
              <a:t>) Q3</a:t>
            </a:r>
            <a:r>
              <a:rPr lang="ko-KR" altLang="en-US" sz="1000" dirty="0"/>
              <a:t>은 </a:t>
            </a:r>
            <a:r>
              <a:rPr lang="en-US" altLang="ko-KR" sz="1000" dirty="0"/>
              <a:t>f</a:t>
            </a:r>
            <a:r>
              <a:rPr lang="ko-KR" altLang="en-US" sz="1000" dirty="0"/>
              <a:t>값이 </a:t>
            </a:r>
            <a:r>
              <a:rPr lang="en-US" altLang="ko-KR" sz="1000" dirty="0"/>
              <a:t>0.75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 </a:t>
            </a:r>
            <a:r>
              <a:rPr lang="ko-KR" altLang="en-US" sz="1000" dirty="0"/>
              <a:t>사분위수 범위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Q3-Q1</a:t>
            </a:r>
            <a:r>
              <a:rPr lang="ko-KR" altLang="en-US" sz="1000" dirty="0"/>
              <a:t>으로 정의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사분위수는 데이터 표본을 </a:t>
            </a:r>
            <a:r>
              <a:rPr lang="en-US" altLang="ko-KR" sz="1000" dirty="0"/>
              <a:t>4</a:t>
            </a:r>
            <a:r>
              <a:rPr lang="ko-KR" altLang="en-US" sz="1000" dirty="0"/>
              <a:t>개의 동일한 부분으로 나눈 값</a:t>
            </a:r>
            <a:r>
              <a:rPr lang="en-US" altLang="ko-KR" sz="1000" dirty="0"/>
              <a:t>(1/4</a:t>
            </a:r>
            <a:r>
              <a:rPr lang="ko-KR" altLang="en-US" sz="1000" dirty="0"/>
              <a:t>분위수와 </a:t>
            </a:r>
            <a:r>
              <a:rPr lang="en-US" altLang="ko-KR" sz="1000" dirty="0"/>
              <a:t>¾</a:t>
            </a:r>
            <a:r>
              <a:rPr lang="ko-KR" altLang="en-US" sz="1000" dirty="0"/>
              <a:t>분위수를 많이 사용</a:t>
            </a:r>
            <a:r>
              <a:rPr lang="en-US" altLang="ko-KR" sz="1000" dirty="0"/>
              <a:t>)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사분위수를 사용하여 데이터 집합의 범위와 중심 위치를 신속하게 평가</a:t>
            </a:r>
            <a:endParaRPr lang="en-US" altLang="ko-KR" sz="1000" dirty="0"/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사분위수는 데이터의 관측치가 아닌 계산된 값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A8DF5D-8D25-4864-A1ED-56849D114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228413"/>
            <a:ext cx="3096344" cy="19368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19D248-FA71-4001-A5B7-9AFBADB0728B}"/>
              </a:ext>
            </a:extLst>
          </p:cNvPr>
          <p:cNvSpPr/>
          <p:nvPr/>
        </p:nvSpPr>
        <p:spPr>
          <a:xfrm>
            <a:off x="441095" y="965779"/>
            <a:ext cx="1760418" cy="3900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4. 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</a:rPr>
              <a:t>분위수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(quantile)</a:t>
            </a:r>
            <a:endParaRPr lang="ko-KR" altLang="en-US" sz="1400" b="1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B0F30-AE0E-4B0A-97E3-DE251A53C005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47496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CF69AF8-F5A8-4658-9B53-3FD2816D5124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중심경향도</a:t>
            </a:r>
            <a:r>
              <a:rPr lang="en-US" altLang="ko-KR" sz="1600" b="1" dirty="0"/>
              <a:t>central tendency)</a:t>
            </a:r>
            <a:endParaRPr lang="ko-KR" altLang="en-US" sz="1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04051B-D046-4568-AC20-70BBB6639235}"/>
              </a:ext>
            </a:extLst>
          </p:cNvPr>
          <p:cNvSpPr/>
          <p:nvPr/>
        </p:nvSpPr>
        <p:spPr>
          <a:xfrm>
            <a:off x="374150" y="1032927"/>
            <a:ext cx="2020105" cy="390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예시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) </a:t>
            </a:r>
            <a:r>
              <a:rPr lang="ko-KR" altLang="en-US" sz="1400" kern="0" dirty="0" err="1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분위수</a:t>
            </a:r>
            <a:r>
              <a:rPr lang="en-US" altLang="ko-KR" sz="14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(quantile)</a:t>
            </a:r>
            <a:endParaRPr lang="ko-KR" altLang="en-US" sz="1400" kern="0" dirty="0">
              <a:solidFill>
                <a:srgbClr val="000000"/>
              </a:solidFill>
              <a:highlight>
                <a:srgbClr val="00FFFF"/>
              </a:highlight>
              <a:latin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9B1C05-9DAE-447B-8010-7FA7128331A1}"/>
              </a:ext>
            </a:extLst>
          </p:cNvPr>
          <p:cNvSpPr/>
          <p:nvPr/>
        </p:nvSpPr>
        <p:spPr>
          <a:xfrm>
            <a:off x="597310" y="1546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Muli"/>
              </a:rPr>
              <a:t>N= 25  </a:t>
            </a:r>
            <a:r>
              <a:rPr lang="ko-KR" altLang="en-US" sz="1200" dirty="0">
                <a:solidFill>
                  <a:srgbClr val="000000"/>
                </a:solidFill>
                <a:latin typeface="Muli"/>
              </a:rPr>
              <a:t>의</a:t>
            </a:r>
            <a:r>
              <a:rPr lang="en-US" altLang="ko-KR" sz="1200" dirty="0">
                <a:solidFill>
                  <a:srgbClr val="000000"/>
                </a:solidFill>
                <a:latin typeface="Muli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uli"/>
              </a:rPr>
              <a:t>경우</a:t>
            </a:r>
            <a:endParaRPr lang="en-US" altLang="ko-KR" sz="1200" dirty="0">
              <a:solidFill>
                <a:srgbClr val="000000"/>
              </a:solidFill>
              <a:latin typeface="Muli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Muli"/>
              </a:rPr>
              <a:t>(</a:t>
            </a:r>
            <a:r>
              <a:rPr lang="en-US" altLang="ko-KR" sz="1200" dirty="0"/>
              <a:t>25, 27, 28, 32, 33, 33, 34, 35, 36, 37, 37, 37, 38, 38, 39, 40, 40, 41, 42, 43, 44, 44, 47, 48, 48</a:t>
            </a:r>
            <a:r>
              <a:rPr lang="en-US" altLang="ko-KR" sz="1200" dirty="0">
                <a:solidFill>
                  <a:srgbClr val="000000"/>
                </a:solidFill>
                <a:latin typeface="Muli"/>
              </a:rPr>
              <a:t>)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22CEB6-932E-44F8-87C7-F5A168B6A279}"/>
              </a:ext>
            </a:extLst>
          </p:cNvPr>
          <p:cNvSpPr/>
          <p:nvPr/>
        </p:nvSpPr>
        <p:spPr>
          <a:xfrm>
            <a:off x="583935" y="2225794"/>
            <a:ext cx="7579828" cy="2238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22222"/>
                </a:solidFill>
                <a:latin typeface="Montserrat"/>
              </a:rPr>
              <a:t>1 </a:t>
            </a:r>
            <a:r>
              <a:rPr lang="ko-KR" altLang="en-US" sz="1200" b="1" dirty="0" err="1">
                <a:solidFill>
                  <a:srgbClr val="222222"/>
                </a:solidFill>
                <a:latin typeface="Montserrat"/>
              </a:rPr>
              <a:t>사분위</a:t>
            </a:r>
            <a:r>
              <a:rPr lang="ko-KR" altLang="en-US" sz="1200" b="1" dirty="0">
                <a:solidFill>
                  <a:srgbClr val="222222"/>
                </a:solidFill>
                <a:latin typeface="Montserrat"/>
              </a:rPr>
              <a:t> 위치 결정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Muli"/>
              </a:rPr>
              <a:t>공식을 사용하여 첫 번째 사 분위수의 위치를 ​​결정</a:t>
            </a:r>
            <a:r>
              <a:rPr lang="en-US" altLang="ko-KR" sz="1000" dirty="0">
                <a:solidFill>
                  <a:srgbClr val="000000"/>
                </a:solidFill>
                <a:latin typeface="Muli"/>
              </a:rPr>
              <a:t>       k(N + 1) / 100, </a:t>
            </a:r>
            <a:r>
              <a:rPr lang="en-US" altLang="ko-KR" sz="1000" dirty="0">
                <a:solidFill>
                  <a:srgbClr val="000000"/>
                </a:solidFill>
                <a:latin typeface="Muli"/>
                <a:sym typeface="Wingdings" panose="05000000000000000000" pitchFamily="2" charset="2"/>
              </a:rPr>
              <a:t> [25(25+1)]/100 = 6.5</a:t>
            </a:r>
            <a:endParaRPr lang="en-US" altLang="ko-KR" sz="1000" dirty="0">
              <a:solidFill>
                <a:srgbClr val="000000"/>
              </a:solidFill>
              <a:latin typeface="Muli"/>
            </a:endParaRPr>
          </a:p>
          <a:p>
            <a:endParaRPr lang="en-US" altLang="ko-KR" sz="1000" dirty="0">
              <a:solidFill>
                <a:srgbClr val="000000"/>
              </a:solidFill>
              <a:latin typeface="Muli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Muli"/>
              </a:rPr>
              <a:t>첫 번째 사 분위수가 </a:t>
            </a:r>
            <a:r>
              <a:rPr lang="en-US" altLang="ko-KR" sz="1000" dirty="0">
                <a:solidFill>
                  <a:srgbClr val="000000"/>
                </a:solidFill>
                <a:latin typeface="Muli"/>
              </a:rPr>
              <a:t>33+0.5(34-33) = 33.5</a:t>
            </a:r>
          </a:p>
          <a:p>
            <a:endParaRPr lang="en-US" altLang="ko-KR" sz="1200" b="0" i="0" dirty="0">
              <a:solidFill>
                <a:srgbClr val="000000"/>
              </a:solidFill>
              <a:effectLst/>
              <a:latin typeface="Muli"/>
            </a:endParaRPr>
          </a:p>
          <a:p>
            <a:r>
              <a:rPr lang="en-US" altLang="ko-KR" sz="1200" b="1" dirty="0"/>
              <a:t>3 </a:t>
            </a:r>
            <a:r>
              <a:rPr lang="ko-KR" altLang="en-US" sz="1200" b="1" dirty="0"/>
              <a:t>분위 위치 결정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첫 번째 사 분위수를 결정했으면 다음 공식을 사용하여 세 번째 사 분위수의 위치를 ​​결정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k3 * (N + 1) / 100 </a:t>
            </a:r>
            <a:r>
              <a:rPr lang="ko-KR" altLang="en-US" sz="1000" dirty="0"/>
              <a:t>여기서 </a:t>
            </a:r>
            <a:r>
              <a:rPr lang="en-US" altLang="ko-KR" sz="1000" dirty="0"/>
              <a:t>N</a:t>
            </a:r>
            <a:r>
              <a:rPr lang="ko-KR" altLang="en-US" sz="1000" dirty="0"/>
              <a:t>은 다시 데이터 세트의 포인트 수입니다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uli"/>
              </a:rPr>
              <a:t> 75(25+1)/100= 19.5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Muli"/>
              </a:rPr>
              <a:t>19</a:t>
            </a:r>
            <a:r>
              <a:rPr lang="ko-KR" altLang="en-US" sz="1000" dirty="0">
                <a:solidFill>
                  <a:srgbClr val="000000"/>
                </a:solidFill>
                <a:latin typeface="Muli"/>
              </a:rPr>
              <a:t>번째와</a:t>
            </a:r>
            <a:r>
              <a:rPr lang="en-US" altLang="ko-KR" sz="1000" dirty="0">
                <a:solidFill>
                  <a:srgbClr val="000000"/>
                </a:solidFill>
                <a:latin typeface="Muli"/>
              </a:rPr>
              <a:t> 20</a:t>
            </a:r>
            <a:r>
              <a:rPr lang="ko-KR" altLang="en-US" sz="1000" dirty="0">
                <a:solidFill>
                  <a:srgbClr val="000000"/>
                </a:solidFill>
                <a:latin typeface="Muli"/>
              </a:rPr>
              <a:t>번째 가운데</a:t>
            </a:r>
            <a:endParaRPr lang="en-US" altLang="ko-KR" sz="1000" dirty="0">
              <a:solidFill>
                <a:srgbClr val="000000"/>
              </a:solidFill>
              <a:latin typeface="Muli"/>
            </a:endParaRP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Muli"/>
              </a:rPr>
              <a:t>42 +0.5(43-42) = 42.5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6C2D6E7-C4A6-4754-8F97-2C75092ED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67582"/>
              </p:ext>
            </p:extLst>
          </p:nvPr>
        </p:nvGraphicFramePr>
        <p:xfrm>
          <a:off x="628998" y="4954168"/>
          <a:ext cx="7503064" cy="1003300"/>
        </p:xfrm>
        <a:graphic>
          <a:graphicData uri="http://schemas.openxmlformats.org/drawingml/2006/table">
            <a:tbl>
              <a:tblPr/>
              <a:tblGrid>
                <a:gridCol w="1212732">
                  <a:extLst>
                    <a:ext uri="{9D8B030D-6E8A-4147-A177-3AD203B41FA5}">
                      <a16:colId xmlns:a16="http://schemas.microsoft.com/office/drawing/2014/main" val="720894226"/>
                    </a:ext>
                  </a:extLst>
                </a:gridCol>
                <a:gridCol w="6290332">
                  <a:extLst>
                    <a:ext uri="{9D8B030D-6E8A-4147-A177-3AD203B41FA5}">
                      <a16:colId xmlns:a16="http://schemas.microsoft.com/office/drawing/2014/main" val="1222919230"/>
                    </a:ext>
                  </a:extLst>
                </a:gridCol>
              </a:tblGrid>
              <a:tr h="762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사분위수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515642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사분위수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Q1)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데이터의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25%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 이 값보다 작거나 같음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979856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사분위수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Q2)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중위수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데이터의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50%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 이 값보다 작거나 같음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898842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사분위수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Q3)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데이터의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75%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 이 값보다 작거나 같음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690087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사분위간 범위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사분위수와 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사분위수 간의 거리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(Q3-Q1)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데이터의 중간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50%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에 대한 범위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089231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6F3844EF-C98C-4FC7-B586-DE08B7A3B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4777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9A8C3-B6BF-4740-8447-B5F7D66BC6DB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460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75B8B0-8B45-4AF0-B59E-11B8DD599B67}"/>
              </a:ext>
            </a:extLst>
          </p:cNvPr>
          <p:cNvSpPr/>
          <p:nvPr/>
        </p:nvSpPr>
        <p:spPr>
          <a:xfrm>
            <a:off x="384251" y="2516718"/>
            <a:ext cx="8172908" cy="144930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298450" indent="-171450" algn="just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모수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(parameter)</a:t>
            </a:r>
            <a:endParaRPr lang="ko-KR" altLang="en-US" sz="1000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127000"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모집단의 특성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(characteristics)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을 나타내 주는 수치 </a:t>
            </a: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모평균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모비율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모분산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모표준편차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등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endParaRPr lang="ko-KR" altLang="en-US" sz="1000" kern="0" dirty="0">
              <a:solidFill>
                <a:srgbClr val="000000"/>
              </a:solidFill>
            </a:endParaRPr>
          </a:p>
          <a:p>
            <a:pPr marL="298450" indent="-171450" algn="just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표본통계량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(sample statistic)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또는 통계량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(statistic)</a:t>
            </a:r>
            <a:endParaRPr lang="ko-KR" altLang="en-US" sz="1000" kern="0" dirty="0">
              <a:solidFill>
                <a:srgbClr val="000000"/>
              </a:solidFill>
            </a:endParaRPr>
          </a:p>
          <a:p>
            <a:pPr marL="257810" indent="-130810"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표본의 특성을 나타내는 척도</a:t>
            </a:r>
            <a:endParaRPr lang="en-US" altLang="ko-KR" sz="10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57810" indent="-130810"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표본의 중심경향을 나타내는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표본평균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표본비율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등</a:t>
            </a:r>
            <a:endParaRPr lang="en-US" altLang="ko-KR" sz="10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257810" indent="-130810"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표본의 산포도를 나타내는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표본분산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표본표준편차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등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7707FD-D056-4749-AEDA-7385BCCD0654}"/>
              </a:ext>
            </a:extLst>
          </p:cNvPr>
          <p:cNvSpPr/>
          <p:nvPr/>
        </p:nvSpPr>
        <p:spPr>
          <a:xfrm>
            <a:off x="348247" y="925942"/>
            <a:ext cx="8208912" cy="144930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모집단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(population)</a:t>
            </a:r>
            <a:endParaRPr lang="ko-KR" altLang="en-US" sz="1000" kern="0" dirty="0">
              <a:solidFill>
                <a:srgbClr val="000000"/>
              </a:solidFill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통계분석의 대상이 되는 모든 개체들의 집합</a:t>
            </a:r>
            <a:endParaRPr lang="en-US" altLang="ko-KR" sz="10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(sample)</a:t>
            </a:r>
            <a:endParaRPr lang="ko-KR" altLang="en-US" sz="1000" kern="0" dirty="0">
              <a:solidFill>
                <a:srgbClr val="000000"/>
              </a:solidFill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모집단으로부터 임의로 추출된 모집단의 부분집합</a:t>
            </a:r>
            <a:endParaRPr lang="en-US" altLang="ko-KR" sz="10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현실에서는 시간과 비용상의 제약으로 인해 전수조사보다는 표본을 조사하는 표본조사가 일반적으로 수행된다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특히 파괴조사 같은 경우는 반드시 표본조사를 수행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304D1A0-8DFD-404C-B451-C7B0FFE6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915126E-66AF-4744-9E6B-1AC7EA46B49E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모집단과 표본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D50167F-9FF1-43CF-923A-038945C9FE68}"/>
                  </a:ext>
                </a:extLst>
              </p:cNvPr>
              <p:cNvSpPr/>
              <p:nvPr/>
            </p:nvSpPr>
            <p:spPr>
              <a:xfrm>
                <a:off x="1170002" y="4878903"/>
                <a:ext cx="1496078" cy="105315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/>
                    </a:solidFill>
                  </a:rPr>
                  <a:t>모평균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(μ)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chemeClr val="tx1"/>
                    </a:solidFill>
                  </a:rPr>
                  <a:t>모표준편차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(σ)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chemeClr val="tx1"/>
                    </a:solidFill>
                  </a:rPr>
                  <a:t>모분산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dirty="0" err="1">
                    <a:solidFill>
                      <a:schemeClr val="tx1"/>
                    </a:solidFill>
                  </a:rPr>
                  <a:t>모비율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D50167F-9FF1-43CF-923A-038945C9F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002" y="4878903"/>
                <a:ext cx="1496078" cy="10531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7DEC1BC-3C4F-47EE-82FE-BE50FC616F7F}"/>
                  </a:ext>
                </a:extLst>
              </p:cNvPr>
              <p:cNvSpPr/>
              <p:nvPr/>
            </p:nvSpPr>
            <p:spPr>
              <a:xfrm>
                <a:off x="6887324" y="4906635"/>
                <a:ext cx="1496078" cy="94921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표본평균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r>
                  <a:rPr lang="en-US" altLang="ko-KR" sz="1000" b="1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 err="1">
                    <a:solidFill>
                      <a:schemeClr val="tx1"/>
                    </a:solidFill>
                  </a:rPr>
                  <a:t>표본표준편차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(s)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표본분산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000" b="1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1" dirty="0">
                    <a:solidFill>
                      <a:schemeClr val="tx1"/>
                    </a:solidFill>
                  </a:rPr>
                  <a:t>표본비율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7DEC1BC-3C4F-47EE-82FE-BE50FC616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324" y="4906635"/>
                <a:ext cx="1496078" cy="949218"/>
              </a:xfrm>
              <a:prstGeom prst="rect">
                <a:avLst/>
              </a:prstGeom>
              <a:blipFill>
                <a:blip r:embed="rId3"/>
                <a:stretch>
                  <a:fillRect b="-64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5E79A-1624-4017-929E-044E7AF79C58}"/>
              </a:ext>
            </a:extLst>
          </p:cNvPr>
          <p:cNvSpPr/>
          <p:nvPr/>
        </p:nvSpPr>
        <p:spPr>
          <a:xfrm>
            <a:off x="578310" y="6018741"/>
            <a:ext cx="1938351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4D5156"/>
                </a:solidFill>
                <a:latin typeface="Apple SD Gothic Neo"/>
              </a:rPr>
              <a:t>기술통계</a:t>
            </a:r>
            <a:r>
              <a:rPr lang="en-US" altLang="ko-KR" sz="1000" b="1" dirty="0"/>
              <a:t>(Descriptive statistics)</a:t>
            </a:r>
            <a:r>
              <a:rPr lang="ko-KR" altLang="en-US" sz="1000" b="1" dirty="0">
                <a:solidFill>
                  <a:srgbClr val="4D5156"/>
                </a:solidFill>
                <a:latin typeface="Apple SD Gothic Neo"/>
              </a:rPr>
              <a:t> 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2C4C89-CB3D-441D-A73D-E9A0FEF71196}"/>
              </a:ext>
            </a:extLst>
          </p:cNvPr>
          <p:cNvSpPr/>
          <p:nvPr/>
        </p:nvSpPr>
        <p:spPr>
          <a:xfrm>
            <a:off x="3871949" y="6034402"/>
            <a:ext cx="4511453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통계적 추론</a:t>
            </a:r>
            <a:r>
              <a:rPr lang="en-US" altLang="ko-KR" sz="10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추측통계</a:t>
            </a:r>
            <a:r>
              <a:rPr lang="en-US" altLang="ko-KR" sz="10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추론통계</a:t>
            </a:r>
            <a:r>
              <a:rPr lang="en-US" altLang="ko-KR" sz="1000" b="1" dirty="0"/>
              <a:t>,Inferential statistics)</a:t>
            </a:r>
            <a:endParaRPr lang="en-US" altLang="ko-KR" sz="1000" b="1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1475B5-7FD4-4661-8C9A-8B53E75D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35DD7-B1A4-4785-8B92-35A4A10D5A08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55B80D-DEC7-4FAC-866E-5E156BF0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111" y="3849242"/>
            <a:ext cx="4047293" cy="17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1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C95AF8-0D25-4E17-848E-1C1ECE781B1D}"/>
              </a:ext>
            </a:extLst>
          </p:cNvPr>
          <p:cNvSpPr/>
          <p:nvPr/>
        </p:nvSpPr>
        <p:spPr>
          <a:xfrm>
            <a:off x="243935" y="991970"/>
            <a:ext cx="2119491" cy="3231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ts val="1836"/>
              </a:lnSpc>
            </a:pPr>
            <a:r>
              <a:rPr lang="ko-KR" altLang="en-US" sz="1400" b="1" kern="0" spc="-50" dirty="0">
                <a:solidFill>
                  <a:srgbClr val="000000"/>
                </a:solidFill>
                <a:ea typeface="-윤고딕140"/>
              </a:rPr>
              <a:t>분산도</a:t>
            </a:r>
            <a:r>
              <a:rPr lang="en-US" altLang="ko-KR" sz="1400" b="1" kern="0" spc="-50" dirty="0">
                <a:solidFill>
                  <a:srgbClr val="000000"/>
                </a:solidFill>
                <a:ea typeface="-윤고딕140"/>
              </a:rPr>
              <a:t>(</a:t>
            </a:r>
            <a:r>
              <a:rPr lang="ko-KR" altLang="en-US" sz="1400" b="1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400" b="1" kern="0" spc="-50" dirty="0">
                <a:solidFill>
                  <a:srgbClr val="000000"/>
                </a:solidFill>
                <a:ea typeface="-윤고딕140"/>
              </a:rPr>
              <a:t>. </a:t>
            </a:r>
            <a:r>
              <a:rPr lang="en-US" altLang="ko-KR" sz="1400" b="1" kern="0" spc="-50" dirty="0">
                <a:solidFill>
                  <a:srgbClr val="000000"/>
                </a:solidFill>
                <a:latin typeface="-윤고딕140"/>
              </a:rPr>
              <a:t>dispersion</a:t>
            </a:r>
            <a:r>
              <a:rPr lang="en-US" altLang="ko-KR" sz="1600" b="1" kern="0" spc="-50" dirty="0">
                <a:solidFill>
                  <a:srgbClr val="000000"/>
                </a:solidFill>
                <a:latin typeface="-윤고딕140"/>
              </a:rPr>
              <a:t>)</a:t>
            </a:r>
            <a:endParaRPr lang="ko-KR" altLang="en-US" sz="1600" kern="0" spc="-50" dirty="0">
              <a:solidFill>
                <a:srgbClr val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852CF8-B4C2-4954-82A6-73C81C0F4F70}"/>
              </a:ext>
            </a:extLst>
          </p:cNvPr>
          <p:cNvSpPr/>
          <p:nvPr/>
        </p:nvSpPr>
        <p:spPr>
          <a:xfrm>
            <a:off x="362029" y="1506825"/>
            <a:ext cx="8324771" cy="98591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자료가 대표치를 중심으로 얼마나 밀집 또는 분산되어 있는가를 나타내는 수치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즉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,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흩어져 있는가를 나타내는 수치</a:t>
            </a: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산포도가 큰 자료는 변동이 크다는 것을 의미하며 변동이 크다는 것은 통계적 추론 과정에서 불확실성과 위험이 크다는 것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산포도 수치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범위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분산과 표준편차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사분위편차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변동계수 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2CCF07-D765-425F-B405-30D16610F05F}"/>
              </a:ext>
            </a:extLst>
          </p:cNvPr>
          <p:cNvSpPr/>
          <p:nvPr/>
        </p:nvSpPr>
        <p:spPr>
          <a:xfrm>
            <a:off x="362029" y="3429000"/>
            <a:ext cx="8324771" cy="12177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자료의 최대값과 최소값의 차이</a:t>
            </a:r>
            <a:endParaRPr lang="en-US" altLang="ko-KR" sz="10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범위는 산포도를 알아보는 방법 중에서 가장 간단하게 값을 구할 수 있는 수치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문제점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서로 다른 표본에서 조사한 자료의 범위가 같다고 해서 산포도가 같거나 혹은 유사하다고 분석하기는 힘들다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범위는 자료의 수가 비교적 적은 경우 간단하게 대략적인 산포도를 파악하자 할 때 주로 사용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26A44AC-388E-48AE-A927-6C5DEBC9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8FEC7E8-44B1-488E-AEC8-C959B45C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C345D7A-3421-4D80-AC5F-7DB55D6D9F54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분산도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(</a:t>
            </a:r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. </a:t>
            </a:r>
            <a:r>
              <a:rPr lang="en-US" altLang="ko-KR" sz="1600" kern="0" spc="-50" dirty="0">
                <a:solidFill>
                  <a:srgbClr val="000000"/>
                </a:solidFill>
                <a:latin typeface="-윤고딕140"/>
              </a:rPr>
              <a:t>dispersion)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00A0FF-2A6C-47C4-BA86-C993405788BF}"/>
              </a:ext>
            </a:extLst>
          </p:cNvPr>
          <p:cNvSpPr/>
          <p:nvPr/>
        </p:nvSpPr>
        <p:spPr>
          <a:xfrm>
            <a:off x="342355" y="2731311"/>
            <a:ext cx="1391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spcAft>
                <a:spcPts val="800"/>
              </a:spcAft>
            </a:pP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1. </a:t>
            </a:r>
            <a:r>
              <a:rPr lang="ko-KR" altLang="en-US" sz="1400" b="1" kern="0" spc="-50" dirty="0">
                <a:solidFill>
                  <a:srgbClr val="000000"/>
                </a:solidFill>
                <a:latin typeface="+mj-ea"/>
              </a:rPr>
              <a:t>범위</a:t>
            </a: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(range</a:t>
            </a:r>
            <a:r>
              <a:rPr lang="en-US" altLang="ko-KR" b="1" kern="0" spc="-50" dirty="0">
                <a:solidFill>
                  <a:srgbClr val="000000"/>
                </a:solidFill>
                <a:latin typeface="+mj-ea"/>
              </a:rPr>
              <a:t>) </a:t>
            </a:r>
            <a:endParaRPr lang="ko-KR" altLang="en-US" kern="0" spc="-5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C8D0D-60B6-497D-825A-C3389F482108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0424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C95AF8-0D25-4E17-848E-1C1ECE781B1D}"/>
              </a:ext>
            </a:extLst>
          </p:cNvPr>
          <p:cNvSpPr/>
          <p:nvPr/>
        </p:nvSpPr>
        <p:spPr>
          <a:xfrm>
            <a:off x="354397" y="1010937"/>
            <a:ext cx="2119491" cy="3231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ts val="1836"/>
              </a:lnSpc>
            </a:pPr>
            <a:r>
              <a:rPr lang="ko-KR" altLang="en-US" sz="1400" b="1" kern="0" spc="-50" dirty="0">
                <a:solidFill>
                  <a:srgbClr val="000000"/>
                </a:solidFill>
                <a:ea typeface="-윤고딕140"/>
              </a:rPr>
              <a:t>분산도</a:t>
            </a:r>
            <a:r>
              <a:rPr lang="en-US" altLang="ko-KR" sz="1400" b="1" kern="0" spc="-50" dirty="0">
                <a:solidFill>
                  <a:srgbClr val="000000"/>
                </a:solidFill>
                <a:ea typeface="-윤고딕140"/>
              </a:rPr>
              <a:t>(</a:t>
            </a:r>
            <a:r>
              <a:rPr lang="ko-KR" altLang="en-US" sz="1400" b="1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400" b="1" kern="0" spc="-50" dirty="0">
                <a:solidFill>
                  <a:srgbClr val="000000"/>
                </a:solidFill>
                <a:ea typeface="-윤고딕140"/>
              </a:rPr>
              <a:t>. </a:t>
            </a:r>
            <a:r>
              <a:rPr lang="en-US" altLang="ko-KR" sz="1400" b="1" kern="0" spc="-50" dirty="0">
                <a:solidFill>
                  <a:srgbClr val="000000"/>
                </a:solidFill>
                <a:latin typeface="-윤고딕140"/>
              </a:rPr>
              <a:t>dispersion</a:t>
            </a:r>
            <a:r>
              <a:rPr lang="en-US" altLang="ko-KR" sz="1600" b="1" kern="0" spc="-50" dirty="0">
                <a:solidFill>
                  <a:srgbClr val="000000"/>
                </a:solidFill>
                <a:latin typeface="-윤고딕140"/>
              </a:rPr>
              <a:t>)</a:t>
            </a:r>
            <a:endParaRPr lang="ko-KR" altLang="en-US" sz="1600" kern="0" spc="-50" dirty="0">
              <a:solidFill>
                <a:srgbClr val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2CCF07-D765-425F-B405-30D16610F05F}"/>
              </a:ext>
            </a:extLst>
          </p:cNvPr>
          <p:cNvSpPr/>
          <p:nvPr/>
        </p:nvSpPr>
        <p:spPr>
          <a:xfrm>
            <a:off x="354397" y="1448105"/>
            <a:ext cx="8296175" cy="24006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b="1" dirty="0">
                <a:latin typeface="+mj-ea"/>
                <a:ea typeface="+mj-ea"/>
              </a:rPr>
              <a:t>2. </a:t>
            </a:r>
            <a:r>
              <a:rPr lang="ko-KR" altLang="en-US" sz="1200" b="1" dirty="0">
                <a:latin typeface="+mj-ea"/>
                <a:ea typeface="+mj-ea"/>
              </a:rPr>
              <a:t>분산</a:t>
            </a:r>
            <a:r>
              <a:rPr lang="en-US" altLang="ko-KR" sz="1200" b="1" dirty="0">
                <a:latin typeface="+mj-ea"/>
                <a:ea typeface="+mj-ea"/>
              </a:rPr>
              <a:t>(variance) </a:t>
            </a:r>
            <a:endParaRPr lang="ko-KR" altLang="en-US" sz="1200" dirty="0">
              <a:latin typeface="+mj-ea"/>
              <a:ea typeface="+mj-ea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분산도 </a:t>
            </a:r>
            <a:r>
              <a:rPr lang="ko-KR" altLang="en-US" sz="1000" dirty="0" err="1">
                <a:latin typeface="+mj-ea"/>
                <a:ea typeface="+mj-ea"/>
              </a:rPr>
              <a:t>평균절대편차와</a:t>
            </a:r>
            <a:r>
              <a:rPr lang="ko-KR" altLang="en-US" sz="1000" dirty="0">
                <a:latin typeface="+mj-ea"/>
                <a:ea typeface="+mj-ea"/>
              </a:rPr>
              <a:t> 마찬가지로 개별 자료가 평균값 가까이에 얼마나 집중되어 있는가를 나타내는 수치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분산이 클수록 개별 자료들이 평균으로부터 멀리 떨어져 있어서 편차가 심하다는 것을 의미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분산</a:t>
            </a:r>
            <a:r>
              <a:rPr lang="en-US" altLang="ko-KR" sz="1000" dirty="0">
                <a:latin typeface="+mj-ea"/>
                <a:ea typeface="+mj-ea"/>
              </a:rPr>
              <a:t>(variance)</a:t>
            </a:r>
            <a:r>
              <a:rPr lang="ko-KR" altLang="en-US" sz="1000" dirty="0">
                <a:latin typeface="+mj-ea"/>
                <a:ea typeface="+mj-ea"/>
              </a:rPr>
              <a:t>은 평균과 개별 관측치 간의 차이를 제곱한 후 그 </a:t>
            </a:r>
            <a:r>
              <a:rPr lang="ko-KR" altLang="en-US" sz="1000" u="sng" dirty="0">
                <a:latin typeface="+mj-ea"/>
                <a:ea typeface="+mj-ea"/>
              </a:rPr>
              <a:t>평균값</a:t>
            </a:r>
            <a:r>
              <a:rPr lang="ko-KR" altLang="en-US" sz="1000" dirty="0">
                <a:latin typeface="+mj-ea"/>
                <a:ea typeface="+mj-ea"/>
              </a:rPr>
              <a:t>을 계산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즉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변동을 표본크기 배제를 위해 </a:t>
            </a:r>
            <a:r>
              <a:rPr lang="en-US" altLang="ko-KR" sz="1000" dirty="0">
                <a:latin typeface="+mj-ea"/>
                <a:ea typeface="+mj-ea"/>
              </a:rPr>
              <a:t>n</a:t>
            </a:r>
            <a:r>
              <a:rPr lang="ko-KR" altLang="en-US" sz="1000" dirty="0">
                <a:latin typeface="+mj-ea"/>
                <a:ea typeface="+mj-ea"/>
              </a:rPr>
              <a:t>으로 나눈 값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분산에서는 개별 자료의 평균에 대한 편차에 제곱을 취하는 것이다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따라서 분산의 값은 </a:t>
            </a:r>
            <a:r>
              <a:rPr lang="en-US" altLang="ko-KR" sz="1000" dirty="0">
                <a:latin typeface="+mj-ea"/>
                <a:ea typeface="+mj-ea"/>
              </a:rPr>
              <a:t>0</a:t>
            </a:r>
            <a:r>
              <a:rPr lang="ko-KR" altLang="en-US" sz="1000" dirty="0">
                <a:latin typeface="+mj-ea"/>
                <a:ea typeface="+mj-ea"/>
              </a:rPr>
              <a:t>보다 크거나 같으며 분산이 </a:t>
            </a:r>
            <a:r>
              <a:rPr lang="en-US" altLang="ko-KR" sz="1000" dirty="0">
                <a:latin typeface="+mj-ea"/>
                <a:ea typeface="+mj-ea"/>
              </a:rPr>
              <a:t>0</a:t>
            </a:r>
            <a:r>
              <a:rPr lang="ko-KR" altLang="en-US" sz="1000" dirty="0">
                <a:latin typeface="+mj-ea"/>
                <a:ea typeface="+mj-ea"/>
              </a:rPr>
              <a:t>이라는 것은 모든 관측치가 동일하다는 것을 의미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fontAlgn="base"/>
            <a:r>
              <a:rPr lang="en-US" altLang="ko-KR" sz="1200" b="1" dirty="0"/>
              <a:t>(1) </a:t>
            </a:r>
            <a:r>
              <a:rPr lang="ko-KR" altLang="en-US" sz="1200" b="1" dirty="0" err="1"/>
              <a:t>모분산</a:t>
            </a:r>
            <a:r>
              <a:rPr lang="en-US" altLang="ko-KR" sz="1200" b="1" dirty="0"/>
              <a:t>(population variance)</a:t>
            </a:r>
            <a:endParaRPr lang="ko-KR" altLang="en-US" sz="1200" dirty="0"/>
          </a:p>
          <a:p>
            <a:pPr fontAlgn="base"/>
            <a:r>
              <a:rPr lang="ko-KR" altLang="en-US" sz="1000" dirty="0"/>
              <a:t>모집단의 개별 자료와 모평균과의 차이를 제곱하여 평균을 구한 값이며 모집단 자료의 산포도를 나타낸다</a:t>
            </a:r>
            <a:r>
              <a:rPr lang="en-US" altLang="ko-KR" sz="1000" dirty="0"/>
              <a:t>.</a:t>
            </a:r>
          </a:p>
          <a:p>
            <a:pPr fontAlgn="base"/>
            <a:endParaRPr lang="ko-KR" altLang="en-US" sz="1200" dirty="0"/>
          </a:p>
          <a:p>
            <a:pPr fontAlgn="base"/>
            <a:r>
              <a:rPr lang="en-US" altLang="ko-KR" sz="1200" b="1" dirty="0"/>
              <a:t>(2) </a:t>
            </a:r>
            <a:r>
              <a:rPr lang="ko-KR" altLang="en-US" sz="1200" b="1" dirty="0"/>
              <a:t>표본분산</a:t>
            </a:r>
            <a:r>
              <a:rPr lang="en-US" altLang="ko-KR" sz="1200" b="1" dirty="0"/>
              <a:t>(sample variance)</a:t>
            </a:r>
            <a:endParaRPr lang="ko-KR" altLang="en-US" sz="1200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/>
              <a:t>표본의 개별 자료와 표본평균과의 차이를 제곱하여 평균을 구한 값이며 표본 자료의 산포도를 나타낸다</a:t>
            </a:r>
            <a:r>
              <a:rPr lang="en-US" altLang="ko-KR" sz="1000" dirty="0"/>
              <a:t>.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/>
              <a:t>표본분산을 구할 때는 모분산과 달리 분모를 표본의 크기－</a:t>
            </a:r>
            <a:r>
              <a:rPr lang="en-US" altLang="ko-KR" sz="1000" dirty="0"/>
              <a:t>1</a:t>
            </a:r>
            <a:r>
              <a:rPr lang="ko-KR" altLang="en-US" sz="1000" dirty="0"/>
              <a:t>인 </a:t>
            </a:r>
            <a:r>
              <a:rPr lang="en-US" altLang="ko-KR" sz="1000" dirty="0"/>
              <a:t>n</a:t>
            </a:r>
            <a:r>
              <a:rPr lang="ko-KR" altLang="en-US" sz="1000" dirty="0"/>
              <a:t>－</a:t>
            </a:r>
            <a:r>
              <a:rPr lang="en-US" altLang="ko-KR" sz="1000" dirty="0"/>
              <a:t>1</a:t>
            </a:r>
            <a:r>
              <a:rPr lang="ko-KR" altLang="en-US" sz="1000" dirty="0"/>
              <a:t>로 나눠야 한다</a:t>
            </a:r>
            <a:r>
              <a:rPr lang="en-US" altLang="ko-KR" sz="1000" dirty="0"/>
              <a:t>.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ko-KR" altLang="en-US" sz="1000" dirty="0"/>
              <a:t>이유는 간단히 </a:t>
            </a:r>
            <a:r>
              <a:rPr lang="en-US" altLang="ko-KR" sz="1000" dirty="0"/>
              <a:t>n</a:t>
            </a:r>
            <a:r>
              <a:rPr lang="ko-KR" altLang="en-US" sz="1000" dirty="0"/>
              <a:t>으로 나누어 표본분산을 구할 경우 표본분산은 모분산을 과소 추정되므로</a:t>
            </a:r>
            <a:r>
              <a:rPr lang="en-US" altLang="ko-KR" sz="1000" dirty="0"/>
              <a:t>(</a:t>
            </a:r>
            <a:r>
              <a:rPr lang="ko-KR" altLang="en-US" sz="1000" dirty="0"/>
              <a:t>다음 장 증명</a:t>
            </a:r>
            <a:r>
              <a:rPr lang="en-US" altLang="ko-KR" sz="1000" dirty="0"/>
              <a:t>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26A44AC-388E-48AE-A927-6C5DEBC9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8FEC7E8-44B1-488E-AEC8-C959B45C0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C345D7A-3421-4D80-AC5F-7DB55D6D9F54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분산도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(</a:t>
            </a:r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. </a:t>
            </a:r>
            <a:r>
              <a:rPr lang="en-US" altLang="ko-KR" sz="1600" kern="0" spc="-50" dirty="0">
                <a:solidFill>
                  <a:srgbClr val="000000"/>
                </a:solidFill>
                <a:latin typeface="-윤고딕140"/>
              </a:rPr>
              <a:t>dispersion)</a:t>
            </a:r>
            <a:endParaRPr lang="ko-KR" altLang="en-US" sz="16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ED770F5-F136-4F87-9F7F-46F078D7A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46444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0F6642-72C1-4BA9-8EE2-C2250909189A}"/>
              </a:ext>
            </a:extLst>
          </p:cNvPr>
          <p:cNvSpPr/>
          <p:nvPr/>
        </p:nvSpPr>
        <p:spPr>
          <a:xfrm>
            <a:off x="345092" y="4219701"/>
            <a:ext cx="237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b="1" dirty="0" err="1"/>
              <a:t>모분산</a:t>
            </a:r>
            <a:r>
              <a:rPr lang="en-US" altLang="ko-KR" sz="1400" b="1" dirty="0"/>
              <a:t>(population variance)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B7E7F2-7B99-4868-9C2A-8C4F09655157}"/>
              </a:ext>
            </a:extLst>
          </p:cNvPr>
          <p:cNvSpPr/>
          <p:nvPr/>
        </p:nvSpPr>
        <p:spPr>
          <a:xfrm>
            <a:off x="4051679" y="4269684"/>
            <a:ext cx="2263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1400" b="1" dirty="0"/>
              <a:t>표본분산</a:t>
            </a:r>
            <a:r>
              <a:rPr lang="en-US" altLang="ko-KR" sz="1400" b="1" dirty="0"/>
              <a:t>(sample variance)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1A9744-CC20-433A-8A6C-3BF150D40530}"/>
                  </a:ext>
                </a:extLst>
              </p:cNvPr>
              <p:cNvSpPr txBox="1"/>
              <p:nvPr/>
            </p:nvSpPr>
            <p:spPr>
              <a:xfrm>
                <a:off x="409377" y="4628150"/>
                <a:ext cx="2895600" cy="54053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ko-KR" altLang="en-US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  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1A9744-CC20-433A-8A6C-3BF150D40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7" y="4628150"/>
                <a:ext cx="2895600" cy="540533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AE6A84-086A-4181-94A6-5EDC86C481CA}"/>
                  </a:ext>
                </a:extLst>
              </p:cNvPr>
              <p:cNvSpPr txBox="1"/>
              <p:nvPr/>
            </p:nvSpPr>
            <p:spPr>
              <a:xfrm>
                <a:off x="4219600" y="4620336"/>
                <a:ext cx="1800200" cy="52418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bar>
                              <m:barPr>
                                <m:pos m:val="top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AE6A84-086A-4181-94A6-5EDC86C48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600" y="4620336"/>
                <a:ext cx="1800200" cy="524182"/>
              </a:xfrm>
              <a:prstGeom prst="rect">
                <a:avLst/>
              </a:prstGeom>
              <a:blipFill>
                <a:blip r:embed="rId3"/>
                <a:stretch>
                  <a:fillRect b="-2198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0BD3DC3-A781-4BC1-B52F-1E91E1D3C565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589C9F-014A-4756-A5D0-1DC078207B2B}"/>
                  </a:ext>
                </a:extLst>
              </p:cNvPr>
              <p:cNvSpPr txBox="1"/>
              <p:nvPr/>
            </p:nvSpPr>
            <p:spPr>
              <a:xfrm>
                <a:off x="442157" y="5409895"/>
                <a:ext cx="2242592" cy="461665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예시 </a:t>
                </a:r>
                <a:r>
                  <a:rPr lang="en-US" altLang="ko-KR" sz="1200" dirty="0"/>
                  <a:t>) </a:t>
                </a:r>
                <a:r>
                  <a:rPr lang="ko-KR" altLang="en-US" sz="1200" dirty="0"/>
                  <a:t>종속변수의 </a:t>
                </a:r>
                <a:r>
                  <a:rPr lang="ko-KR" altLang="en-US" sz="1200" dirty="0" err="1"/>
                  <a:t>총변동</a:t>
                </a:r>
                <a:r>
                  <a:rPr lang="en-US" altLang="ko-KR" sz="1200" dirty="0"/>
                  <a:t>(SST)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ba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589C9F-014A-4756-A5D0-1DC078207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57" y="5409895"/>
                <a:ext cx="2242592" cy="461665"/>
              </a:xfrm>
              <a:prstGeom prst="rect">
                <a:avLst/>
              </a:prstGeom>
              <a:blipFill>
                <a:blip r:embed="rId4"/>
                <a:stretch>
                  <a:fillRect l="-4595" t="-16456" b="-88608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252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0A37B8-7088-4F1F-AC46-1004E0E59961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</a:t>
            </a:r>
            <a:r>
              <a:rPr lang="ko-KR" altLang="en-US" sz="1500" dirty="0"/>
              <a:t>표본분산 증명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7933D09-4AF2-4536-8FF4-A6BDC024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46F66-D0B2-42BA-B467-89A9FD68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C1D095-0B07-4358-A628-2CBE4FD190D7}"/>
              </a:ext>
            </a:extLst>
          </p:cNvPr>
          <p:cNvSpPr/>
          <p:nvPr/>
        </p:nvSpPr>
        <p:spPr>
          <a:xfrm>
            <a:off x="394338" y="1121731"/>
            <a:ext cx="7274006" cy="4308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buFont typeface="Arial" panose="020B0604020202020204" pitchFamily="34" charset="0"/>
              <a:buChar char="•"/>
            </a:pPr>
            <a:r>
              <a:rPr lang="ko-KR" altLang="en-US" sz="1000" dirty="0">
                <a:highlight>
                  <a:srgbClr val="FFFF66"/>
                </a:highlight>
              </a:rPr>
              <a:t>모분산은</a:t>
            </a:r>
            <a:r>
              <a:rPr lang="en-US" altLang="ko-KR" sz="1000" dirty="0">
                <a:highlight>
                  <a:srgbClr val="FFFF66"/>
                </a:highlight>
              </a:rPr>
              <a:t> n </a:t>
            </a:r>
            <a:r>
              <a:rPr lang="ko-KR" altLang="en-US" sz="1000" dirty="0">
                <a:highlight>
                  <a:srgbClr val="FFFF66"/>
                </a:highlight>
              </a:rPr>
              <a:t>으로</a:t>
            </a:r>
            <a:r>
              <a:rPr lang="en-US" altLang="ko-KR" sz="1000" dirty="0">
                <a:highlight>
                  <a:srgbClr val="FFFF66"/>
                </a:highlight>
              </a:rPr>
              <a:t> </a:t>
            </a:r>
            <a:r>
              <a:rPr lang="ko-KR" altLang="en-US" sz="1000" dirty="0">
                <a:highlight>
                  <a:srgbClr val="FFFF66"/>
                </a:highlight>
              </a:rPr>
              <a:t>나누어</a:t>
            </a:r>
            <a:r>
              <a:rPr lang="en-US" altLang="ko-KR" sz="1000" dirty="0">
                <a:highlight>
                  <a:srgbClr val="FFFF66"/>
                </a:highlight>
              </a:rPr>
              <a:t> </a:t>
            </a:r>
            <a:r>
              <a:rPr lang="ko-KR" altLang="en-US" sz="1000" dirty="0">
                <a:highlight>
                  <a:srgbClr val="FFFF66"/>
                </a:highlight>
              </a:rPr>
              <a:t>계산하고</a:t>
            </a:r>
            <a:endParaRPr lang="en-US" altLang="ko-KR" sz="1000" dirty="0">
              <a:highlight>
                <a:srgbClr val="FFFF66"/>
              </a:highlight>
            </a:endParaRPr>
          </a:p>
          <a:p>
            <a:pPr marL="361950" indent="-171450" algn="just" fontAlgn="base">
              <a:buFont typeface="Arial" panose="020B0604020202020204" pitchFamily="34" charset="0"/>
              <a:buChar char="•"/>
            </a:pPr>
            <a:r>
              <a:rPr lang="ko-KR" altLang="ko-KR" sz="1000" dirty="0">
                <a:highlight>
                  <a:srgbClr val="FFFF66"/>
                </a:highlight>
              </a:rPr>
              <a:t>표본분산</a:t>
            </a:r>
            <a:r>
              <a:rPr lang="ko-KR" altLang="en-US" sz="1000" dirty="0">
                <a:highlight>
                  <a:srgbClr val="FFFF66"/>
                </a:highlight>
              </a:rPr>
              <a:t>을</a:t>
            </a:r>
            <a:r>
              <a:rPr lang="ko-KR" altLang="ko-KR" sz="1000" dirty="0">
                <a:highlight>
                  <a:srgbClr val="FFFF66"/>
                </a:highlight>
              </a:rPr>
              <a:t> </a:t>
            </a:r>
            <a:r>
              <a:rPr lang="en-US" altLang="ko-KR" sz="1000" dirty="0">
                <a:highlight>
                  <a:srgbClr val="FFFF66"/>
                </a:highlight>
              </a:rPr>
              <a:t>(</a:t>
            </a:r>
            <a:r>
              <a:rPr lang="ko-KR" altLang="ko-KR" sz="1000" dirty="0">
                <a:highlight>
                  <a:srgbClr val="FFFF66"/>
                </a:highlight>
              </a:rPr>
              <a:t> </a:t>
            </a:r>
            <a:r>
              <a:rPr lang="en-US" altLang="ko-KR" sz="1000" dirty="0">
                <a:highlight>
                  <a:srgbClr val="FFFF66"/>
                </a:highlight>
              </a:rPr>
              <a:t>n-1)</a:t>
            </a:r>
            <a:r>
              <a:rPr lang="ko-KR" altLang="ko-KR" sz="1000" dirty="0">
                <a:highlight>
                  <a:srgbClr val="FFFF66"/>
                </a:highlight>
              </a:rPr>
              <a:t>로 나누</a:t>
            </a:r>
            <a:r>
              <a:rPr lang="ko-KR" altLang="en-US" sz="1000" dirty="0">
                <a:highlight>
                  <a:srgbClr val="FFFF66"/>
                </a:highlight>
              </a:rPr>
              <a:t>는 이유 </a:t>
            </a:r>
            <a:r>
              <a:rPr lang="en-US" altLang="ko-KR" sz="1000" dirty="0">
                <a:highlight>
                  <a:srgbClr val="FFFF66"/>
                </a:highlight>
                <a:sym typeface="Wingdings" panose="05000000000000000000" pitchFamily="2" charset="2"/>
              </a:rPr>
              <a:t> </a:t>
            </a:r>
            <a:r>
              <a:rPr lang="en-US" altLang="ko-KR" sz="1000" dirty="0">
                <a:highlight>
                  <a:srgbClr val="FFFF66"/>
                </a:highlight>
              </a:rPr>
              <a:t>( </a:t>
            </a:r>
            <a:r>
              <a:rPr lang="ko-KR" altLang="en-US" sz="1000" dirty="0" err="1"/>
              <a:t>불편추정량</a:t>
            </a:r>
            <a:r>
              <a:rPr lang="ko-KR" altLang="en-US" sz="1000" dirty="0"/>
              <a:t> </a:t>
            </a:r>
            <a:r>
              <a:rPr lang="en-US" altLang="ko-KR" sz="1000" dirty="0"/>
              <a:t>(Unbiased Estimate)</a:t>
            </a:r>
            <a:r>
              <a:rPr lang="ko-KR" altLang="en-US" sz="1000" dirty="0"/>
              <a:t>과 </a:t>
            </a:r>
            <a:r>
              <a:rPr lang="ko-KR" altLang="ko-KR" sz="1000" dirty="0"/>
              <a:t>자유도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(degree of freedom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))</a:t>
            </a:r>
            <a:endParaRPr lang="ko-KR" altLang="ko-K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8485E08-102F-40FD-AC71-4F171CA98CB6}"/>
                  </a:ext>
                </a:extLst>
              </p:cNvPr>
              <p:cNvSpPr/>
              <p:nvPr/>
            </p:nvSpPr>
            <p:spPr>
              <a:xfrm>
                <a:off x="392562" y="1697918"/>
                <a:ext cx="8102056" cy="107856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모집단에서 표본을 뽑았</a:t>
                </a:r>
                <a:r>
                  <a:rPr lang="ko-KR" altLang="en-US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때 집합을 </a:t>
                </a:r>
                <a:r>
                  <a:rPr lang="ko-KR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이라</a:t>
                </a:r>
                <a:r>
                  <a:rPr lang="ko-KR" altLang="en-US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면</a:t>
                </a:r>
                <a:r>
                  <a:rPr lang="en-US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 </a:t>
                </a:r>
                <a:r>
                  <a:rPr lang="ko-KR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표본의 크기는 </a:t>
                </a:r>
                <a:r>
                  <a:rPr lang="en-US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</a:t>
                </a:r>
                <a:r>
                  <a:rPr lang="ko-KR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이고 원소는 아래와 같다</a:t>
                </a:r>
                <a:r>
                  <a:rPr lang="en-US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0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={</m:t>
                    </m:r>
                    <m:sSubSup>
                      <m:sSub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,…, </m:t>
                    </m:r>
                    <m:sSubSup>
                      <m:sSub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표본의 분산</a:t>
                </a: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[(</m:t>
                    </m:r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𝜇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</a:t>
                </a:r>
                <a:r>
                  <a:rPr lang="en-US" altLang="ko-KR" sz="14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ko-KR" sz="1400" b="0" i="0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ko-KR" sz="1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ko-KR" altLang="ko-KR" sz="1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4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4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4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4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ko-KR" altLang="ko-KR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4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ko-KR" altLang="ko-KR" sz="1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4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4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ko-KR" sz="1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ko-KR" altLang="ko-KR" sz="14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8485E08-102F-40FD-AC71-4F171CA9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2" y="1697918"/>
                <a:ext cx="8102056" cy="1078565"/>
              </a:xfrm>
              <a:prstGeom prst="rect">
                <a:avLst/>
              </a:prstGeom>
              <a:blipFill>
                <a:blip r:embed="rId2"/>
                <a:stretch>
                  <a:fillRect b="-1404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B5EB3-79EC-4CD4-8F5F-2C052DDEB856}"/>
              </a:ext>
            </a:extLst>
          </p:cNvPr>
          <p:cNvSpPr/>
          <p:nvPr/>
        </p:nvSpPr>
        <p:spPr>
          <a:xfrm>
            <a:off x="388539" y="2776483"/>
            <a:ext cx="8106079" cy="75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표본분산을 구할 때</a:t>
            </a: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n</a:t>
            </a:r>
            <a:r>
              <a:rPr lang="ko-KR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아니라 </a:t>
            </a: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n-1</a:t>
            </a:r>
            <a:r>
              <a:rPr lang="ko-KR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나누는 이유는 표본분산을 </a:t>
            </a: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000" i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불편추정량</a:t>
            </a: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만들기 위</a:t>
            </a:r>
            <a:r>
              <a:rPr lang="ko-KR" altLang="en-US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</a:t>
            </a:r>
            <a:endParaRPr lang="en-US" altLang="ko-KR" sz="1000" i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000" i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불편추정량으로</a:t>
            </a:r>
            <a:r>
              <a:rPr lang="ko-KR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만들어주는 이유는 표본분산을 더 좋은 </a:t>
            </a:r>
            <a:r>
              <a:rPr lang="ko-KR" altLang="ko-KR" sz="1000" i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추정량으로</a:t>
            </a:r>
            <a:r>
              <a:rPr lang="ko-KR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만들기 </a:t>
            </a:r>
            <a:r>
              <a:rPr lang="ko-KR" altLang="en-US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위함이다</a:t>
            </a: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 </a:t>
            </a:r>
            <a:endParaRPr lang="ko-KR" altLang="ko-KR" sz="1000" i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ko-KR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충분히 크다면 </a:t>
            </a: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ko-KR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나누건</a:t>
            </a: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n-1</a:t>
            </a:r>
            <a:r>
              <a:rPr lang="ko-KR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나누건 큰 차이 없다</a:t>
            </a:r>
            <a:r>
              <a:rPr lang="en-US" altLang="ko-KR" sz="1000" i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i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5343B6F-E58A-41EE-BE64-A98B9FC0E0C8}"/>
                  </a:ext>
                </a:extLst>
              </p:cNvPr>
              <p:cNvSpPr/>
              <p:nvPr/>
            </p:nvSpPr>
            <p:spPr>
              <a:xfrm>
                <a:off x="431966" y="3706103"/>
                <a:ext cx="3012582" cy="646331"/>
              </a:xfrm>
              <a:prstGeom prst="rect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모집단의 평균 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,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표본의 평균 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모집단의 표준편차 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표본의 분산 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</a:t>
                </a:r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5343B6F-E58A-41EE-BE64-A98B9FC0E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66" y="3706103"/>
                <a:ext cx="3012582" cy="646331"/>
              </a:xfrm>
              <a:prstGeom prst="rect">
                <a:avLst/>
              </a:prstGeom>
              <a:blipFill>
                <a:blip r:embed="rId3"/>
                <a:stretch>
                  <a:fillRect t="-917" b="-3670"/>
                </a:stretch>
              </a:blip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74C831-B1D6-4C31-AD31-63AEF53F4EDD}"/>
              </a:ext>
            </a:extLst>
          </p:cNvPr>
          <p:cNvSpPr/>
          <p:nvPr/>
        </p:nvSpPr>
        <p:spPr>
          <a:xfrm>
            <a:off x="431966" y="4459444"/>
            <a:ext cx="8062652" cy="19092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표본의 통계량을 가지고 모집단의 통계량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모수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추정</a:t>
            </a:r>
            <a:r>
              <a:rPr lang="ko-KR" altLang="en-US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모집단의 평균은 표본평균</a:t>
            </a:r>
            <a:r>
              <a:rPr lang="ko-KR" altLang="en-US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평균을 이용하여 추정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모집단의 분산은 표본분산</a:t>
            </a:r>
            <a:r>
              <a:rPr lang="ko-KR" altLang="en-US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평균을 이용하여 추정</a:t>
            </a:r>
            <a:endParaRPr lang="en-US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</a:t>
            </a:r>
            <a:r>
              <a:rPr lang="ko-KR" altLang="ko-KR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모수를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추정하는 값들을 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추정량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:  ‘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표본평균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’, ‘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표본분산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</a:t>
            </a:r>
            <a:r>
              <a:rPr lang="ko-KR" altLang="ko-KR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추정량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편의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(bias) = </a:t>
            </a:r>
            <a:r>
              <a:rPr lang="ko-KR" altLang="ko-KR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추정량의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기댓값과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실제 </a:t>
            </a:r>
            <a:r>
              <a:rPr lang="ko-KR" altLang="ko-KR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모수와의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차이 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</a:t>
            </a:r>
            <a:r>
              <a:rPr lang="ko-KR" altLang="en-US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표본평균의 </a:t>
            </a:r>
            <a:r>
              <a:rPr lang="ko-KR" altLang="ko-KR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기댓값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모집단의 평균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 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표본분산의 </a:t>
            </a:r>
            <a:r>
              <a:rPr lang="ko-KR" altLang="ko-KR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기댓값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모집단의 분산</a:t>
            </a:r>
          </a:p>
          <a:p>
            <a:pPr algn="just">
              <a:lnSpc>
                <a:spcPct val="150000"/>
              </a:lnSpc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lang="ko-KR" altLang="ko-KR" sz="1000" kern="100" dirty="0" err="1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불편추정량이란</a:t>
            </a:r>
            <a:r>
              <a:rPr lang="ko-KR" altLang="ko-KR" sz="1000" kern="100" dirty="0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편의가 없는 </a:t>
            </a:r>
            <a:r>
              <a:rPr lang="ko-KR" altLang="ko-KR" sz="1000" kern="100" dirty="0" err="1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추정량</a:t>
            </a:r>
            <a:r>
              <a:rPr lang="ko-KR" altLang="en-US" sz="1000" kern="100" dirty="0" err="1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en-US" altLang="ko-KR" sz="1000" kern="100" dirty="0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</a:t>
            </a:r>
            <a:r>
              <a:rPr lang="ko-KR" altLang="ko-KR" sz="1000" kern="100" dirty="0" err="1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기댓값이</a:t>
            </a:r>
            <a:r>
              <a:rPr lang="ko-KR" altLang="ko-KR" sz="1000" kern="100" dirty="0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 err="1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모수와</a:t>
            </a:r>
            <a:r>
              <a:rPr lang="ko-KR" altLang="ko-KR" sz="1000" kern="100" dirty="0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동일한 </a:t>
            </a:r>
            <a:r>
              <a:rPr lang="ko-KR" altLang="ko-KR" sz="1000" kern="100" dirty="0" err="1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추정량이라는</a:t>
            </a:r>
            <a:r>
              <a:rPr lang="ko-KR" altLang="ko-KR" sz="1000" kern="100" dirty="0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뜻</a:t>
            </a:r>
            <a:r>
              <a:rPr lang="en-US" altLang="ko-KR" sz="1000" kern="100" dirty="0">
                <a:highlight>
                  <a:srgbClr val="FFFF66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표본평균</a:t>
            </a:r>
            <a:r>
              <a:rPr lang="ko-KR" altLang="en-US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평균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기대값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모집단의 평균과 </a:t>
            </a:r>
            <a:r>
              <a:rPr lang="ko-KR" altLang="en-US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동일하다</a:t>
            </a:r>
            <a:r>
              <a:rPr lang="en-US" altLang="ko-KR" sz="1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3497B-7172-4F2F-9192-02189DFEBFF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9E802F4-9DE7-4434-A55A-322C50BABAAA}"/>
                  </a:ext>
                </a:extLst>
              </p:cNvPr>
              <p:cNvSpPr/>
              <p:nvPr/>
            </p:nvSpPr>
            <p:spPr>
              <a:xfrm>
                <a:off x="6637060" y="5386450"/>
                <a:ext cx="1965879" cy="958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sz="12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US" altLang="ko-KR" sz="120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ko-KR" sz="1200" b="0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bar>
                        </m:e>
                      </m:d>
                      <m:r>
                        <a:rPr lang="en-US" altLang="ko-KR" sz="12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sz="12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𝜇</m:t>
                      </m:r>
                    </m:oMath>
                  </m:oMathPara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ko-KR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표본평균은 </a:t>
                </a:r>
                <a:r>
                  <a:rPr lang="ko-KR" altLang="ko-KR" sz="1200" dirty="0" err="1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불편추정량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9E802F4-9DE7-4434-A55A-322C50BAB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060" y="5386450"/>
                <a:ext cx="1965879" cy="958724"/>
              </a:xfrm>
              <a:prstGeom prst="rect">
                <a:avLst/>
              </a:prstGeom>
              <a:blipFill>
                <a:blip r:embed="rId4"/>
                <a:stretch>
                  <a:fillRect l="-311" b="-3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176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0A37B8-7088-4F1F-AC46-1004E0E59961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**</a:t>
            </a:r>
            <a:r>
              <a:rPr lang="ko-KR" altLang="en-US" sz="1500" dirty="0"/>
              <a:t>자유도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(degree of freedom)</a:t>
            </a:r>
            <a:endParaRPr lang="ko-KR" altLang="en-US" sz="15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7933D09-4AF2-4536-8FF4-A6BDC024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46F66-D0B2-42BA-B467-89A9FD68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C1D095-0B07-4358-A628-2CBE4FD190D7}"/>
                  </a:ext>
                </a:extLst>
              </p:cNvPr>
              <p:cNvSpPr/>
              <p:nvPr/>
            </p:nvSpPr>
            <p:spPr>
              <a:xfrm>
                <a:off x="333872" y="1287404"/>
                <a:ext cx="8352928" cy="3745321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/>
                  <a:t>    </a:t>
                </a:r>
                <a:r>
                  <a:rPr lang="ko-KR" altLang="ko-KR" sz="1200" b="1" dirty="0"/>
                  <a:t>자유도</a:t>
                </a:r>
                <a:r>
                  <a:rPr lang="en-US" altLang="ko-KR" sz="1200" b="1" kern="0" dirty="0">
                    <a:solidFill>
                      <a:srgbClr val="000000"/>
                    </a:solidFill>
                    <a:latin typeface="+mj-ea"/>
                  </a:rPr>
                  <a:t>(degree of freedom)</a:t>
                </a:r>
              </a:p>
              <a:p>
                <a:endParaRPr lang="ko-KR" altLang="ko-KR" sz="1200" dirty="0"/>
              </a:p>
              <a:p>
                <a:r>
                  <a:rPr lang="en-US" altLang="ko-KR" sz="1200" dirty="0"/>
                  <a:t>    </a:t>
                </a:r>
                <a:r>
                  <a:rPr lang="ko-KR" altLang="ko-KR" sz="1200" dirty="0" err="1"/>
                  <a:t>불편추정량과</a:t>
                </a:r>
                <a:r>
                  <a:rPr lang="ko-KR" altLang="ko-KR" sz="1200" dirty="0"/>
                  <a:t> 자유도가 어떤 관계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endPara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ko-KR" altLang="en-US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자유롭게 값을 취할 수 있는 변수의 개수를 의미한다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 </a:t>
                </a:r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ko-KR" sz="1200" dirty="0">
                    <a:latin typeface="+mj-ea"/>
                    <a:ea typeface="+mj-ea"/>
                  </a:rPr>
                  <a:t>표본의 평균이 </a:t>
                </a:r>
                <a:r>
                  <a:rPr lang="en-US" altLang="ko-KR" sz="1200" dirty="0">
                    <a:latin typeface="+mj-ea"/>
                    <a:ea typeface="+mj-ea"/>
                  </a:rPr>
                  <a:t>m</a:t>
                </a:r>
                <a:r>
                  <a:rPr lang="ko-KR" altLang="ko-KR" sz="1200" dirty="0">
                    <a:latin typeface="+mj-ea"/>
                    <a:ea typeface="+mj-ea"/>
                  </a:rPr>
                  <a:t>으로 정해진 상황에서 분산을 구하게 된다</a:t>
                </a:r>
                <a:r>
                  <a:rPr lang="en-US" altLang="ko-KR" sz="1200" dirty="0">
                    <a:latin typeface="+mj-ea"/>
                    <a:ea typeface="+mj-ea"/>
                  </a:rPr>
                  <a:t>. </a:t>
                </a:r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ko-KR" sz="1200" dirty="0">
                    <a:latin typeface="+mj-ea"/>
                    <a:ea typeface="+mj-ea"/>
                  </a:rPr>
                  <a:t>표본평균이 </a:t>
                </a:r>
                <a:r>
                  <a:rPr lang="en-US" altLang="ko-KR" sz="1200" dirty="0">
                    <a:latin typeface="+mj-ea"/>
                    <a:ea typeface="+mj-ea"/>
                  </a:rPr>
                  <a:t>m</a:t>
                </a:r>
                <a:r>
                  <a:rPr lang="ko-KR" altLang="ko-KR" sz="1200" dirty="0">
                    <a:latin typeface="+mj-ea"/>
                    <a:ea typeface="+mj-ea"/>
                  </a:rPr>
                  <a:t>으로 정해지는 순간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  <a:ea typeface="+mj-ea"/>
                      </a:rPr>
                      <m:t>,…,</m:t>
                    </m:r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+mj-ea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ko-KR" sz="1200" dirty="0">
                    <a:latin typeface="+mj-ea"/>
                    <a:ea typeface="+mj-ea"/>
                  </a:rPr>
                  <a:t>중에서 </a:t>
                </a:r>
                <a:r>
                  <a:rPr lang="en-US" altLang="ko-KR" sz="1200" dirty="0">
                    <a:latin typeface="+mj-ea"/>
                    <a:ea typeface="+mj-ea"/>
                  </a:rPr>
                  <a:t>n-1</a:t>
                </a:r>
                <a:r>
                  <a:rPr lang="ko-KR" altLang="ko-KR" sz="1200" dirty="0">
                    <a:latin typeface="+mj-ea"/>
                    <a:ea typeface="+mj-ea"/>
                  </a:rPr>
                  <a:t>개 값이 정해지면 나머지 </a:t>
                </a:r>
                <a:r>
                  <a:rPr lang="en-US" altLang="ko-KR" sz="1200" dirty="0">
                    <a:latin typeface="+mj-ea"/>
                    <a:ea typeface="+mj-ea"/>
                  </a:rPr>
                  <a:t>1</a:t>
                </a:r>
                <a:r>
                  <a:rPr lang="ko-KR" altLang="ko-KR" sz="1200" dirty="0">
                    <a:latin typeface="+mj-ea"/>
                    <a:ea typeface="+mj-ea"/>
                  </a:rPr>
                  <a:t>개는 종속적으로 정해져 버린다</a:t>
                </a:r>
                <a:r>
                  <a:rPr lang="en-US" altLang="ko-KR" sz="1200" dirty="0">
                    <a:latin typeface="+mj-ea"/>
                    <a:ea typeface="+mj-ea"/>
                  </a:rPr>
                  <a:t>.</a:t>
                </a:r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ko-KR" sz="1200" dirty="0">
                    <a:highlight>
                      <a:srgbClr val="FFFF00"/>
                    </a:highlight>
                    <a:latin typeface="+mj-ea"/>
                    <a:ea typeface="+mj-ea"/>
                  </a:rPr>
                  <a:t>표본분산을 구할 때의 자유도는 </a:t>
                </a:r>
                <a:r>
                  <a:rPr lang="en-US" altLang="ko-KR" sz="1200" dirty="0">
                    <a:highlight>
                      <a:srgbClr val="FFFF00"/>
                    </a:highlight>
                    <a:latin typeface="+mj-ea"/>
                    <a:ea typeface="+mj-ea"/>
                  </a:rPr>
                  <a:t>n-1</a:t>
                </a:r>
                <a:r>
                  <a:rPr lang="ko-KR" altLang="ko-KR" sz="1200" dirty="0">
                    <a:highlight>
                      <a:srgbClr val="FFFF00"/>
                    </a:highlight>
                    <a:latin typeface="+mj-ea"/>
                    <a:ea typeface="+mj-ea"/>
                  </a:rPr>
                  <a:t>이 된다</a:t>
                </a:r>
                <a:r>
                  <a:rPr lang="en-US" altLang="ko-KR" sz="1200" dirty="0">
                    <a:highlight>
                      <a:srgbClr val="FFFF00"/>
                    </a:highlight>
                    <a:latin typeface="+mj-ea"/>
                    <a:ea typeface="+mj-ea"/>
                  </a:rPr>
                  <a:t>.</a:t>
                </a:r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ko-KR" sz="1200" dirty="0">
                    <a:latin typeface="+mj-ea"/>
                    <a:ea typeface="+mj-ea"/>
                  </a:rPr>
                  <a:t>표본분산을 </a:t>
                </a:r>
                <a:r>
                  <a:rPr lang="ko-KR" altLang="ko-KR" sz="1200" dirty="0" err="1">
                    <a:latin typeface="+mj-ea"/>
                    <a:ea typeface="+mj-ea"/>
                  </a:rPr>
                  <a:t>불편추정량으로</a:t>
                </a:r>
                <a:r>
                  <a:rPr lang="ko-KR" altLang="ko-KR" sz="1200" dirty="0">
                    <a:latin typeface="+mj-ea"/>
                    <a:ea typeface="+mj-ea"/>
                  </a:rPr>
                  <a:t> 만들기 위해서 </a:t>
                </a:r>
                <a:r>
                  <a:rPr lang="en-US" altLang="ko-KR" sz="1200" dirty="0">
                    <a:latin typeface="+mj-ea"/>
                    <a:ea typeface="+mj-ea"/>
                  </a:rPr>
                  <a:t>n-1</a:t>
                </a:r>
                <a:r>
                  <a:rPr lang="ko-KR" altLang="ko-KR" sz="1200" dirty="0">
                    <a:latin typeface="+mj-ea"/>
                    <a:ea typeface="+mj-ea"/>
                  </a:rPr>
                  <a:t>로 나누게 되었다</a:t>
                </a:r>
                <a:r>
                  <a:rPr lang="en-US" altLang="ko-KR" sz="1200" dirty="0">
                    <a:latin typeface="+mj-ea"/>
                    <a:ea typeface="+mj-ea"/>
                  </a:rPr>
                  <a:t>. </a:t>
                </a:r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atin typeface="+mj-ea"/>
                    <a:ea typeface="+mj-ea"/>
                  </a:rPr>
                  <a:t>n-1</a:t>
                </a:r>
                <a:r>
                  <a:rPr lang="ko-KR" altLang="ko-KR" sz="1200" dirty="0">
                    <a:latin typeface="+mj-ea"/>
                    <a:ea typeface="+mj-ea"/>
                  </a:rPr>
                  <a:t>로 나눠주고 보니 표본분산을 구하는 수식의 자유도와 같았다</a:t>
                </a:r>
                <a:r>
                  <a:rPr lang="en-US" altLang="ko-KR" sz="1200" dirty="0">
                    <a:latin typeface="+mj-ea"/>
                    <a:ea typeface="+mj-ea"/>
                  </a:rPr>
                  <a:t>.</a:t>
                </a:r>
                <a:endParaRPr lang="ko-KR" altLang="ko-KR" sz="1200" dirty="0">
                  <a:latin typeface="+mj-ea"/>
                  <a:ea typeface="+mj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latin typeface="+mj-ea"/>
                    <a:ea typeface="+mj-ea"/>
                  </a:rPr>
                  <a:t> </a:t>
                </a:r>
                <a:endParaRPr lang="ko-KR" altLang="ko-KR" sz="1200" dirty="0">
                  <a:latin typeface="+mj-ea"/>
                  <a:ea typeface="+mj-ea"/>
                </a:endParaRPr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단일 </a:t>
                </a:r>
                <a:r>
                  <a:rPr lang="ko-KR" altLang="en-US" sz="1200" kern="0" dirty="0" err="1">
                    <a:solidFill>
                      <a:srgbClr val="000000"/>
                    </a:solidFill>
                    <a:latin typeface="+mj-ea"/>
                    <a:ea typeface="+mj-ea"/>
                  </a:rPr>
                  <a:t>모수에</a:t>
                </a:r>
                <a:r>
                  <a:rPr lang="ko-KR" altLang="en-US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대한 추정에서 자유도는 표본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(n)</a:t>
                </a:r>
                <a:r>
                  <a:rPr lang="ko-KR" altLang="en-US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의 크기에서 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을 뺀 값이 된다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 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 n-1</a:t>
                </a:r>
                <a:endPara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t</a:t>
                </a:r>
                <a:r>
                  <a:rPr lang="ko-KR" altLang="en-US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분포는 표준정규분포에 비해 높이가 낮으므로 꼬리 부분이 두꺼워지며 자유도가 증가할수록 표준정규분포에 가까워진다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  <a:endPara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C1D095-0B07-4358-A628-2CBE4FD19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2" y="1287404"/>
                <a:ext cx="8352928" cy="37453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7E365F6-9D69-4D52-AD39-954EE691C62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1478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0A37B8-7088-4F1F-AC46-1004E0E59961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표본평균의 평균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7933D09-4AF2-4536-8FF4-A6BDC024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46F66-D0B2-42BA-B467-89A9FD68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C1D095-0B07-4358-A628-2CBE4FD190D7}"/>
              </a:ext>
            </a:extLst>
          </p:cNvPr>
          <p:cNvSpPr/>
          <p:nvPr/>
        </p:nvSpPr>
        <p:spPr>
          <a:xfrm>
            <a:off x="472792" y="1280811"/>
            <a:ext cx="7344816" cy="7568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000" dirty="0"/>
              <a:t>모집단에서 표본을 뽑고 평균을 구</a:t>
            </a:r>
            <a:r>
              <a:rPr lang="ko-KR" altLang="en-US" sz="1000" dirty="0"/>
              <a:t>한</a:t>
            </a:r>
            <a:r>
              <a:rPr lang="ko-KR" altLang="ko-KR" sz="1000" dirty="0"/>
              <a:t>다</a:t>
            </a:r>
            <a:r>
              <a:rPr lang="en-US" altLang="ko-KR" sz="1000" dirty="0"/>
              <a:t>. </a:t>
            </a:r>
            <a:r>
              <a:rPr lang="ko-KR" altLang="ko-KR" sz="1000" dirty="0"/>
              <a:t>표본을 또 뽑고 평균을 구</a:t>
            </a:r>
            <a:r>
              <a:rPr lang="ko-KR" altLang="en-US" sz="1000" dirty="0"/>
              <a:t>한</a:t>
            </a:r>
            <a:r>
              <a:rPr lang="ko-KR" altLang="ko-KR" sz="1000" dirty="0"/>
              <a:t>다</a:t>
            </a:r>
            <a:r>
              <a:rPr lang="en-US" altLang="ko-KR" sz="1000" dirty="0"/>
              <a:t>. </a:t>
            </a:r>
            <a:r>
              <a:rPr lang="ko-KR" altLang="ko-KR" sz="1000" dirty="0"/>
              <a:t>표본을 또 뽑고 평균을 구</a:t>
            </a:r>
            <a:r>
              <a:rPr lang="ko-KR" altLang="en-US" sz="1000" dirty="0"/>
              <a:t>한</a:t>
            </a:r>
            <a:r>
              <a:rPr lang="ko-KR" altLang="ko-KR" sz="1000" dirty="0"/>
              <a:t>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이를</a:t>
            </a:r>
            <a:r>
              <a:rPr lang="ko-KR" altLang="ko-KR" sz="1000" dirty="0"/>
              <a:t> 무한히 반복</a:t>
            </a:r>
            <a:r>
              <a:rPr lang="ko-KR" altLang="en-US" sz="1000" dirty="0"/>
              <a:t>하면</a:t>
            </a:r>
            <a:r>
              <a:rPr lang="ko-KR" altLang="ko-KR" sz="1000" dirty="0"/>
              <a:t> 무한히 많은 표본평균이 생</a:t>
            </a:r>
            <a:r>
              <a:rPr lang="ko-KR" altLang="en-US" sz="1000" dirty="0"/>
              <a:t>긴</a:t>
            </a:r>
            <a:r>
              <a:rPr lang="ko-KR" altLang="ko-KR" sz="1000" dirty="0"/>
              <a:t>다</a:t>
            </a:r>
            <a:r>
              <a:rPr lang="en-US" altLang="ko-KR" sz="1000" dirty="0"/>
              <a:t>.  </a:t>
            </a:r>
            <a:r>
              <a:rPr lang="ko-KR" altLang="en-US" sz="1000" dirty="0"/>
              <a:t>이를 대상으로 </a:t>
            </a:r>
            <a:r>
              <a:rPr lang="ko-KR" altLang="ko-KR" sz="1000" dirty="0"/>
              <a:t>다시 평균을 구</a:t>
            </a:r>
            <a:r>
              <a:rPr lang="ko-KR" altLang="en-US" sz="1000" dirty="0"/>
              <a:t>한다</a:t>
            </a:r>
            <a:r>
              <a:rPr lang="en-US" altLang="ko-KR" sz="1000" dirty="0"/>
              <a:t>.</a:t>
            </a:r>
            <a:endParaRPr lang="ko-KR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이때 계산되는 것이 표본평균이다</a:t>
            </a:r>
            <a:r>
              <a:rPr lang="en-US" altLang="ko-KR" sz="1000" dirty="0"/>
              <a:t>.</a:t>
            </a: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6B8612E-B4CD-46FD-9CB4-F7B7E5E03BE1}"/>
                  </a:ext>
                </a:extLst>
              </p:cNvPr>
              <p:cNvSpPr/>
              <p:nvPr/>
            </p:nvSpPr>
            <p:spPr>
              <a:xfrm>
                <a:off x="1817951" y="3010813"/>
                <a:ext cx="1432315" cy="63549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6B8612E-B4CD-46FD-9CB4-F7B7E5E0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51" y="3010813"/>
                <a:ext cx="1432315" cy="635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D2BE895-A2FE-4A8E-8995-AC82ACB6B0E5}"/>
              </a:ext>
            </a:extLst>
          </p:cNvPr>
          <p:cNvSpPr txBox="1"/>
          <p:nvPr/>
        </p:nvSpPr>
        <p:spPr>
          <a:xfrm>
            <a:off x="755576" y="3248593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표본평균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1EBCEB7-76AC-4E39-9FB3-859140E67B91}"/>
                  </a:ext>
                </a:extLst>
              </p:cNvPr>
              <p:cNvSpPr/>
              <p:nvPr/>
            </p:nvSpPr>
            <p:spPr>
              <a:xfrm>
                <a:off x="3741035" y="2259753"/>
                <a:ext cx="1227516" cy="369332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1EBCEB7-76AC-4E39-9FB3-859140E67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035" y="2259753"/>
                <a:ext cx="1227516" cy="369332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9C4E49-2D6E-4DA7-A683-31EC93B94317}"/>
                  </a:ext>
                </a:extLst>
              </p:cNvPr>
              <p:cNvSpPr txBox="1"/>
              <p:nvPr/>
            </p:nvSpPr>
            <p:spPr>
              <a:xfrm>
                <a:off x="488824" y="3804144"/>
                <a:ext cx="7395544" cy="21864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ko-KR" sz="1200" dirty="0"/>
                  <a:t>표본평균의 </a:t>
                </a:r>
                <a:r>
                  <a:rPr lang="ko-KR" altLang="en-US" sz="1200" dirty="0"/>
                  <a:t>평균</a:t>
                </a:r>
                <a:r>
                  <a:rPr lang="en-US" altLang="ko-KR" sz="1200" dirty="0"/>
                  <a:t>(</a:t>
                </a:r>
                <a:r>
                  <a:rPr lang="ko-KR" altLang="ko-KR" sz="1200" dirty="0" err="1"/>
                  <a:t>기댓값</a:t>
                </a:r>
                <a:r>
                  <a:rPr lang="en-US" altLang="ko-KR" sz="1200" dirty="0"/>
                  <a:t>)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2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ko-KR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ko-KR" sz="1200" dirty="0"/>
              </a:p>
              <a:p>
                <a:r>
                  <a:rPr lang="en-US" altLang="ko-KR" sz="1200" dirty="0"/>
                  <a:t> 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2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ko-KR" sz="1200" dirty="0"/>
              </a:p>
              <a:p>
                <a:r>
                  <a:rPr lang="en-US" altLang="ko-KR" sz="1200" dirty="0"/>
                  <a:t> 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2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ko-KR" altLang="ko-KR" sz="1200" dirty="0"/>
              </a:p>
              <a:p>
                <a:r>
                  <a:rPr lang="en-US" altLang="ko-KR" sz="1200" dirty="0"/>
                  <a:t> 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2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ko-KR" altLang="ko-KR" sz="1200" dirty="0"/>
              </a:p>
              <a:p>
                <a:r>
                  <a:rPr lang="en-US" altLang="ko-KR" sz="1200" dirty="0"/>
                  <a:t> </a:t>
                </a:r>
                <a:endParaRPr lang="ko-KR" altLang="ko-KR" sz="1200" dirty="0"/>
              </a:p>
              <a:p>
                <a:r>
                  <a:rPr lang="en-US" altLang="ko-KR" sz="1200" dirty="0"/>
                  <a:t>  </a:t>
                </a:r>
                <a:r>
                  <a:rPr lang="ko-KR" altLang="ko-KR" sz="1200" dirty="0"/>
                  <a:t>각각은 모집단의 평균과 같다</a:t>
                </a:r>
                <a:r>
                  <a:rPr lang="en-US" altLang="ko-KR" sz="1200" dirty="0"/>
                  <a:t>.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altLang="ko-KR" sz="1200" dirty="0"/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  </a:t>
                </a:r>
                <a:r>
                  <a:rPr lang="ko-KR" altLang="en-US" sz="1200" dirty="0"/>
                  <a:t>그러므로 </a:t>
                </a:r>
                <a:r>
                  <a:rPr lang="ko-KR" altLang="en-US" sz="1200" dirty="0">
                    <a:highlight>
                      <a:srgbClr val="FFFF66"/>
                    </a:highlight>
                  </a:rPr>
                  <a:t>표본평균의 평균 </a:t>
                </a:r>
                <a:r>
                  <a:rPr lang="en-US" altLang="ko-KR" sz="1200" dirty="0">
                    <a:highlight>
                      <a:srgbClr val="FFFF66"/>
                    </a:highlight>
                  </a:rPr>
                  <a:t>= </a:t>
                </a:r>
                <a:r>
                  <a:rPr lang="ko-KR" altLang="en-US" sz="1200" dirty="0">
                    <a:highlight>
                      <a:srgbClr val="FFFF66"/>
                    </a:highlight>
                  </a:rPr>
                  <a:t>모평균</a:t>
                </a:r>
                <a:endParaRPr lang="ko-KR" altLang="ko-KR" sz="1200" dirty="0">
                  <a:highlight>
                    <a:srgbClr val="FFFF66"/>
                  </a:highlight>
                </a:endParaRPr>
              </a:p>
              <a:p>
                <a:r>
                  <a:rPr lang="en-US" altLang="ko-KR" sz="1200" dirty="0"/>
                  <a:t> 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2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ko-KR" altLang="ko-KR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9C4E49-2D6E-4DA7-A683-31EC93B94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24" y="3804144"/>
                <a:ext cx="7395544" cy="2186432"/>
              </a:xfrm>
              <a:prstGeom prst="rect">
                <a:avLst/>
              </a:prstGeom>
              <a:blipFill>
                <a:blip r:embed="rId4"/>
                <a:stretch>
                  <a:fillRect t="-8011"/>
                </a:stretch>
              </a:blipFill>
              <a:ln w="19050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4DC6C2-3BA3-4767-8CDB-7E853D80FA1E}"/>
              </a:ext>
            </a:extLst>
          </p:cNvPr>
          <p:cNvSpPr/>
          <p:nvPr/>
        </p:nvSpPr>
        <p:spPr>
          <a:xfrm>
            <a:off x="483361" y="2222154"/>
            <a:ext cx="2878983" cy="392415"/>
          </a:xfrm>
          <a:prstGeom prst="rect">
            <a:avLst/>
          </a:prstGeom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ko-KR" sz="1400" b="1" dirty="0"/>
              <a:t>표본평균의 평균</a:t>
            </a:r>
            <a:r>
              <a:rPr lang="en-US" altLang="ko-KR" sz="1400" b="1" dirty="0"/>
              <a:t> = </a:t>
            </a:r>
            <a:r>
              <a:rPr lang="ko-KR" altLang="ko-KR" sz="1400" b="1" dirty="0"/>
              <a:t> 모평균</a:t>
            </a:r>
            <a:endParaRPr lang="en-US" altLang="ko-KR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200E58-2DA7-4BE8-B648-6CA283AB687A}"/>
              </a:ext>
            </a:extLst>
          </p:cNvPr>
          <p:cNvSpPr/>
          <p:nvPr/>
        </p:nvSpPr>
        <p:spPr>
          <a:xfrm>
            <a:off x="332599" y="965883"/>
            <a:ext cx="1935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400" b="1" dirty="0"/>
              <a:t>표본평균의 평균이란</a:t>
            </a:r>
            <a:r>
              <a:rPr lang="en-US" altLang="ko-KR" sz="1400" b="1" dirty="0"/>
              <a:t>?</a:t>
            </a:r>
            <a:endParaRPr lang="ko-KR" altLang="ko-K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다이어그램 16">
                <a:extLst>
                  <a:ext uri="{FF2B5EF4-FFF2-40B4-BE49-F238E27FC236}">
                    <a16:creationId xmlns:a16="http://schemas.microsoft.com/office/drawing/2014/main" id="{3593014D-7099-4F2C-B656-FF656B0B2B5D}"/>
                  </a:ext>
                </a:extLst>
              </p:cNvPr>
              <p:cNvGraphicFramePr/>
              <p:nvPr>
                <p:extLst/>
              </p:nvPr>
            </p:nvGraphicFramePr>
            <p:xfrm>
              <a:off x="4570503" y="1866439"/>
              <a:ext cx="5190092" cy="16591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17" name="다이어그램 16">
                <a:extLst>
                  <a:ext uri="{FF2B5EF4-FFF2-40B4-BE49-F238E27FC236}">
                    <a16:creationId xmlns:a16="http://schemas.microsoft.com/office/drawing/2014/main" id="{3593014D-7099-4F2C-B656-FF656B0B2B5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8869676"/>
                  </p:ext>
                </p:extLst>
              </p:nvPr>
            </p:nvGraphicFramePr>
            <p:xfrm>
              <a:off x="4570503" y="1866439"/>
              <a:ext cx="5190092" cy="16591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34DAE5-1ABC-45D2-BD1F-D81C4F1299B2}"/>
              </a:ext>
            </a:extLst>
          </p:cNvPr>
          <p:cNvSpPr txBox="1"/>
          <p:nvPr/>
        </p:nvSpPr>
        <p:spPr>
          <a:xfrm>
            <a:off x="5580112" y="256490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모집단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0B3735-5D0C-4D16-9D50-E423511597F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840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10A37B8-7088-4F1F-AC46-1004E0E59961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표본분산의 평균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7933D09-4AF2-4536-8FF4-A6BDC024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46F66-D0B2-42BA-B467-89A9FD68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C1D095-0B07-4358-A628-2CBE4FD190D7}"/>
                  </a:ext>
                </a:extLst>
              </p:cNvPr>
              <p:cNvSpPr/>
              <p:nvPr/>
            </p:nvSpPr>
            <p:spPr>
              <a:xfrm>
                <a:off x="225700" y="916546"/>
                <a:ext cx="7488832" cy="972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ko-KR" sz="1400" b="1" dirty="0"/>
                  <a:t>표본분산의 평균이란</a:t>
                </a:r>
                <a:r>
                  <a:rPr lang="en-US" altLang="ko-KR" sz="1400" b="1" dirty="0"/>
                  <a:t>?</a:t>
                </a:r>
                <a:endParaRPr lang="ko-KR" altLang="ko-KR" sz="14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ko-KR" sz="1000" dirty="0"/>
                  <a:t>모집단이 하나 있다고 가정</a:t>
                </a:r>
                <a:r>
                  <a:rPr lang="en-US" altLang="ko-KR" sz="1000" dirty="0"/>
                  <a:t>,    </a:t>
                </a:r>
                <a:r>
                  <a:rPr lang="ko-KR" altLang="ko-KR" sz="1000" dirty="0"/>
                  <a:t>모집단의 평균을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000" dirty="0"/>
                  <a:t> , </a:t>
                </a:r>
                <a:r>
                  <a:rPr lang="ko-KR" altLang="ko-KR" sz="1000" dirty="0"/>
                  <a:t>분산을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/>
                  <a:t> </a:t>
                </a:r>
                <a:r>
                  <a:rPr lang="ko-KR" altLang="en-US" sz="1000" dirty="0"/>
                  <a:t>하면</a:t>
                </a:r>
                <a:endParaRPr lang="en-US" altLang="ko-KR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ko-KR" sz="1000" dirty="0"/>
                  <a:t>이 모집단에서 크기가 </a:t>
                </a:r>
                <a:r>
                  <a:rPr lang="en-US" altLang="ko-KR" sz="1000" dirty="0"/>
                  <a:t>n</a:t>
                </a:r>
                <a:r>
                  <a:rPr lang="ko-KR" altLang="ko-KR" sz="1000" dirty="0"/>
                  <a:t>인 표본을 뽑아서 분산을 구</a:t>
                </a:r>
                <a:r>
                  <a:rPr lang="ko-KR" altLang="en-US" sz="1000" dirty="0"/>
                  <a:t>하고</a:t>
                </a:r>
                <a:r>
                  <a:rPr lang="en-US" altLang="ko-KR" sz="1000" dirty="0"/>
                  <a:t>,</a:t>
                </a:r>
                <a:r>
                  <a:rPr lang="ko-KR" altLang="en-US" sz="1000" dirty="0"/>
                  <a:t>다시 </a:t>
                </a:r>
                <a:r>
                  <a:rPr lang="en-US" altLang="ko-KR" sz="1000" dirty="0"/>
                  <a:t> </a:t>
                </a:r>
                <a:r>
                  <a:rPr lang="ko-KR" altLang="ko-KR" sz="1000" dirty="0"/>
                  <a:t>표본을 또 뽑고 분산을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구하는 것을 반복하면</a:t>
                </a:r>
                <a:endParaRPr lang="en-US" altLang="ko-KR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ko-KR" sz="1000" dirty="0"/>
                  <a:t>무수히 많은 표본 분산</a:t>
                </a:r>
                <a:r>
                  <a:rPr lang="ko-KR" altLang="en-US" sz="1000" dirty="0"/>
                  <a:t>이 있게 된다</a:t>
                </a:r>
                <a:r>
                  <a:rPr lang="en-US" altLang="ko-KR" sz="1000" dirty="0"/>
                  <a:t>. 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:r>
                  <a:rPr lang="ko-KR" altLang="ko-KR" sz="1000" dirty="0"/>
                  <a:t>이 표본분산</a:t>
                </a:r>
                <a:r>
                  <a:rPr lang="ko-KR" altLang="en-US" sz="1000" dirty="0"/>
                  <a:t>을 평균한 것이 표본분산의 </a:t>
                </a:r>
                <a:r>
                  <a:rPr lang="ko-KR" altLang="ko-KR" sz="1000" dirty="0"/>
                  <a:t> 평균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</a:t>
                </a:r>
                <a:endParaRPr lang="ko-KR" altLang="en-US" sz="1000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C1D095-0B07-4358-A628-2CBE4FD19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0" y="916546"/>
                <a:ext cx="7488832" cy="972254"/>
              </a:xfrm>
              <a:prstGeom prst="rect">
                <a:avLst/>
              </a:prstGeom>
              <a:blipFill>
                <a:blip r:embed="rId2"/>
                <a:stretch>
                  <a:fillRect l="-244" t="-1250"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74C8CAB-A0A5-41E4-B62C-D21F91B4EAA8}"/>
                  </a:ext>
                </a:extLst>
              </p:cNvPr>
              <p:cNvSpPr/>
              <p:nvPr/>
            </p:nvSpPr>
            <p:spPr>
              <a:xfrm>
                <a:off x="198995" y="2355340"/>
                <a:ext cx="7952909" cy="4036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표본분산</a:t>
                </a:r>
                <a14:m>
                  <m:oMath xmlns:m="http://schemas.openxmlformats.org/officeDocument/2006/math">
                    <m:r>
                      <a:rPr lang="en-US" altLang="ko-KR" sz="1200" b="0" i="0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표본분산의 </a:t>
                </a:r>
                <a:r>
                  <a:rPr lang="ko-KR" altLang="ko-KR" sz="1200" kern="1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기댓값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ko-KR" altLang="ko-KR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12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den>
                        </m:f>
                      </m:e>
                    </m:d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아래와 같이 모집단의 평균 </a:t>
                </a:r>
                <a14:m>
                  <m:oMath xmlns:m="http://schemas.openxmlformats.org/officeDocument/2006/math"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빼고 더</a:t>
                </a:r>
                <a:r>
                  <a:rPr lang="ko-KR" altLang="en-US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하면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</a:t>
                </a:r>
                <a:r>
                  <a:rPr lang="ko-KR" altLang="ko-KR" sz="1200" kern="1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더한것과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같기 때문에 등호에 영향을 주지 않</a:t>
                </a:r>
                <a:r>
                  <a:rPr lang="ko-KR" altLang="en-US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는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다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ko-KR" sz="1200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ko-KR" sz="1200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𝜇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𝜇</m:t>
                            </m:r>
                            <m:r>
                              <a:rPr lang="en-US" altLang="ko-KR" sz="1200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ko-KR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]+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ko-KR" altLang="ko-KR" sz="1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[2</m:t>
                                </m:r>
                                <m:d>
                                  <m:dPr>
                                    <m:ctrlPr>
                                      <a:rPr lang="ko-KR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ko-KR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altLang="ko-KR" sz="12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200" i="1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r>
                          <a:rPr lang="en-US" altLang="ko-KR" sz="1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[(</m:t>
                                </m:r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2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ko-KR" sz="1200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altLang="ko-KR" sz="1200" dirty="0"/>
              </a:p>
              <a:p>
                <a:pPr algn="just"/>
                <a:endParaRPr lang="en-US" altLang="ko-KR" sz="1200" dirty="0"/>
              </a:p>
              <a:p>
                <a:r>
                  <a:rPr lang="ko-KR" altLang="ko-KR" sz="1200" dirty="0"/>
                  <a:t>둘째항에서 시그마와 무관한 항을 밖으로 꺼</a:t>
                </a:r>
                <a:r>
                  <a:rPr lang="ko-KR" altLang="en-US" sz="1200" dirty="0"/>
                  <a:t>내면</a:t>
                </a:r>
                <a:endParaRPr lang="ko-KR" altLang="ko-KR" sz="1200" dirty="0"/>
              </a:p>
              <a:p>
                <a:r>
                  <a:rPr lang="en-US" altLang="ko-KR" sz="1200" dirty="0"/>
                  <a:t> </a:t>
                </a:r>
                <a:endParaRPr lang="ko-KR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d>
                                    <m:d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]+2</m:t>
                              </m:r>
                              <m:d>
                                <m:d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d>
                                    <m:d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[(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12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ko-KR" altLang="ko-KR" sz="1200" dirty="0"/>
              </a:p>
              <a:p>
                <a:r>
                  <a:rPr lang="en-US" altLang="ko-KR" sz="1200" dirty="0"/>
                  <a:t> </a:t>
                </a:r>
                <a:endParaRPr lang="ko-KR" altLang="ko-KR" sz="1200" dirty="0"/>
              </a:p>
              <a:p>
                <a:r>
                  <a:rPr lang="ko-KR" altLang="ko-KR" sz="1200" dirty="0"/>
                  <a:t>마지막 항은 아래와 같이 바꿀 수 있</a:t>
                </a:r>
                <a:r>
                  <a:rPr lang="ko-KR" altLang="en-US" sz="1200" dirty="0"/>
                  <a:t>다</a:t>
                </a:r>
                <a:r>
                  <a:rPr lang="en-US" altLang="ko-KR" sz="1200" dirty="0"/>
                  <a:t>.( n</a:t>
                </a:r>
                <a:r>
                  <a:rPr lang="ko-KR" altLang="ko-KR" sz="1200" dirty="0"/>
                  <a:t>번 더한 것</a:t>
                </a:r>
                <a:r>
                  <a:rPr lang="en-US" altLang="ko-KR" sz="1200" dirty="0"/>
                  <a:t>)</a:t>
                </a:r>
                <a:endParaRPr lang="ko-KR" altLang="ko-KR" sz="1200" dirty="0"/>
              </a:p>
              <a:p>
                <a:r>
                  <a:rPr lang="en-US" altLang="ko-KR" sz="1200" dirty="0"/>
                  <a:t> </a:t>
                </a:r>
                <a:endParaRPr lang="ko-KR" altLang="ko-KR" sz="1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ko-KR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]+2</m:t>
                            </m:r>
                            <m:d>
                              <m:dPr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ko-KR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2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ko-KR" dirty="0"/>
                  <a:t> </a:t>
                </a:r>
                <a:endParaRPr lang="ko-KR" altLang="ko-KR" dirty="0"/>
              </a:p>
              <a:p>
                <a:pPr algn="just"/>
                <a:endParaRPr lang="ko-KR" altLang="en-US" sz="12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74C8CAB-A0A5-41E4-B62C-D21F91B4E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5" y="2355340"/>
                <a:ext cx="7952909" cy="4036618"/>
              </a:xfrm>
              <a:prstGeom prst="rect">
                <a:avLst/>
              </a:prstGeom>
              <a:blipFill>
                <a:blip r:embed="rId3"/>
                <a:stretch>
                  <a:fillRect l="-77" t="-4525" b="-4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DAA55-4DE3-4253-B830-E2FDDC3E7478}"/>
              </a:ext>
            </a:extLst>
          </p:cNvPr>
          <p:cNvSpPr/>
          <p:nvPr/>
        </p:nvSpPr>
        <p:spPr>
          <a:xfrm>
            <a:off x="251520" y="1943289"/>
            <a:ext cx="2664296" cy="392415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ko-KR" sz="1400" b="1" dirty="0">
                <a:highlight>
                  <a:srgbClr val="FFFF66"/>
                </a:highlight>
              </a:rPr>
              <a:t>표본분산의 평균</a:t>
            </a:r>
            <a:r>
              <a:rPr lang="en-US" altLang="ko-KR" sz="1400" b="1" dirty="0">
                <a:highlight>
                  <a:srgbClr val="FFFF66"/>
                </a:highlight>
              </a:rPr>
              <a:t> = </a:t>
            </a:r>
            <a:r>
              <a:rPr lang="ko-KR" altLang="ko-KR" sz="1400" b="1" dirty="0">
                <a:highlight>
                  <a:srgbClr val="FFFF66"/>
                </a:highlight>
              </a:rPr>
              <a:t> </a:t>
            </a:r>
            <a:r>
              <a:rPr lang="ko-KR" altLang="ko-KR" sz="1400" b="1" dirty="0" err="1">
                <a:highlight>
                  <a:srgbClr val="FFFF66"/>
                </a:highlight>
              </a:rPr>
              <a:t>모분산</a:t>
            </a:r>
            <a:endParaRPr lang="ko-KR" altLang="ko-KR" sz="1400" b="1" dirty="0">
              <a:highlight>
                <a:srgbClr val="FFFF66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3F447-D454-4697-81E6-8EFFBC42064B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E4484B-62BE-4616-9B7A-669BEB38417E}"/>
                  </a:ext>
                </a:extLst>
              </p:cNvPr>
              <p:cNvSpPr txBox="1"/>
              <p:nvPr/>
            </p:nvSpPr>
            <p:spPr>
              <a:xfrm>
                <a:off x="5104701" y="2973897"/>
                <a:ext cx="2978379" cy="282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B43FF348-7D19-405D-B7DD-FCB9B656B7C0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A552C2E7-5121-45E6-96E8-50F5CA4B461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A0492037-9528-4B4D-908E-326E3A5E81B0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2A931F44-2D56-4CC4-8B79-5B1BE8D48E12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C985056-FE9C-4991-9395-6AC26754D975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201A8F49-0B83-4F1D-9542-6B3674A01540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E4484B-62BE-4616-9B7A-669BEB384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701" y="2973897"/>
                <a:ext cx="2978379" cy="282193"/>
              </a:xfrm>
              <a:prstGeom prst="rect">
                <a:avLst/>
              </a:prstGeom>
              <a:blipFill>
                <a:blip r:embed="rId4"/>
                <a:stretch>
                  <a:fillRect l="-2249" t="-8696" r="-818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14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7933D09-4AF2-4536-8FF4-A6BDC024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46F66-D0B2-42BA-B467-89A9FD68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76476C4-5D52-40B7-94F8-A2C24A522707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표본분산의 평균</a:t>
            </a:r>
            <a:r>
              <a:rPr lang="en-US" altLang="ko-KR" sz="1500" dirty="0"/>
              <a:t>-</a:t>
            </a:r>
            <a:r>
              <a:rPr lang="en-US" altLang="ko-KR" sz="1500" dirty="0" err="1"/>
              <a:t>cont</a:t>
            </a:r>
            <a:r>
              <a:rPr lang="en-US" altLang="ko-KR" sz="1500" dirty="0"/>
              <a:t>’</a:t>
            </a:r>
            <a:endParaRPr lang="ko-KR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AFA73A-2156-4F98-B9FE-31C6C5B9C021}"/>
                  </a:ext>
                </a:extLst>
              </p:cNvPr>
              <p:cNvSpPr/>
              <p:nvPr/>
            </p:nvSpPr>
            <p:spPr>
              <a:xfrm>
                <a:off x="253907" y="928670"/>
                <a:ext cx="5842093" cy="5644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두번째 항도 아래와 같이 변형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2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번 더하여 시그마를 </a:t>
                </a:r>
                <a:r>
                  <a:rPr lang="ko-KR" altLang="en-US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제거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en-US" altLang="ko-KR" sz="12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sz="12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 </m:t>
                      </m:r>
                      <m:f>
                        <m:fPr>
                          <m:ctrlPr>
                            <a:rPr lang="ko-KR" altLang="ko-KR" sz="1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ko-KR" sz="12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ko-KR" sz="12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ko-KR" sz="12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ko-KR" altLang="ko-KR" sz="1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2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2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ko-KR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[</m:t>
                                  </m:r>
                                  <m:d>
                                    <m:dPr>
                                      <m:ctrlPr>
                                        <a:rPr lang="ko-KR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2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]+2</m:t>
                              </m:r>
                              <m:d>
                                <m:dPr>
                                  <m:ctrlPr>
                                    <a:rPr lang="ko-KR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ko-KR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[</m:t>
                                  </m:r>
                                  <m:d>
                                    <m:dPr>
                                      <m:ctrlPr>
                                        <a:rPr lang="ko-KR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)−</m:t>
                                      </m:r>
                                      <m:r>
                                        <a:rPr lang="en-US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]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ko-KR" sz="12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2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2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  <m:r>
                                    <a:rPr lang="en-US" altLang="ko-KR" sz="1200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ko-KR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2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표본평균의 정의를 이용</a:t>
                </a:r>
                <a14:m>
                  <m:oMath xmlns:m="http://schemas.openxmlformats.org/officeDocument/2006/math">
                    <m:r>
                      <a:rPr lang="en-US" altLang="ko-KR" sz="1200" b="0" i="0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acc>
                      <m:accPr>
                        <m:chr m:val="̅"/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𝑛</m:t>
                    </m:r>
                    <m:acc>
                      <m:accPr>
                        <m:chr m:val="̅"/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ko-KR" sz="1200" b="0" i="0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       </m:t>
                    </m:r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]+2</m:t>
                            </m:r>
                            <m:d>
                              <m:d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nary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200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둘째항을 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묶어</a:t>
                </a:r>
                <a:r>
                  <a:rPr lang="ko-KR" altLang="en-US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주면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.</a:t>
                </a:r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]+2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nary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200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-1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꺼내고 </a:t>
                </a:r>
                <a:r>
                  <a:rPr lang="ko-KR" altLang="ko-KR" sz="1200" kern="1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완전제곱식으로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만들어</a:t>
                </a:r>
                <a:r>
                  <a:rPr lang="ko-KR" altLang="en-US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준다</a:t>
                </a:r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]−2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200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둘째항과 셋째항을 계산</a:t>
                </a:r>
                <a14:m>
                  <m:oMath xmlns:m="http://schemas.openxmlformats.org/officeDocument/2006/math">
                    <m:r>
                      <a:rPr lang="en-US" altLang="ko-KR" sz="1200" b="0" i="0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</m:t>
                    </m:r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]−</m:t>
                            </m:r>
                          </m:e>
                        </m:nary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effectLst/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]−</m:t>
                            </m:r>
                          </m:e>
                        </m:nary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ko-KR" altLang="ko-KR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12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ko-KR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 kern="100">
                                        <a:effectLst/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ko-KR" sz="1200" i="1" kern="100">
                                    <a:effectLst/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2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r>
                  <a:rPr lang="ko-KR" altLang="ko-KR" sz="1200" dirty="0" err="1"/>
                  <a:t>기댓값을</a:t>
                </a:r>
                <a:r>
                  <a:rPr lang="ko-KR" altLang="ko-KR" sz="1200" dirty="0"/>
                  <a:t> 아래와 같이 둘로 분리</a:t>
                </a:r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d>
                                        <m:dPr>
                                          <m:ctrlPr>
                                            <a:rPr lang="ko-KR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]+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p>
                                    <m:sSup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ko-KR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ko-KR" altLang="ko-KR" sz="1200" dirty="0"/>
              </a:p>
              <a:p>
                <a:r>
                  <a:rPr lang="en-US" altLang="ko-KR" sz="1200" dirty="0"/>
                  <a:t> </a:t>
                </a:r>
                <a:endParaRPr lang="ko-KR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d>
                                        <m:dPr>
                                          <m:ctrlPr>
                                            <a:rPr lang="ko-KR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𝑛𝐸</m:t>
                                  </m:r>
                                  <m:sSup>
                                    <m:sSup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ko-KR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2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d>
                    </m:oMath>
                  </m:oMathPara>
                </a14:m>
                <a:endParaRPr lang="ko-KR" altLang="ko-KR" sz="1200" dirty="0"/>
              </a:p>
              <a:p>
                <a:r>
                  <a:rPr lang="en-US" altLang="ko-KR" sz="1200" dirty="0"/>
                  <a:t> </a:t>
                </a:r>
                <a:endParaRPr lang="ko-KR" altLang="ko-KR" sz="1200" dirty="0"/>
              </a:p>
              <a:p>
                <a:r>
                  <a:rPr lang="ko-KR" altLang="en-US" sz="1200" dirty="0"/>
                  <a:t>우</a:t>
                </a:r>
                <a:r>
                  <a:rPr lang="ko-KR" altLang="ko-KR" sz="1200" dirty="0"/>
                  <a:t>변의 두번째 항은 표본평균의 분산</a:t>
                </a:r>
                <a:endParaRPr lang="en-US" altLang="ko-KR" sz="1200" dirty="0"/>
              </a:p>
              <a:p>
                <a:r>
                  <a:rPr lang="en-US" altLang="ko-KR" sz="1200" dirty="0">
                    <a:highlight>
                      <a:srgbClr val="FFFF00"/>
                    </a:highlight>
                  </a:rPr>
                  <a:t>(*</a:t>
                </a:r>
                <a:r>
                  <a:rPr lang="ko-KR" altLang="ko-KR" sz="1200" dirty="0">
                    <a:highlight>
                      <a:srgbClr val="FFFF00"/>
                    </a:highlight>
                  </a:rPr>
                  <a:t>표본평균의 분산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=</a:t>
                </a:r>
                <a:r>
                  <a:rPr lang="ko-KR" altLang="ko-KR" sz="1200" dirty="0">
                    <a:highlight>
                      <a:srgbClr val="FFFF00"/>
                    </a:highlight>
                  </a:rPr>
                  <a:t> </a:t>
                </a:r>
                <a:r>
                  <a:rPr lang="ko-KR" altLang="ko-KR" sz="1200" dirty="0" err="1">
                    <a:highlight>
                      <a:srgbClr val="FFFF00"/>
                    </a:highlight>
                  </a:rPr>
                  <a:t>모분산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/n 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ko-KR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d>
                                      <m:dPr>
                                        <m:ctrlPr>
                                          <a:rPr lang="ko-KR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d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  <m:f>
                          <m:f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ko-KR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1200" dirty="0"/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n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 약분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ko-KR" altLang="ko-KR" sz="12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12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2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ko-KR" altLang="ko-KR" sz="12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[</m:t>
                                    </m:r>
                                    <m:d>
                                      <m:dPr>
                                        <m:ctrlPr>
                                          <a:rPr lang="ko-KR" altLang="ko-KR" sz="12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200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200" i="1" kern="100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200" i="1" kern="100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2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12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2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sz="12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d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괄호 안의 시그마를 풀어서 쓰면 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sz="1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)= </m:t>
                      </m:r>
                      <m:f>
                        <m:fPr>
                          <m:ctrlPr>
                            <a:rPr lang="ko-KR" altLang="ko-KR" sz="1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ko-KR" altLang="ko-KR" sz="1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2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2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2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2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+…+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2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2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2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2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ko-KR" sz="12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2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2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AFA73A-2156-4F98-B9FE-31C6C5B9C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07" y="928670"/>
                <a:ext cx="5842093" cy="5644237"/>
              </a:xfrm>
              <a:prstGeom prst="rect">
                <a:avLst/>
              </a:prstGeom>
              <a:blipFill>
                <a:blip r:embed="rId2"/>
                <a:stretch>
                  <a:fillRect l="-104" t="-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8381C88-E687-4089-98BC-92D1B3207F0A}"/>
                  </a:ext>
                </a:extLst>
              </p:cNvPr>
              <p:cNvSpPr/>
              <p:nvPr/>
            </p:nvSpPr>
            <p:spPr>
              <a:xfrm>
                <a:off x="5788596" y="4757768"/>
                <a:ext cx="3355404" cy="1616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ko-KR" sz="12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ko-KR" sz="12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+…+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sz="12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ko-KR" sz="12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2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ko-KR" sz="12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2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sz="12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ko-KR" altLang="ko-KR" sz="12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ko-KR" altLang="ko-KR" sz="12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12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sSup>
                      <m:sSup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12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2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2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ko-KR" altLang="ko-KR" sz="1200" kern="100" dirty="0">
                    <a:effectLst/>
                    <a:highlight>
                      <a:srgbClr val="FFFF00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표본분산의 </a:t>
                </a:r>
                <a:r>
                  <a:rPr lang="ko-KR" altLang="en-US" sz="1200" kern="100" dirty="0">
                    <a:effectLst/>
                    <a:highlight>
                      <a:srgbClr val="FFFF00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평균</a:t>
                </a:r>
                <a:r>
                  <a:rPr lang="en-US" altLang="ko-KR" sz="1200" kern="100" dirty="0">
                    <a:effectLst/>
                    <a:highlight>
                      <a:srgbClr val="FFFF00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ko-KR" altLang="ko-KR" sz="1200" kern="100" dirty="0" err="1">
                    <a:effectLst/>
                    <a:highlight>
                      <a:srgbClr val="FFFF00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기댓값</a:t>
                </a:r>
                <a:r>
                  <a:rPr lang="en-US" altLang="ko-KR" sz="1200" kern="100" dirty="0">
                    <a:effectLst/>
                    <a:highlight>
                      <a:srgbClr val="FFFF00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 = </a:t>
                </a:r>
                <a:r>
                  <a:rPr lang="ko-KR" altLang="ko-KR" sz="1200" kern="100" dirty="0">
                    <a:effectLst/>
                    <a:highlight>
                      <a:srgbClr val="FFFF00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200" kern="100" dirty="0" err="1">
                    <a:effectLst/>
                    <a:highlight>
                      <a:srgbClr val="FFFF00"/>
                    </a:highlight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모분산</a:t>
                </a:r>
                <a:endParaRPr lang="ko-KR" altLang="ko-KR" sz="1200" kern="100" dirty="0">
                  <a:effectLst/>
                  <a:highlight>
                    <a:srgbClr val="FFFF00"/>
                  </a:highlight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8381C88-E687-4089-98BC-92D1B3207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596" y="4757768"/>
                <a:ext cx="3355404" cy="1616405"/>
              </a:xfrm>
              <a:prstGeom prst="rect">
                <a:avLst/>
              </a:prstGeom>
              <a:blipFill>
                <a:blip r:embed="rId3"/>
                <a:stretch>
                  <a:fillRect l="-182" t="-15789" b="-15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40DACB6-0C03-4011-B449-EAFCC1B5E536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7756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7933D09-4AF2-4536-8FF4-A6BDC024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46F66-D0B2-42BA-B467-89A9FD68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76476C4-5D52-40B7-94F8-A2C24A522707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표본분산의 평균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DBBD409-8439-4DB9-9E48-A385099A2F61}"/>
                  </a:ext>
                </a:extLst>
              </p:cNvPr>
              <p:cNvSpPr/>
              <p:nvPr/>
            </p:nvSpPr>
            <p:spPr>
              <a:xfrm>
                <a:off x="4716016" y="967045"/>
                <a:ext cx="3780987" cy="863826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표본평균의 분산</a:t>
                </a:r>
                <a:r>
                  <a:rPr lang="en-US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=</a:t>
                </a:r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 </a:t>
                </a:r>
                <a:r>
                  <a:rPr lang="ko-KR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모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분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산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표본평균의 </a:t>
                </a:r>
                <a:r>
                  <a:rPr lang="ko-KR" altLang="en-US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표준편차</a:t>
                </a:r>
                <a:r>
                  <a:rPr lang="en-US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:r>
                  <a:rPr lang="ko-KR" altLang="en-US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표준오차</a:t>
                </a:r>
                <a:r>
                  <a:rPr lang="en-US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  =</a:t>
                </a:r>
                <a:r>
                  <a:rPr lang="en-US" altLang="ko-KR" sz="1200" dirty="0"/>
                  <a:t> </a:t>
                </a:r>
                <a:r>
                  <a:rPr lang="en-US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200" dirty="0"/>
                  <a:t> </a:t>
                </a:r>
              </a:p>
              <a:p>
                <a:r>
                  <a:rPr lang="en-US" altLang="ko-KR" sz="1000" i="1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i="1" dirty="0">
                    <a:sym typeface="Wingdings" panose="05000000000000000000" pitchFamily="2" charset="2"/>
                  </a:rPr>
                  <a:t>다음 면 증명</a:t>
                </a:r>
                <a:r>
                  <a:rPr lang="en-US" altLang="ko-KR" sz="1000" i="1" dirty="0"/>
                  <a:t> </a:t>
                </a:r>
                <a:endParaRPr lang="ko-KR" altLang="en-US" sz="1000" i="1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DBBD409-8439-4DB9-9E48-A385099A2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967045"/>
                <a:ext cx="3780987" cy="863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4BBEF4F-AB1C-4F68-B7AD-F65C5C9E34D3}"/>
                  </a:ext>
                </a:extLst>
              </p:cNvPr>
              <p:cNvSpPr/>
              <p:nvPr/>
            </p:nvSpPr>
            <p:spPr>
              <a:xfrm>
                <a:off x="351340" y="1020306"/>
                <a:ext cx="4194687" cy="461665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표본평균의 평균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모평균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:  </a:t>
                </a:r>
                <a14:m>
                  <m:oMath xmlns:m="http://schemas.openxmlformats.org/officeDocument/2006/math">
                    <m:r>
                      <a:rPr lang="en-US" altLang="ko-KR" sz="12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ko-KR" altLang="ko-KR" sz="12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2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2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ko-KR" sz="12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표본분산의 평균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</a:t>
                </a:r>
                <a:r>
                  <a:rPr lang="ko-KR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ko-KR" sz="1200" kern="1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모분산</a:t>
                </a:r>
                <a:r>
                  <a:rPr lang="en-US" altLang="ko-KR" sz="12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)= </m:t>
                    </m:r>
                    <m:sSup>
                      <m:sSupPr>
                        <m:ctrlPr>
                          <a:rPr lang="ko-KR" altLang="ko-KR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4BBEF4F-AB1C-4F68-B7AD-F65C5C9E3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40" y="1020306"/>
                <a:ext cx="4194687" cy="461665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77454BB-700C-4DE2-BDDB-39BC2FB9D64C}"/>
                  </a:ext>
                </a:extLst>
              </p:cNvPr>
              <p:cNvSpPr/>
              <p:nvPr/>
            </p:nvSpPr>
            <p:spPr>
              <a:xfrm>
                <a:off x="369581" y="1869246"/>
                <a:ext cx="7694240" cy="4679679"/>
              </a:xfrm>
              <a:prstGeom prst="rect">
                <a:avLst/>
              </a:prstGeom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 평균의 분산</a:t>
                </a:r>
                <a:r>
                  <a:rPr lang="en-US" altLang="ko-KR" sz="1000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:</a:t>
                </a:r>
                <a14:m>
                  <m:oMath xmlns:m="http://schemas.openxmlformats.org/officeDocument/2006/math">
                    <m:r>
                      <a:rPr lang="en-US" altLang="ko-KR" sz="1000" b="0" i="0" kern="10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1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ko-KR" altLang="ko-KR" sz="10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0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sz="10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표본평균</a:t>
                </a:r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: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10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ko-KR" altLang="ko-KR" sz="1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0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ko-KR" sz="10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ko-KR" altLang="ko-KR" sz="105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표본평균의 분산을 구하는 식에 대입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1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0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ko-KR" altLang="ko-KR" sz="10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ko-KR" altLang="ko-KR" sz="10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000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000" i="1" kern="100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000" i="1" kern="100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num>
                                  <m:den>
                                    <m:r>
                                      <a:rPr lang="en-US" altLang="ko-KR" sz="10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altLang="ko-KR" sz="10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ko-KR" sz="10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sz="1000" b="0" i="1" kern="10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   </m:t>
                    </m:r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1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000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ko-KR" altLang="ko-KR" sz="10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ko-KR" altLang="ko-KR" sz="10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000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000" i="1" kern="100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000" i="1" kern="100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</m:e>
                                    </m:nary>
                                  </m:num>
                                  <m:den>
                                    <m:r>
                                      <a:rPr lang="en-US" altLang="ko-KR" sz="10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sz="1000" i="1" kern="10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0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ko-KR" altLang="ko-KR" sz="10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ko-KR" altLang="ko-KR" sz="10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0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0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000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ko-KR" altLang="ko-KR" sz="10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000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000" i="1" kern="100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000" i="1" kern="100"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1000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+…+</m:t>
                                  </m:r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ko-KR" altLang="ko-KR" sz="1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ko-KR" sz="10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10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ko-KR" altLang="ko-KR" sz="1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ko-KR" sz="10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ko-KR" altLang="ko-KR" sz="1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+…+</m:t>
                              </m:r>
                              <m:sSup>
                                <m:sSup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ko-KR" altLang="ko-KR" sz="1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ko-KR" sz="10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ko-KR" altLang="ko-KR" sz="1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ko-KR" sz="1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ko-KR" sz="1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+…+</m:t>
                              </m:r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ko-KR" altLang="ko-KR" sz="1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맑은 고딕" panose="020B0503020000020004" pitchFamily="50" charset="-127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0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]"/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ko-KR" altLang="ko-KR" sz="1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sz="1000" i="1" kern="100">
                                          <a:effectLst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ko-KR" sz="1000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+…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ko-KR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두 변수가 독립일 경우 아래와 같이 분리 가능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  <m:d>
                            <m:d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d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 </m:t>
                      </m:r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ko-KR" sz="10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ko-KR" sz="10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ko-KR" altLang="ko-KR" sz="1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0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0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0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0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+…+</m:t>
                          </m:r>
                          <m:r>
                            <a:rPr lang="en-US" altLang="ko-KR" sz="10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ko-KR" sz="10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ko-KR" sz="1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ko-KR" altLang="ko-KR" sz="1000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sz="1000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i="1" kern="100">
                                              <a:latin typeface="Cambria Math" panose="02040503050406030204" pitchFamily="18" charset="0"/>
                                              <a:ea typeface="맑은 고딕" panose="020B0503020000020004" pitchFamily="50" charset="-127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000" i="1" kern="10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ko-KR" sz="1000" kern="1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 </a:t>
                </a:r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altLang="ko-KR" sz="1000" b="0" i="1" kern="100" smtClean="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                                                           </m:t>
                    </m:r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0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0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sz="1000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sz="10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000" i="1" kern="10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1000" i="1" kern="10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sz="10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</a:t>
                </a:r>
                <a:r>
                  <a:rPr lang="en-US" altLang="ko-KR" sz="10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                              </a:t>
                </a:r>
                <a:r>
                  <a:rPr lang="en-US" altLang="ko-KR" sz="10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   </a:t>
                </a:r>
                <a:r>
                  <a:rPr lang="ko-KR" altLang="ko-KR" sz="10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표본평균의 분산</a:t>
                </a:r>
                <a:r>
                  <a:rPr lang="en-US" altLang="ko-KR" sz="10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 </a:t>
                </a:r>
                <a:r>
                  <a:rPr lang="ko-KR" altLang="ko-KR" sz="10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sz="10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모</m:t>
                        </m:r>
                        <m:r>
                          <a:rPr lang="ko-KR" altLang="en-US" sz="10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분</m:t>
                        </m:r>
                        <m:r>
                          <a:rPr lang="ko-KR" altLang="en-US" sz="10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산</m:t>
                        </m:r>
                      </m:num>
                      <m:den>
                        <m:r>
                          <a:rPr lang="en-US" altLang="ko-KR" sz="10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ko-KR" altLang="ko-KR" sz="10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77454BB-700C-4DE2-BDDB-39BC2FB9D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81" y="1869246"/>
                <a:ext cx="7694240" cy="46796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BB7CE65-C8F4-412B-A886-B2AE6246B47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1431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EDD7EE2-F937-4F7C-83F8-102FA8B1E67C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표본평균의 표준오차</a:t>
            </a:r>
            <a:r>
              <a:rPr lang="en-US" altLang="ko-KR" sz="1500" dirty="0"/>
              <a:t>(S.E)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D6842C-46CC-4BB4-BEBA-61245F15BDE0}"/>
              </a:ext>
            </a:extLst>
          </p:cNvPr>
          <p:cNvSpPr/>
          <p:nvPr/>
        </p:nvSpPr>
        <p:spPr>
          <a:xfrm>
            <a:off x="790922" y="1336312"/>
            <a:ext cx="5826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표본분포의 표준편차</a:t>
            </a:r>
            <a:endParaRPr lang="en-US" altLang="ko-KR" sz="1200" dirty="0"/>
          </a:p>
          <a:p>
            <a:r>
              <a:rPr lang="ko-KR" altLang="en-US" sz="1200" dirty="0"/>
              <a:t>평균의 표준오차는 표본평균 분포의 표준편차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D56F03-D933-4B86-913B-809704333456}"/>
              </a:ext>
            </a:extLst>
          </p:cNvPr>
          <p:cNvSpPr/>
          <p:nvPr/>
        </p:nvSpPr>
        <p:spPr>
          <a:xfrm>
            <a:off x="805520" y="1010253"/>
            <a:ext cx="235917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/>
              <a:t>표준오차</a:t>
            </a:r>
            <a:r>
              <a:rPr lang="en-US" altLang="ko-KR" sz="1400" dirty="0"/>
              <a:t>(standard error, 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6E4E149-F9E8-4A3B-A2FA-81CC5AE9AA5E}"/>
                  </a:ext>
                </a:extLst>
              </p:cNvPr>
              <p:cNvSpPr/>
              <p:nvPr/>
            </p:nvSpPr>
            <p:spPr>
              <a:xfrm>
                <a:off x="899592" y="2589525"/>
                <a:ext cx="6156014" cy="2755498"/>
              </a:xfrm>
              <a:prstGeom prst="rect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1200" dirty="0"/>
              </a:p>
              <a:p>
                <a:pPr algn="ctr"/>
                <a:endParaRPr lang="en-US" altLang="ko-KR" sz="1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1200" dirty="0"/>
              </a:p>
              <a:p>
                <a:pPr algn="ctr"/>
                <a:endParaRPr lang="ko-KR" altLang="ko-KR" sz="1200" dirty="0"/>
              </a:p>
              <a:p>
                <a:pPr algn="ctr"/>
                <a:r>
                  <a:rPr lang="en-US" altLang="ko-KR" sz="1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ko-KR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2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모분산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sz="1200" dirty="0"/>
                  <a:t> (</a:t>
                </a:r>
                <a:r>
                  <a:rPr lang="ko-KR" altLang="en-US" sz="1200" dirty="0"/>
                  <a:t>표본평균의 분산</a:t>
                </a:r>
                <a:r>
                  <a:rPr lang="en-US" altLang="ko-KR" sz="1200" dirty="0"/>
                  <a:t>)</a:t>
                </a:r>
              </a:p>
              <a:p>
                <a:pPr algn="ctr"/>
                <a:endParaRPr lang="ko-KR" altLang="ko-KR" sz="1200" dirty="0"/>
              </a:p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</m:ra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𝑠𝑡𝑑</m:t>
                    </m:r>
                    <m:d>
                      <m:dPr>
                        <m:begChr m:val="["/>
                        <m:endChr m:val="]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1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4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ko-KR" altLang="ko-KR" sz="1400" dirty="0">
                  <a:highlight>
                    <a:srgbClr val="FFFF00"/>
                  </a:highlight>
                </a:endParaRPr>
              </a:p>
              <a:p>
                <a:pPr algn="ctr"/>
                <a:endParaRPr lang="ko-KR" altLang="en-US" sz="1200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6E4E149-F9E8-4A3B-A2FA-81CC5AE9A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589525"/>
                <a:ext cx="6156014" cy="2755498"/>
              </a:xfrm>
              <a:prstGeom prst="rect">
                <a:avLst/>
              </a:prstGeom>
              <a:blipFill>
                <a:blip r:embed="rId2"/>
                <a:stretch>
                  <a:fillRect t="-20440"/>
                </a:stretch>
              </a:blip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D251555-01E1-423B-A4DE-B82E7E365C42}"/>
              </a:ext>
            </a:extLst>
          </p:cNvPr>
          <p:cNvSpPr txBox="1"/>
          <p:nvPr/>
        </p:nvSpPr>
        <p:spPr>
          <a:xfrm>
            <a:off x="828935" y="2124036"/>
            <a:ext cx="1851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표준오차</a:t>
            </a:r>
            <a:r>
              <a:rPr lang="en-US" altLang="ko-KR" sz="1400" dirty="0"/>
              <a:t>(S.E)</a:t>
            </a:r>
            <a:r>
              <a:rPr lang="ko-KR" altLang="en-US" sz="1400" dirty="0"/>
              <a:t> 증명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E6FEDB4-1193-438F-855D-76D7CE829C35}"/>
                  </a:ext>
                </a:extLst>
              </p:cNvPr>
              <p:cNvSpPr/>
              <p:nvPr/>
            </p:nvSpPr>
            <p:spPr>
              <a:xfrm>
                <a:off x="5733681" y="1151902"/>
                <a:ext cx="1581330" cy="488660"/>
              </a:xfrm>
              <a:prstGeom prst="rect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highlight>
                      <a:srgbClr val="FFFF00"/>
                    </a:highlight>
                  </a:rPr>
                  <a:t>=</a:t>
                </a:r>
                <a:r>
                  <a:rPr lang="en-US" altLang="ko-KR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√</m:t>
                        </m:r>
                        <m:r>
                          <a:rPr lang="en-US" altLang="ko-KR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E6FEDB4-1193-438F-855D-76D7CE829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681" y="1151902"/>
                <a:ext cx="1581330" cy="488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22CF3AC-382B-45BE-9A50-BC65ABA0C644}"/>
                  </a:ext>
                </a:extLst>
              </p:cNvPr>
              <p:cNvSpPr/>
              <p:nvPr/>
            </p:nvSpPr>
            <p:spPr>
              <a:xfrm>
                <a:off x="5693830" y="1720218"/>
                <a:ext cx="1718740" cy="278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sz="12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sz="1200" dirty="0"/>
                  <a:t> 모르기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때문에 </a:t>
                </a:r>
                <a:r>
                  <a:rPr lang="en-US" altLang="ko-KR" sz="1200" dirty="0"/>
                  <a:t>s</a:t>
                </a:r>
                <a:r>
                  <a:rPr lang="ko-KR" altLang="en-US" sz="1200" dirty="0"/>
                  <a:t> 로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22CF3AC-382B-45BE-9A50-BC65ABA0C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30" y="1720218"/>
                <a:ext cx="1718740" cy="278025"/>
              </a:xfrm>
              <a:prstGeom prst="rect">
                <a:avLst/>
              </a:prstGeom>
              <a:blipFill>
                <a:blip r:embed="rId5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7C6A3AA-7090-4B03-839C-4856F23977BA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8618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9285768-99A7-4D19-91AD-2CF2483BBD72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**</a:t>
            </a:r>
            <a:r>
              <a:rPr lang="ko-KR" altLang="en-US" sz="1500" dirty="0"/>
              <a:t>중심극한정리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775FB6-98B6-4808-A135-147525BB3D2A}"/>
              </a:ext>
            </a:extLst>
          </p:cNvPr>
          <p:cNvSpPr/>
          <p:nvPr/>
        </p:nvSpPr>
        <p:spPr>
          <a:xfrm>
            <a:off x="611560" y="1722447"/>
            <a:ext cx="7669358" cy="214007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666666"/>
                </a:solidFill>
                <a:latin typeface="+mj-ea"/>
                <a:ea typeface="+mj-ea"/>
              </a:rPr>
              <a:t>[</a:t>
            </a:r>
            <a:r>
              <a:rPr lang="ko-KR" altLang="en-US" sz="1000" b="1" dirty="0">
                <a:solidFill>
                  <a:srgbClr val="666666"/>
                </a:solidFill>
                <a:latin typeface="+mj-ea"/>
                <a:ea typeface="+mj-ea"/>
              </a:rPr>
              <a:t>중심극한정리</a:t>
            </a:r>
            <a:r>
              <a:rPr lang="en-US" altLang="ko-KR" sz="1000" b="1" dirty="0">
                <a:solidFill>
                  <a:srgbClr val="666666"/>
                </a:solidFill>
                <a:latin typeface="+mj-ea"/>
                <a:ea typeface="+mj-ea"/>
              </a:rPr>
              <a:t>]</a:t>
            </a:r>
            <a:endParaRPr lang="ko-KR" altLang="en-US" sz="1000" dirty="0">
              <a:solidFill>
                <a:srgbClr val="666666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666666"/>
                </a:solidFill>
                <a:latin typeface="+mj-ea"/>
                <a:ea typeface="+mj-ea"/>
              </a:rPr>
              <a:t>표본평균의 분포의 평균은 모집단의 중심 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μ</a:t>
            </a: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와 일치</a:t>
            </a:r>
            <a:endParaRPr lang="en-US" altLang="ko-KR" sz="1000" dirty="0">
              <a:solidFill>
                <a:srgbClr val="33333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만약 모집단이 정규분포가 아닌 경우 표본평균의 분포는 모집단의 분포에 따라 다르게 나타나기도 한다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그러나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, </a:t>
            </a:r>
            <a:r>
              <a:rPr lang="ko-KR" altLang="en-US" sz="1000" b="1" dirty="0">
                <a:solidFill>
                  <a:srgbClr val="333333"/>
                </a:solidFill>
                <a:latin typeface="+mj-ea"/>
                <a:ea typeface="+mj-ea"/>
              </a:rPr>
              <a:t>표본의 크기 </a:t>
            </a:r>
            <a:r>
              <a:rPr lang="en-US" altLang="ko-KR" sz="1000" b="1" dirty="0">
                <a:solidFill>
                  <a:srgbClr val="333333"/>
                </a:solidFill>
                <a:latin typeface="+mj-ea"/>
                <a:ea typeface="+mj-ea"/>
              </a:rPr>
              <a:t>n</a:t>
            </a:r>
            <a:r>
              <a:rPr lang="ko-KR" altLang="en-US" sz="1000" b="1" dirty="0">
                <a:solidFill>
                  <a:srgbClr val="333333"/>
                </a:solidFill>
                <a:latin typeface="+mj-ea"/>
                <a:ea typeface="+mj-ea"/>
              </a:rPr>
              <a:t>이 큰 경우에는 표본평균의 분포는 모집단의 분포와 무관하게 </a:t>
            </a:r>
            <a:endParaRPr lang="en-US" altLang="ko-KR" sz="1000" b="1" dirty="0">
              <a:solidFill>
                <a:srgbClr val="33333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333333"/>
                </a:solidFill>
                <a:latin typeface="+mj-ea"/>
                <a:ea typeface="+mj-ea"/>
              </a:rPr>
              <a:t>근사적으로 정규분포를 따르게 된다</a:t>
            </a:r>
            <a:r>
              <a:rPr lang="en-US" altLang="ko-KR" sz="1000" b="1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 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 중심극한정리</a:t>
            </a:r>
            <a:endParaRPr lang="ko-KR" altLang="en-US" sz="1000" dirty="0">
              <a:solidFill>
                <a:srgbClr val="666666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333333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000" u="sng" dirty="0">
                <a:solidFill>
                  <a:srgbClr val="333333"/>
                </a:solidFill>
                <a:latin typeface="+mj-ea"/>
                <a:ea typeface="+mj-ea"/>
              </a:rPr>
              <a:t>모집단의 평균이 </a:t>
            </a:r>
            <a:r>
              <a:rPr lang="en-US" altLang="ko-KR" sz="1000" u="sng" dirty="0">
                <a:solidFill>
                  <a:srgbClr val="333333"/>
                </a:solidFill>
                <a:latin typeface="+mj-ea"/>
                <a:ea typeface="+mj-ea"/>
              </a:rPr>
              <a:t>μ</a:t>
            </a:r>
            <a:r>
              <a:rPr lang="ko-KR" altLang="en-US" sz="1000" u="sng" dirty="0">
                <a:solidFill>
                  <a:srgbClr val="333333"/>
                </a:solidFill>
                <a:latin typeface="+mj-ea"/>
                <a:ea typeface="+mj-ea"/>
              </a:rPr>
              <a:t>이고 표준편차가 </a:t>
            </a:r>
            <a:r>
              <a:rPr lang="en-US" altLang="ko-KR" sz="1000" u="sng" dirty="0">
                <a:solidFill>
                  <a:srgbClr val="333333"/>
                </a:solidFill>
                <a:latin typeface="+mj-ea"/>
                <a:ea typeface="+mj-ea"/>
              </a:rPr>
              <a:t>σ</a:t>
            </a:r>
            <a:r>
              <a:rPr lang="ko-KR" altLang="en-US" sz="1000" u="sng" dirty="0">
                <a:solidFill>
                  <a:srgbClr val="333333"/>
                </a:solidFill>
                <a:latin typeface="+mj-ea"/>
                <a:ea typeface="+mj-ea"/>
              </a:rPr>
              <a:t>일 때</a:t>
            </a:r>
            <a:r>
              <a:rPr lang="en-US" altLang="ko-KR" sz="1000" u="sng" dirty="0">
                <a:solidFill>
                  <a:srgbClr val="333333"/>
                </a:solidFill>
                <a:latin typeface="+mj-ea"/>
                <a:ea typeface="+mj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임의로 추출한 표본에 대한 표본평균은 표본의 크기 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n</a:t>
            </a: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이 충분히 클 때 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통상 적으로 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30 </a:t>
            </a: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이상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근사적으로 정규분포를 따르게 된다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.  </a:t>
            </a: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이를 </a:t>
            </a:r>
            <a:r>
              <a:rPr lang="ko-KR" altLang="en-US" sz="1000" dirty="0" err="1">
                <a:solidFill>
                  <a:srgbClr val="333333"/>
                </a:solidFill>
                <a:latin typeface="+mj-ea"/>
                <a:ea typeface="+mj-ea"/>
              </a:rPr>
              <a:t>표준화하여</a:t>
            </a:r>
            <a:r>
              <a:rPr lang="ko-KR" altLang="en-US" sz="1000" dirty="0">
                <a:solidFill>
                  <a:srgbClr val="333333"/>
                </a:solidFill>
                <a:latin typeface="+mj-ea"/>
                <a:ea typeface="+mj-ea"/>
              </a:rPr>
              <a:t>  표현하면 다음과 같다</a:t>
            </a:r>
            <a:r>
              <a:rPr lang="en-US" altLang="ko-KR" sz="1000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ko-KR" altLang="en-US" sz="1000" b="0" i="0" dirty="0">
              <a:solidFill>
                <a:srgbClr val="666666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7531E4-C659-4E45-8F28-72F3BB1DE20F}"/>
              </a:ext>
            </a:extLst>
          </p:cNvPr>
          <p:cNvSpPr/>
          <p:nvPr/>
        </p:nvSpPr>
        <p:spPr>
          <a:xfrm>
            <a:off x="611560" y="1159053"/>
            <a:ext cx="2878983" cy="392415"/>
          </a:xfrm>
          <a:prstGeom prst="rect">
            <a:avLst/>
          </a:prstGeom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ko-KR" sz="1400" b="1" dirty="0">
                <a:highlight>
                  <a:srgbClr val="FFFF66"/>
                </a:highlight>
              </a:rPr>
              <a:t>표본평균의 평균</a:t>
            </a:r>
            <a:r>
              <a:rPr lang="en-US" altLang="ko-KR" sz="1400" b="1" dirty="0">
                <a:highlight>
                  <a:srgbClr val="FFFF66"/>
                </a:highlight>
              </a:rPr>
              <a:t> = </a:t>
            </a:r>
            <a:r>
              <a:rPr lang="ko-KR" altLang="ko-KR" sz="1400" b="1" dirty="0">
                <a:highlight>
                  <a:srgbClr val="FFFF66"/>
                </a:highlight>
              </a:rPr>
              <a:t> 모평균</a:t>
            </a:r>
            <a:endParaRPr lang="en-US" altLang="ko-KR" sz="1400" b="1" dirty="0">
              <a:highlight>
                <a:srgbClr val="FFFF66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70C4E08-981D-4DCD-A703-51FB227874A4}"/>
                  </a:ext>
                </a:extLst>
              </p:cNvPr>
              <p:cNvSpPr/>
              <p:nvPr/>
            </p:nvSpPr>
            <p:spPr>
              <a:xfrm>
                <a:off x="3958242" y="1182136"/>
                <a:ext cx="1227516" cy="369332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70C4E08-981D-4DCD-A703-51FB22787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242" y="1182136"/>
                <a:ext cx="122751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96DBDD-DFFE-4A79-9B54-384496C088F0}"/>
                  </a:ext>
                </a:extLst>
              </p:cNvPr>
              <p:cNvSpPr txBox="1"/>
              <p:nvPr/>
            </p:nvSpPr>
            <p:spPr>
              <a:xfrm>
                <a:off x="792466" y="4178996"/>
                <a:ext cx="2365887" cy="653449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Z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~ N (0, 1)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96DBDD-DFFE-4A79-9B54-384496C08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66" y="4178996"/>
                <a:ext cx="2365887" cy="653449"/>
              </a:xfrm>
              <a:prstGeom prst="rect">
                <a:avLst/>
              </a:prstGeom>
              <a:blipFill>
                <a:blip r:embed="rId3"/>
                <a:stretch>
                  <a:fillRect l="-1781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4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33918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F5B1B9-0DC1-4F2F-8456-F9062517EC1F}"/>
              </a:ext>
            </a:extLst>
          </p:cNvPr>
          <p:cNvSpPr/>
          <p:nvPr/>
        </p:nvSpPr>
        <p:spPr>
          <a:xfrm>
            <a:off x="1907704" y="907412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Noto Sans KR"/>
              </a:rPr>
              <a:t>Parameter   vs</a:t>
            </a:r>
            <a:endParaRPr lang="en-US" altLang="ko-KR" b="0" i="0" dirty="0">
              <a:effectLst/>
              <a:latin typeface="Noto Sans KR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1FA12B-D1CE-4592-A71E-9EBB65505E38}"/>
              </a:ext>
            </a:extLst>
          </p:cNvPr>
          <p:cNvSpPr/>
          <p:nvPr/>
        </p:nvSpPr>
        <p:spPr>
          <a:xfrm>
            <a:off x="3314221" y="907412"/>
            <a:ext cx="1737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Noto Sans KR"/>
              </a:rPr>
              <a:t>Hyperparameter</a:t>
            </a:r>
            <a:endParaRPr lang="en-US" altLang="ko-KR" b="0" i="0" dirty="0">
              <a:effectLst/>
              <a:latin typeface="Noto Sans KR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03ADC5-97DF-4CCE-B159-DDC2335E4E68}"/>
              </a:ext>
            </a:extLst>
          </p:cNvPr>
          <p:cNvSpPr/>
          <p:nvPr/>
        </p:nvSpPr>
        <p:spPr>
          <a:xfrm>
            <a:off x="219491" y="2262502"/>
            <a:ext cx="4250449" cy="707886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매개변수</a:t>
            </a:r>
            <a:endParaRPr lang="en-US" altLang="ko-KR" sz="10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선형 회귀 또는 로지스틱 회귀에서의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회귀계수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인공신경망의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가중치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(w)</a:t>
            </a:r>
            <a:endParaRPr lang="ko-KR" altLang="en-US" sz="10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SVM(Support Vector Machine)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의 서포트 벡터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B38C7C-0FB0-4463-8B4E-FE0D8C9A8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4" y="1610606"/>
            <a:ext cx="3291114" cy="4858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061FA1-97EF-4E99-9194-AD5B68490954}"/>
              </a:ext>
            </a:extLst>
          </p:cNvPr>
          <p:cNvSpPr/>
          <p:nvPr/>
        </p:nvSpPr>
        <p:spPr>
          <a:xfrm>
            <a:off x="393813" y="1205782"/>
            <a:ext cx="116352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latin typeface="Noto Sans KR"/>
              </a:rPr>
              <a:t>Parameter</a:t>
            </a:r>
            <a:endParaRPr lang="en-US" altLang="ko-KR" b="0" i="0" dirty="0">
              <a:effectLst/>
              <a:latin typeface="Noto Sans KR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35CCC7-0901-4244-A78E-D4C15E87412C}"/>
              </a:ext>
            </a:extLst>
          </p:cNvPr>
          <p:cNvSpPr/>
          <p:nvPr/>
        </p:nvSpPr>
        <p:spPr>
          <a:xfrm>
            <a:off x="4590264" y="1693092"/>
            <a:ext cx="4181283" cy="317009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/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머신러닝에서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하이퍼파라미터는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최적의 훈련 모델을 구현하기 위해 모델에 설정하는 변수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특징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모델의 매개변수를 추정하는 데 도움이 되는 프로세스에서 사용</a:t>
            </a:r>
          </a:p>
          <a:p>
            <a:pPr algn="just" fontAlgn="base"/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하이퍼파라미터</a:t>
            </a:r>
            <a:endParaRPr lang="en-US" altLang="ko-KR" sz="10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: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연구자가 수동으로 임의 설정 가능</a:t>
            </a:r>
          </a:p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학습 알고리즘의 샘플에 대한 일반화를 위해 조절</a:t>
            </a:r>
          </a:p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사례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학습률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손실 함수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미니배치 크기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에포크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수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은닉층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개수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k-NN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k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값</a:t>
            </a:r>
          </a:p>
          <a:p>
            <a:pPr algn="just" fontAlgn="base"/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하이퍼파라미터의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튜닝 기법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그리드 탐색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랜덤 탐색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베이지안 최적화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휴리스틱 탐색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BD69C5-D1CA-42C8-BACB-98FF63F62D20}"/>
              </a:ext>
            </a:extLst>
          </p:cNvPr>
          <p:cNvSpPr/>
          <p:nvPr/>
        </p:nvSpPr>
        <p:spPr>
          <a:xfrm>
            <a:off x="5220072" y="1158134"/>
            <a:ext cx="173752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latin typeface="Noto Sans KR"/>
              </a:rPr>
              <a:t>Hyperparameter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5ED8DB-422E-4E61-A844-173A927B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3" y="3429000"/>
            <a:ext cx="3810532" cy="191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2EAB1D-3BA3-4183-A655-BC1FD1147CE0}"/>
              </a:ext>
            </a:extLst>
          </p:cNvPr>
          <p:cNvSpPr txBox="1"/>
          <p:nvPr/>
        </p:nvSpPr>
        <p:spPr>
          <a:xfrm>
            <a:off x="1170002" y="3861048"/>
            <a:ext cx="495538" cy="1322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FD2E3065-7333-4438-9D84-D36FDD9F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3B5213D-C28B-44BF-B310-0028D3D34A69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모집단과 표본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04894-A5DA-484C-B3EC-A8E0A944CB52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D34DB-C12A-4E54-8F78-46B30E33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34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BD72CD-3ACD-46DB-851E-B3142BE5047D}"/>
              </a:ext>
            </a:extLst>
          </p:cNvPr>
          <p:cNvSpPr/>
          <p:nvPr/>
        </p:nvSpPr>
        <p:spPr>
          <a:xfrm>
            <a:off x="219491" y="1776610"/>
            <a:ext cx="8252356" cy="379610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분산을 통해 산포도를 구하는 이유는 개별치와 평균과의 차이를 단순히 합하게 되면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0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 되기 때문에 편차의 제곱을 계산하는 것이다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분산은 산포도를 직접적으로 해석하는 데에 어려움이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분산은 제곱한 값의 평균이므로 원자료와 측정단위가 달라진다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따라서 분산에 양의 제곱근을 구하여 원래의 측정단위와 같도록 구한 수치가 필요하게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(1)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모표준편차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(population standard deviation)</a:t>
            </a:r>
            <a:endParaRPr lang="ko-KR" altLang="en-US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ko-KR" altLang="en-US" sz="1000" kern="0" spc="-90" dirty="0">
                <a:solidFill>
                  <a:srgbClr val="000000"/>
                </a:solidFill>
                <a:latin typeface="+mj-ea"/>
                <a:ea typeface="+mj-ea"/>
              </a:rPr>
              <a:t>모집단의 개별 자료가 모평균과 얼마나 떨어져 있는가를 나타내는 수치이며 모분산의 양의 제곱근</a:t>
            </a:r>
            <a:endParaRPr lang="en-US" altLang="ko-KR" sz="1000" kern="0" spc="-9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</a:t>
            </a:r>
          </a:p>
          <a:p>
            <a:pPr fontAlgn="base">
              <a:lnSpc>
                <a:spcPct val="150000"/>
              </a:lnSpc>
            </a:pPr>
            <a:endParaRPr lang="en-US" altLang="ko-KR" sz="1200" dirty="0"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    </a:t>
            </a:r>
            <a:r>
              <a:rPr lang="en-US" altLang="ko-KR" sz="1200" b="1" dirty="0">
                <a:latin typeface="+mj-ea"/>
                <a:ea typeface="+mj-ea"/>
              </a:rPr>
              <a:t>(2) </a:t>
            </a:r>
            <a:r>
              <a:rPr lang="ko-KR" altLang="en-US" sz="1200" b="1" dirty="0" err="1">
                <a:latin typeface="+mj-ea"/>
                <a:ea typeface="+mj-ea"/>
              </a:rPr>
              <a:t>표본표준편차</a:t>
            </a:r>
            <a:r>
              <a:rPr lang="en-US" altLang="ko-KR" sz="1200" b="1" dirty="0">
                <a:latin typeface="+mj-ea"/>
                <a:ea typeface="+mj-ea"/>
              </a:rPr>
              <a:t>(sample standard deviation)</a:t>
            </a:r>
            <a:endParaRPr lang="ko-KR" altLang="en-US" sz="1200" b="1" dirty="0"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latin typeface="+mj-ea"/>
                <a:ea typeface="+mj-ea"/>
              </a:rPr>
              <a:t>      </a:t>
            </a:r>
            <a:r>
              <a:rPr lang="ko-KR" altLang="en-US" sz="1000" dirty="0">
                <a:latin typeface="+mj-ea"/>
                <a:ea typeface="+mj-ea"/>
              </a:rPr>
              <a:t>표본의 개별 자료가 표본평균과 얼마나 떨어져 있는가를 나타내는 수치이며 표본분산의 양의 제곱근</a:t>
            </a:r>
            <a:endParaRPr lang="en-US" altLang="ko-KR" sz="1000" dirty="0"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718CA5-400A-4885-B9E6-041EF120B7E3}"/>
              </a:ext>
            </a:extLst>
          </p:cNvPr>
          <p:cNvSpPr/>
          <p:nvPr/>
        </p:nvSpPr>
        <p:spPr>
          <a:xfrm>
            <a:off x="408487" y="994180"/>
            <a:ext cx="2509020" cy="3231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ts val="1836"/>
              </a:lnSpc>
            </a:pPr>
            <a:r>
              <a:rPr lang="ko-KR" altLang="en-US" sz="1600" b="1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600" b="1" kern="0" spc="-50" dirty="0">
                <a:solidFill>
                  <a:srgbClr val="000000"/>
                </a:solidFill>
                <a:latin typeface="-윤고딕140"/>
              </a:rPr>
              <a:t>(</a:t>
            </a:r>
            <a:r>
              <a:rPr lang="ko-KR" altLang="en-US" sz="1600" b="1" kern="0" spc="-50" dirty="0">
                <a:solidFill>
                  <a:srgbClr val="000000"/>
                </a:solidFill>
                <a:ea typeface="-윤고딕140"/>
              </a:rPr>
              <a:t>분산도：</a:t>
            </a:r>
            <a:r>
              <a:rPr lang="en-US" altLang="ko-KR" sz="1600" b="1" kern="0" spc="-50" dirty="0">
                <a:solidFill>
                  <a:srgbClr val="000000"/>
                </a:solidFill>
                <a:latin typeface="-윤고딕140"/>
              </a:rPr>
              <a:t>dispersion)</a:t>
            </a:r>
            <a:endParaRPr lang="ko-KR" altLang="en-US" sz="1600" kern="0" spc="-50" dirty="0">
              <a:solidFill>
                <a:srgbClr val="000000"/>
              </a:solidFill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DA7AA51-5CC9-4B76-A698-25A64E26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F797F8-4002-465A-BD41-F6B3A18D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7B841FA-5A00-42D4-B394-1DCCFB81F0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분산도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(</a:t>
            </a:r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. </a:t>
            </a:r>
            <a:r>
              <a:rPr lang="en-US" altLang="ko-KR" sz="1600" kern="0" spc="-50" dirty="0">
                <a:solidFill>
                  <a:srgbClr val="000000"/>
                </a:solidFill>
                <a:latin typeface="-윤고딕140"/>
              </a:rPr>
              <a:t>dispersion)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C5AEBB-D0C0-4E87-A967-4C711339D7E5}"/>
              </a:ext>
            </a:extLst>
          </p:cNvPr>
          <p:cNvSpPr/>
          <p:nvPr/>
        </p:nvSpPr>
        <p:spPr>
          <a:xfrm>
            <a:off x="412607" y="1407265"/>
            <a:ext cx="2678938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indent="-156210" algn="just" fontAlgn="base">
              <a:spcBef>
                <a:spcPts val="800"/>
              </a:spcBef>
              <a:spcAft>
                <a:spcPts val="600"/>
              </a:spcAft>
            </a:pP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3. </a:t>
            </a:r>
            <a:r>
              <a:rPr lang="ko-KR" altLang="en-US" sz="1400" b="1" kern="0" spc="-50" dirty="0">
                <a:solidFill>
                  <a:srgbClr val="000000"/>
                </a:solidFill>
                <a:latin typeface="+mj-ea"/>
              </a:rPr>
              <a:t>표준편차</a:t>
            </a: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(standard deviation)</a:t>
            </a:r>
            <a:endParaRPr lang="ko-KR" altLang="en-US" sz="1400" kern="0" spc="-5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48ECD-1472-4904-8058-FE02E92AF0F9}"/>
              </a:ext>
            </a:extLst>
          </p:cNvPr>
          <p:cNvSpPr txBox="1"/>
          <p:nvPr/>
        </p:nvSpPr>
        <p:spPr>
          <a:xfrm>
            <a:off x="611560" y="3573016"/>
            <a:ext cx="5328592" cy="57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6F63B-7499-4963-B8EB-6E3D8FB8C7BE}"/>
                  </a:ext>
                </a:extLst>
              </p:cNvPr>
              <p:cNvSpPr txBox="1"/>
              <p:nvPr/>
            </p:nvSpPr>
            <p:spPr>
              <a:xfrm>
                <a:off x="526601" y="3346619"/>
                <a:ext cx="2390906" cy="65601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</m:e>
                    </m:ra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− 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6F63B-7499-4963-B8EB-6E3D8FB8C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01" y="3346619"/>
                <a:ext cx="2390906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75FA98-0CA9-41CC-9D80-BBF8D55DF71A}"/>
                  </a:ext>
                </a:extLst>
              </p:cNvPr>
              <p:cNvSpPr txBox="1"/>
              <p:nvPr/>
            </p:nvSpPr>
            <p:spPr>
              <a:xfrm>
                <a:off x="556623" y="4782819"/>
                <a:ext cx="2390906" cy="65601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</m:e>
                    </m:ra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− 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ba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75FA98-0CA9-41CC-9D80-BBF8D55D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23" y="4782819"/>
                <a:ext cx="2390906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62F57D2-2155-4709-99E4-699304AD79D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53405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7596336" y="647230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BD72CD-3ACD-46DB-851E-B3142BE5047D}"/>
              </a:ext>
            </a:extLst>
          </p:cNvPr>
          <p:cNvSpPr/>
          <p:nvPr/>
        </p:nvSpPr>
        <p:spPr>
          <a:xfrm>
            <a:off x="490501" y="1615564"/>
            <a:ext cx="7953980" cy="9869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산포도를 측정하는 수치들은 자료의 중심경향도를 나타내는 수치의 크기를 고려하지 않은 것이다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sym typeface="Wingdings" panose="05000000000000000000" pitchFamily="2" charset="2"/>
              </a:rPr>
              <a:t> </a:t>
            </a:r>
            <a:r>
              <a:rPr lang="ko-KR" altLang="en-US" sz="1000" dirty="0">
                <a:latin typeface="+mj-ea"/>
                <a:ea typeface="+mj-ea"/>
                <a:sym typeface="Wingdings" panose="05000000000000000000" pitchFamily="2" charset="2"/>
              </a:rPr>
              <a:t>이</a:t>
            </a:r>
            <a:r>
              <a:rPr lang="ko-KR" altLang="en-US" sz="1000" dirty="0">
                <a:latin typeface="+mj-ea"/>
                <a:ea typeface="+mj-ea"/>
              </a:rPr>
              <a:t>러한 종류의 산포도는 중심경향도가 서로 다른 자료들을 비교할 경우 적합하지 못한 수치가 된다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대표치가 서로 다른 </a:t>
            </a:r>
            <a:r>
              <a:rPr lang="ko-KR" altLang="en-US" sz="1000" dirty="0" err="1">
                <a:latin typeface="+mj-ea"/>
                <a:ea typeface="+mj-ea"/>
              </a:rPr>
              <a:t>자료간의</a:t>
            </a:r>
            <a:r>
              <a:rPr lang="ko-KR" altLang="en-US" sz="1000" dirty="0">
                <a:latin typeface="+mj-ea"/>
                <a:ea typeface="+mj-ea"/>
              </a:rPr>
              <a:t> 산포도를 비교할 수 있는 수치가 필요한데 이것을 변동계수</a:t>
            </a:r>
            <a:r>
              <a:rPr lang="en-US" altLang="ko-KR" sz="1000" dirty="0">
                <a:latin typeface="+mj-ea"/>
                <a:ea typeface="+mj-ea"/>
              </a:rPr>
              <a:t>(CV)</a:t>
            </a:r>
            <a:r>
              <a:rPr lang="ko-KR" altLang="en-US" sz="1000" dirty="0">
                <a:latin typeface="+mj-ea"/>
                <a:ea typeface="+mj-ea"/>
              </a:rPr>
              <a:t>또는 분산계수</a:t>
            </a:r>
            <a:endParaRPr lang="en-US" altLang="ko-KR" sz="1000" dirty="0"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+mj-ea"/>
                <a:ea typeface="+mj-ea"/>
              </a:rPr>
              <a:t>변동계수는 </a:t>
            </a:r>
            <a:r>
              <a:rPr lang="ko-KR" altLang="en-US" sz="1000" dirty="0">
                <a:highlight>
                  <a:srgbClr val="FFFF00"/>
                </a:highlight>
                <a:latin typeface="+mj-ea"/>
                <a:ea typeface="+mj-ea"/>
              </a:rPr>
              <a:t>상대적 표준편차라고 </a:t>
            </a:r>
            <a:r>
              <a:rPr lang="ko-KR" altLang="en-US" sz="1000" dirty="0">
                <a:latin typeface="+mj-ea"/>
                <a:ea typeface="+mj-ea"/>
              </a:rPr>
              <a:t>불리며 산술평균에 대한 표준편차의 비율로 계산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DA7AA51-5CC9-4B76-A698-25A64E263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1F797F8-4002-465A-BD41-F6B3A18D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7B841FA-5A00-42D4-B394-1DCCFB81F0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분산도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(</a:t>
            </a:r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. </a:t>
            </a:r>
            <a:r>
              <a:rPr lang="en-US" altLang="ko-KR" sz="1600" kern="0" spc="-50" dirty="0">
                <a:solidFill>
                  <a:srgbClr val="000000"/>
                </a:solidFill>
                <a:latin typeface="-윤고딕140"/>
              </a:rPr>
              <a:t>dispersion)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5A12A-C456-4ED8-81CB-662E16ED9597}"/>
              </a:ext>
            </a:extLst>
          </p:cNvPr>
          <p:cNvSpPr/>
          <p:nvPr/>
        </p:nvSpPr>
        <p:spPr>
          <a:xfrm>
            <a:off x="508093" y="4008969"/>
            <a:ext cx="7776864" cy="12898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44500" indent="-2540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예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집단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평균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15,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표준편차가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이며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집단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평균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20,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표준편차가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두 집단 중에서 어떠한 집단의 산포도가 상대적으로 더 크다고 할 수 있는가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? </a:t>
            </a:r>
          </a:p>
          <a:p>
            <a:pPr marL="444500" indent="-254000"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집단의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CV = 5/15×100 = 33.3%</a:t>
            </a:r>
          </a:p>
          <a:p>
            <a:pPr marL="444500" indent="-254000"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집단의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CV = 10/20×100 = 50.0%</a:t>
            </a:r>
          </a:p>
          <a:p>
            <a:pPr marL="444500" indent="-2540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따라서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집단이 상대적으로 변동성이 더 크다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00B8E0-8836-4C52-8FC2-CE10B1DFAFEA}"/>
              </a:ext>
            </a:extLst>
          </p:cNvPr>
          <p:cNvSpPr/>
          <p:nvPr/>
        </p:nvSpPr>
        <p:spPr>
          <a:xfrm>
            <a:off x="467544" y="1095554"/>
            <a:ext cx="340753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fontAlgn="base"/>
            <a:r>
              <a:rPr lang="en-US" altLang="ko-KR" sz="1400" b="1" dirty="0">
                <a:latin typeface="+mj-ea"/>
              </a:rPr>
              <a:t>4. </a:t>
            </a:r>
            <a:r>
              <a:rPr lang="ko-KR" altLang="en-US" sz="1400" b="1" dirty="0">
                <a:latin typeface="+mj-ea"/>
              </a:rPr>
              <a:t>변동계수</a:t>
            </a:r>
            <a:r>
              <a:rPr lang="en-US" altLang="ko-KR" sz="1400" b="1" dirty="0">
                <a:latin typeface="+mj-ea"/>
              </a:rPr>
              <a:t>(CV: </a:t>
            </a:r>
            <a:r>
              <a:rPr lang="en-US" altLang="ko-KR" sz="1400" dirty="0">
                <a:latin typeface="+mj-ea"/>
              </a:rPr>
              <a:t>coefficient of variation</a:t>
            </a:r>
            <a:r>
              <a:rPr lang="en-US" altLang="ko-KR" sz="1400" b="1" dirty="0">
                <a:latin typeface="+mj-ea"/>
              </a:rPr>
              <a:t>)</a:t>
            </a:r>
            <a:endParaRPr lang="ko-KR" altLang="en-US" sz="140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4EB597-6F75-4BC3-802F-4DD072D5F2AA}"/>
                  </a:ext>
                </a:extLst>
              </p:cNvPr>
              <p:cNvSpPr txBox="1"/>
              <p:nvPr/>
            </p:nvSpPr>
            <p:spPr>
              <a:xfrm>
                <a:off x="496988" y="2822144"/>
                <a:ext cx="2341240" cy="51174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CV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준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편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차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평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균</m:t>
                        </m:r>
                      </m:den>
                    </m:f>
                  </m:oMath>
                </a14:m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4EB597-6F75-4BC3-802F-4DD072D5F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8" y="2822144"/>
                <a:ext cx="2341240" cy="511743"/>
              </a:xfrm>
              <a:prstGeom prst="rect">
                <a:avLst/>
              </a:prstGeom>
              <a:blipFill>
                <a:blip r:embed="rId2"/>
                <a:stretch>
                  <a:fillRect l="-257" b="-2247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17E83E7-C48C-436F-B8EC-3D5253CF14C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8066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C4E54E-8918-4997-8D8E-DB64C6836195}"/>
              </a:ext>
            </a:extLst>
          </p:cNvPr>
          <p:cNvSpPr/>
          <p:nvPr/>
        </p:nvSpPr>
        <p:spPr>
          <a:xfrm>
            <a:off x="378161" y="1552217"/>
            <a:ext cx="5201951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/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왜도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(skewness)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분포의 비대칭 정도를 나타내는 수치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/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왜도는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개별 자료와 평균과의 편차를 세제곱하여 구하게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아래 식 참조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ABA0DE-802D-47F9-A5FE-29140661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9A4EDD-2E51-4BB1-BC67-A9AEADDF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4755AFC-B5A3-4E0E-939A-62131CDDE7B1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분산도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(</a:t>
            </a:r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. </a:t>
            </a:r>
            <a:r>
              <a:rPr lang="en-US" altLang="ko-KR" sz="1600" kern="0" spc="-50" dirty="0">
                <a:solidFill>
                  <a:srgbClr val="000000"/>
                </a:solidFill>
                <a:latin typeface="-윤고딕140"/>
              </a:rPr>
              <a:t>dispersion)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12B541-5C3A-493B-B758-FCF718169029}"/>
              </a:ext>
            </a:extLst>
          </p:cNvPr>
          <p:cNvSpPr/>
          <p:nvPr/>
        </p:nvSpPr>
        <p:spPr>
          <a:xfrm>
            <a:off x="378161" y="1076528"/>
            <a:ext cx="164500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/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5. </a:t>
            </a:r>
            <a:r>
              <a:rPr lang="ko-KR" altLang="en-US" sz="1400" b="1" kern="0" spc="-50" dirty="0" err="1">
                <a:solidFill>
                  <a:srgbClr val="000000"/>
                </a:solidFill>
                <a:latin typeface="+mj-ea"/>
              </a:rPr>
              <a:t>왜도</a:t>
            </a: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(skewness) </a:t>
            </a:r>
            <a:endParaRPr lang="ko-KR" altLang="en-US" sz="1400" kern="0" spc="-50" dirty="0">
              <a:solidFill>
                <a:srgbClr val="000000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C742B-6406-4612-8095-21F2D09D8E99}"/>
                  </a:ext>
                </a:extLst>
              </p:cNvPr>
              <p:cNvSpPr txBox="1"/>
              <p:nvPr/>
            </p:nvSpPr>
            <p:spPr>
              <a:xfrm>
                <a:off x="378161" y="2176620"/>
                <a:ext cx="2895600" cy="59394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kern="0" spc="-50" dirty="0">
                    <a:solidFill>
                      <a:srgbClr val="000000"/>
                    </a:solidFill>
                    <a:latin typeface="+mj-ea"/>
                  </a:rPr>
                  <a:t>왜도</a:t>
                </a:r>
                <a:r>
                  <a:rPr lang="en-US" altLang="ko-KR" sz="1400" b="1" kern="0" spc="-50" dirty="0">
                    <a:solidFill>
                      <a:srgbClr val="000000"/>
                    </a:solidFill>
                    <a:latin typeface="+mj-ea"/>
                  </a:rPr>
                  <a:t>(skewness)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kern="0" spc="-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kern="0" spc="-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kern="0" spc="-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b="1" i="1" kern="0" spc="-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bar>
                              <m:barPr>
                                <m:pos m:val="top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ba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C742B-6406-4612-8095-21F2D09D8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61" y="2176620"/>
                <a:ext cx="2895600" cy="593945"/>
              </a:xfrm>
              <a:prstGeom prst="rect">
                <a:avLst/>
              </a:prstGeom>
              <a:blipFill>
                <a:blip r:embed="rId2"/>
                <a:stretch>
                  <a:fillRect l="-208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5308A8B-7818-4A51-9523-2D90D697B48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70ECE-9873-457E-B709-4631F8903877}"/>
              </a:ext>
            </a:extLst>
          </p:cNvPr>
          <p:cNvSpPr/>
          <p:nvPr/>
        </p:nvSpPr>
        <p:spPr>
          <a:xfrm>
            <a:off x="399964" y="3305552"/>
            <a:ext cx="8060468" cy="1938992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>
                <a:latin typeface="+mj-ea"/>
              </a:rPr>
              <a:t>첫째</a:t>
            </a:r>
            <a:r>
              <a:rPr lang="en-US" altLang="ko-KR" sz="1000" dirty="0">
                <a:latin typeface="+mj-ea"/>
              </a:rPr>
              <a:t>, </a:t>
            </a:r>
          </a:p>
          <a:p>
            <a:pPr fontAlgn="base"/>
            <a:r>
              <a:rPr lang="ko-KR" altLang="en-US" sz="1000" dirty="0">
                <a:latin typeface="+mj-ea"/>
              </a:rPr>
              <a:t>좌우가 대칭인 분포는 </a:t>
            </a:r>
            <a:r>
              <a:rPr lang="ko-KR" altLang="en-US" sz="1000" dirty="0" err="1">
                <a:latin typeface="+mj-ea"/>
              </a:rPr>
              <a:t>왜도의</a:t>
            </a:r>
            <a:r>
              <a:rPr lang="ko-KR" altLang="en-US" sz="1000" dirty="0">
                <a:latin typeface="+mj-ea"/>
              </a:rPr>
              <a:t> 값이 </a:t>
            </a:r>
            <a:r>
              <a:rPr lang="en-US" altLang="ko-KR" sz="1000" dirty="0">
                <a:latin typeface="+mj-ea"/>
              </a:rPr>
              <a:t>0 </a:t>
            </a:r>
            <a:r>
              <a:rPr lang="en-US" altLang="ko-KR" sz="1000" dirty="0"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+mj-ea"/>
              </a:rPr>
              <a:t>정규분포 경우</a:t>
            </a:r>
            <a:r>
              <a:rPr lang="en-US" altLang="ko-KR" sz="1000" dirty="0">
                <a:latin typeface="+mj-ea"/>
              </a:rPr>
              <a:t>, </a:t>
            </a:r>
            <a:r>
              <a:rPr lang="ko-KR" altLang="en-US" sz="1000" dirty="0">
                <a:latin typeface="+mj-ea"/>
              </a:rPr>
              <a:t> </a:t>
            </a:r>
            <a:r>
              <a:rPr lang="ko-KR" altLang="en-US" sz="1000" dirty="0" err="1">
                <a:latin typeface="+mj-ea"/>
              </a:rPr>
              <a:t>평균〓중앙치〓최빈치라는</a:t>
            </a:r>
            <a:r>
              <a:rPr lang="ko-KR" altLang="en-US" sz="1000" dirty="0">
                <a:latin typeface="+mj-ea"/>
              </a:rPr>
              <a:t> 식이 성립</a:t>
            </a:r>
            <a:endParaRPr lang="en-US" altLang="ko-KR" sz="1000" dirty="0">
              <a:latin typeface="+mj-ea"/>
            </a:endParaRPr>
          </a:p>
          <a:p>
            <a:pPr fontAlgn="base"/>
            <a:endParaRPr lang="ko-KR" altLang="en-US" sz="1000" dirty="0">
              <a:latin typeface="+mj-ea"/>
            </a:endParaRPr>
          </a:p>
          <a:p>
            <a:pPr fontAlgn="base"/>
            <a:r>
              <a:rPr lang="ko-KR" altLang="en-US" sz="1000" dirty="0">
                <a:latin typeface="+mj-ea"/>
              </a:rPr>
              <a:t>둘째</a:t>
            </a:r>
            <a:r>
              <a:rPr lang="en-US" altLang="ko-KR" sz="1000" dirty="0">
                <a:latin typeface="+mj-ea"/>
              </a:rPr>
              <a:t>, </a:t>
            </a:r>
            <a:r>
              <a:rPr lang="ko-KR" altLang="en-US" sz="1000" dirty="0" err="1">
                <a:latin typeface="+mj-ea"/>
              </a:rPr>
              <a:t>왜도</a:t>
            </a:r>
            <a:r>
              <a:rPr lang="ko-KR" altLang="en-US" sz="1000" dirty="0">
                <a:latin typeface="+mj-ea"/>
              </a:rPr>
              <a:t> </a:t>
            </a:r>
            <a:r>
              <a:rPr lang="en-US" altLang="ko-KR" sz="1000" dirty="0">
                <a:latin typeface="+mj-ea"/>
              </a:rPr>
              <a:t>&lt;</a:t>
            </a:r>
            <a:r>
              <a:rPr lang="ko-KR" altLang="en-US" sz="1000" dirty="0">
                <a:latin typeface="+mj-ea"/>
              </a:rPr>
              <a:t> </a:t>
            </a:r>
            <a:r>
              <a:rPr lang="en-US" altLang="ko-KR" sz="1000" dirty="0">
                <a:latin typeface="+mj-ea"/>
              </a:rPr>
              <a:t>0 </a:t>
            </a:r>
            <a:r>
              <a:rPr lang="ko-KR" altLang="en-US" sz="1000" dirty="0">
                <a:latin typeface="+mj-ea"/>
              </a:rPr>
              <a:t>인 경우 </a:t>
            </a:r>
          </a:p>
          <a:p>
            <a:pPr fontAlgn="base"/>
            <a:r>
              <a:rPr lang="ko-KR" altLang="en-US" sz="1000" dirty="0">
                <a:latin typeface="+mj-ea"/>
              </a:rPr>
              <a:t>자료의 분포가 오른쪽으로 치우쳐져 있고 자료에 극단적으로 작은 값이 존재해서 왼쪽으로 꼬리가 생기는 분포</a:t>
            </a:r>
            <a:r>
              <a:rPr lang="en-US" altLang="ko-KR" sz="1000" dirty="0">
                <a:latin typeface="+mj-ea"/>
              </a:rPr>
              <a:t>(negatively skewed, </a:t>
            </a:r>
            <a:r>
              <a:rPr lang="en-US" altLang="ko-KR" sz="1000" dirty="0" err="1">
                <a:latin typeface="+mj-ea"/>
              </a:rPr>
              <a:t>skewd</a:t>
            </a:r>
            <a:r>
              <a:rPr lang="en-US" altLang="ko-KR" sz="1000" dirty="0">
                <a:latin typeface="+mj-ea"/>
              </a:rPr>
              <a:t> to the left)</a:t>
            </a:r>
            <a:r>
              <a:rPr lang="ko-KR" altLang="en-US" sz="1000" dirty="0">
                <a:latin typeface="+mj-ea"/>
              </a:rPr>
              <a:t>가 있다</a:t>
            </a:r>
            <a:r>
              <a:rPr lang="en-US" altLang="ko-KR" sz="1000" dirty="0">
                <a:latin typeface="+mj-ea"/>
              </a:rPr>
              <a:t>. </a:t>
            </a:r>
          </a:p>
          <a:p>
            <a:pPr fontAlgn="base"/>
            <a:r>
              <a:rPr lang="ko-KR" altLang="en-US" sz="1000" dirty="0">
                <a:latin typeface="+mj-ea"/>
              </a:rPr>
              <a:t>이 경우에 </a:t>
            </a:r>
            <a:r>
              <a:rPr lang="ko-KR" altLang="en-US" sz="1000" dirty="0" err="1">
                <a:latin typeface="+mj-ea"/>
              </a:rPr>
              <a:t>왜도의</a:t>
            </a:r>
            <a:r>
              <a:rPr lang="ko-KR" altLang="en-US" sz="1000" dirty="0">
                <a:latin typeface="+mj-ea"/>
              </a:rPr>
              <a:t> 수치는 음수의 값이 나오며 음의 값이 클수록 왼쪽으로 긴 꼬리를 갖는다는 의미이다</a:t>
            </a:r>
            <a:r>
              <a:rPr lang="en-US" altLang="ko-KR" sz="1000" dirty="0">
                <a:latin typeface="+mj-ea"/>
              </a:rPr>
              <a:t>. </a:t>
            </a:r>
          </a:p>
          <a:p>
            <a:pPr fontAlgn="base"/>
            <a:r>
              <a:rPr lang="ko-KR" altLang="en-US" sz="1000" dirty="0">
                <a:latin typeface="+mj-ea"/>
              </a:rPr>
              <a:t>평균은 극단적인 값에 영향을 받게 되므로 가장 적은 값을 갖게 된다</a:t>
            </a:r>
            <a:r>
              <a:rPr lang="en-US" altLang="ko-KR" sz="1000" dirty="0">
                <a:latin typeface="+mj-ea"/>
              </a:rPr>
              <a:t>. </a:t>
            </a:r>
            <a:r>
              <a:rPr lang="ko-KR" altLang="en-US" sz="1000" dirty="0">
                <a:latin typeface="+mj-ea"/>
              </a:rPr>
              <a:t>자료의 대표치 사이에는 평균 </a:t>
            </a:r>
            <a:r>
              <a:rPr lang="en-US" altLang="ko-KR" sz="1000" dirty="0">
                <a:latin typeface="+mj-ea"/>
              </a:rPr>
              <a:t>&lt; </a:t>
            </a:r>
            <a:r>
              <a:rPr lang="ko-KR" altLang="en-US" sz="1000" dirty="0">
                <a:latin typeface="+mj-ea"/>
              </a:rPr>
              <a:t>중앙치 </a:t>
            </a:r>
            <a:r>
              <a:rPr lang="en-US" altLang="ko-KR" sz="1000" dirty="0">
                <a:latin typeface="+mj-ea"/>
              </a:rPr>
              <a:t>&lt; </a:t>
            </a:r>
            <a:r>
              <a:rPr lang="ko-KR" altLang="en-US" sz="1000" dirty="0" err="1">
                <a:latin typeface="+mj-ea"/>
              </a:rPr>
              <a:t>최빈치의</a:t>
            </a:r>
            <a:r>
              <a:rPr lang="ko-KR" altLang="en-US" sz="1000" dirty="0">
                <a:latin typeface="+mj-ea"/>
              </a:rPr>
              <a:t> 식이 성립한다</a:t>
            </a:r>
            <a:r>
              <a:rPr lang="en-US" altLang="ko-KR" sz="1000" dirty="0">
                <a:latin typeface="+mj-ea"/>
              </a:rPr>
              <a:t>. </a:t>
            </a:r>
            <a:endParaRPr lang="ko-KR" altLang="en-US" sz="1000" dirty="0">
              <a:latin typeface="+mj-ea"/>
            </a:endParaRPr>
          </a:p>
          <a:p>
            <a:pPr fontAlgn="base"/>
            <a:endParaRPr lang="en-US" altLang="ko-KR" sz="1000" dirty="0">
              <a:latin typeface="+mj-ea"/>
            </a:endParaRPr>
          </a:p>
          <a:p>
            <a:pPr fontAlgn="base"/>
            <a:r>
              <a:rPr lang="ko-KR" altLang="en-US" sz="1000" dirty="0">
                <a:latin typeface="+mj-ea"/>
              </a:rPr>
              <a:t>셋째</a:t>
            </a:r>
            <a:r>
              <a:rPr lang="en-US" altLang="ko-KR" sz="1000" dirty="0">
                <a:latin typeface="+mj-ea"/>
              </a:rPr>
              <a:t>, </a:t>
            </a:r>
            <a:r>
              <a:rPr lang="ko-KR" altLang="en-US" sz="1000" dirty="0" err="1">
                <a:latin typeface="+mj-ea"/>
              </a:rPr>
              <a:t>왜도</a:t>
            </a:r>
            <a:r>
              <a:rPr lang="ko-KR" altLang="en-US" sz="1000" dirty="0">
                <a:latin typeface="+mj-ea"/>
              </a:rPr>
              <a:t> </a:t>
            </a:r>
            <a:r>
              <a:rPr lang="en-US" altLang="ko-KR" sz="1000" dirty="0">
                <a:latin typeface="+mj-ea"/>
              </a:rPr>
              <a:t>&gt; </a:t>
            </a:r>
            <a:r>
              <a:rPr lang="ko-KR" altLang="en-US" sz="1000" dirty="0">
                <a:latin typeface="+mj-ea"/>
              </a:rPr>
              <a:t> </a:t>
            </a:r>
            <a:r>
              <a:rPr lang="en-US" altLang="ko-KR" sz="1000" dirty="0">
                <a:latin typeface="+mj-ea"/>
              </a:rPr>
              <a:t>0 </a:t>
            </a:r>
            <a:r>
              <a:rPr lang="ko-KR" altLang="en-US" sz="1000" dirty="0">
                <a:latin typeface="+mj-ea"/>
              </a:rPr>
              <a:t>인 경우</a:t>
            </a:r>
          </a:p>
          <a:p>
            <a:pPr fontAlgn="base"/>
            <a:r>
              <a:rPr lang="ko-KR" altLang="en-US" sz="1000" dirty="0">
                <a:latin typeface="+mj-ea"/>
              </a:rPr>
              <a:t>자료의 분포가 왼쪽으로 치우쳐져 있고 자료에 극단적으로 큰 값이 존재해서 오른쪽으로 꼬리가 생기는 분포</a:t>
            </a:r>
            <a:r>
              <a:rPr lang="en-US" altLang="ko-KR" sz="1000" dirty="0">
                <a:latin typeface="+mj-ea"/>
              </a:rPr>
              <a:t>(positively skewed, skewed to the right)</a:t>
            </a:r>
            <a:r>
              <a:rPr lang="ko-KR" altLang="en-US" sz="1000" dirty="0">
                <a:latin typeface="+mj-ea"/>
              </a:rPr>
              <a:t>가 있다</a:t>
            </a:r>
            <a:r>
              <a:rPr lang="en-US" altLang="ko-KR" sz="1000" dirty="0">
                <a:latin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98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2F8045-823A-400C-83C0-F29FCFF4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F03FE9-605D-4F19-A0B2-317C3C66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38457"/>
            <a:ext cx="2954911" cy="6401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2298AC-EE3E-4DEC-881C-1445C3D0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323474"/>
            <a:ext cx="4459251" cy="272057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C33B209-9518-4D11-A119-DD0E08F7FC84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074F13D-AB83-4384-9B36-C7BCABFE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512B0DB-8A72-4C3E-84DC-5F6A9046BF8F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분산도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(</a:t>
            </a:r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. </a:t>
            </a:r>
            <a:r>
              <a:rPr lang="en-US" altLang="ko-KR" sz="1600" kern="0" spc="-50" dirty="0">
                <a:solidFill>
                  <a:srgbClr val="000000"/>
                </a:solidFill>
                <a:latin typeface="-윤고딕140"/>
              </a:rPr>
              <a:t>dispersion)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8E4C2-6087-41EB-A52F-68C1B96C8441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23E65-E0D2-437B-8840-875B2DF22D60}"/>
              </a:ext>
            </a:extLst>
          </p:cNvPr>
          <p:cNvSpPr txBox="1"/>
          <p:nvPr/>
        </p:nvSpPr>
        <p:spPr>
          <a:xfrm>
            <a:off x="1835696" y="2276872"/>
            <a:ext cx="1514751" cy="29523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330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08E863-1216-40B7-BE31-6C9B9BE44D6F}"/>
              </a:ext>
            </a:extLst>
          </p:cNvPr>
          <p:cNvSpPr/>
          <p:nvPr/>
        </p:nvSpPr>
        <p:spPr>
          <a:xfrm>
            <a:off x="467544" y="1508431"/>
            <a:ext cx="7920880" cy="167840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자료의 분포가 얼마나 중심에 집중되어 있는가를 나타내는 수치이다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첨도의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수치를 통해 자료의 분포가 얼마나 뾰족한 가를 측정할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자료의 뾰족한 정도는 정규분포를 기준으로 하여 상대적으로 나타내는 경우가 일반적이다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왜도를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구할 때 세제곱의 식을 이용했다면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첨도는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개별 자료와 평균과의 편차를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네제곱하여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구할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공식에 의해 </a:t>
            </a:r>
            <a:r>
              <a:rPr lang="ko-KR" altLang="en-US" sz="10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첨도를</a:t>
            </a:r>
            <a:r>
              <a:rPr lang="ko-KR" altLang="en-US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 계산하면 기준이 되는 정규분포의 경우는 </a:t>
            </a:r>
            <a:r>
              <a:rPr lang="en-US" altLang="ko-KR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3</a:t>
            </a:r>
            <a:r>
              <a:rPr lang="ko-KR" altLang="en-US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이 나온다</a:t>
            </a:r>
            <a:r>
              <a:rPr lang="en-US" altLang="ko-KR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-</a:t>
            </a:r>
            <a:r>
              <a:rPr lang="ko-KR" altLang="en-US" sz="10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첨도가</a:t>
            </a:r>
            <a:r>
              <a:rPr lang="ko-KR" altLang="en-US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 </a:t>
            </a:r>
            <a:r>
              <a:rPr lang="en-US" altLang="ko-KR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3</a:t>
            </a:r>
            <a:r>
              <a:rPr lang="ko-KR" altLang="en-US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이상이면 정규분포보다 더 뾰족함</a:t>
            </a:r>
            <a:r>
              <a:rPr lang="en-US" altLang="ko-KR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: </a:t>
            </a:r>
            <a:r>
              <a:rPr lang="ko-KR" altLang="en-US" sz="10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긴꼬리</a:t>
            </a:r>
            <a:r>
              <a:rPr lang="ko-KR" altLang="en-US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 분포가 되고 꼬리가 두텁다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-</a:t>
            </a:r>
            <a:r>
              <a:rPr lang="ko-KR" altLang="en-US" sz="10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첨도가</a:t>
            </a:r>
            <a:r>
              <a:rPr lang="ko-KR" altLang="en-US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 </a:t>
            </a:r>
            <a:r>
              <a:rPr lang="en-US" altLang="ko-KR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3</a:t>
            </a:r>
            <a:r>
              <a:rPr lang="ko-KR" altLang="en-US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이하이면 정규분포보다 더 평평함 </a:t>
            </a:r>
            <a:r>
              <a:rPr lang="en-US" altLang="ko-KR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:</a:t>
            </a:r>
            <a:r>
              <a:rPr lang="ko-KR" altLang="en-US" sz="1000" u="sng" kern="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짧은꼬리</a:t>
            </a:r>
            <a:r>
              <a:rPr lang="ko-KR" altLang="en-US" sz="1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ea"/>
                <a:ea typeface="+mj-ea"/>
              </a:rPr>
              <a:t> 분포가 되고 꼬리가 얇다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C425DF-9BD0-4295-8BD8-816423B74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438633"/>
            <a:ext cx="3504655" cy="2646443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FAA5E3B5-D197-41B5-BC59-25A985E5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DF3577F-9B60-48BD-9BB2-F97F63B7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F0752D0-85EF-41A9-865F-7A2D268A0B4D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분산도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(</a:t>
            </a:r>
            <a:r>
              <a:rPr lang="ko-KR" altLang="en-US" sz="1600" kern="0" spc="-50" dirty="0">
                <a:solidFill>
                  <a:srgbClr val="000000"/>
                </a:solidFill>
                <a:ea typeface="-윤고딕140"/>
              </a:rPr>
              <a:t>산포도</a:t>
            </a:r>
            <a:r>
              <a:rPr lang="en-US" altLang="ko-KR" sz="1600" kern="0" spc="-50" dirty="0">
                <a:solidFill>
                  <a:srgbClr val="000000"/>
                </a:solidFill>
                <a:ea typeface="-윤고딕140"/>
              </a:rPr>
              <a:t>. </a:t>
            </a:r>
            <a:r>
              <a:rPr lang="en-US" altLang="ko-KR" sz="1600" kern="0" spc="-50" dirty="0">
                <a:solidFill>
                  <a:srgbClr val="000000"/>
                </a:solidFill>
                <a:latin typeface="-윤고딕140"/>
              </a:rPr>
              <a:t>dispersion)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84C338-B7B6-45DB-AE0C-DED18E8E7839}"/>
              </a:ext>
            </a:extLst>
          </p:cNvPr>
          <p:cNvSpPr/>
          <p:nvPr/>
        </p:nvSpPr>
        <p:spPr>
          <a:xfrm>
            <a:off x="467544" y="1064662"/>
            <a:ext cx="146386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/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6. </a:t>
            </a:r>
            <a:r>
              <a:rPr lang="ko-KR" altLang="en-US" sz="1400" b="1" kern="0" spc="-50" dirty="0">
                <a:solidFill>
                  <a:srgbClr val="000000"/>
                </a:solidFill>
                <a:latin typeface="+mj-ea"/>
              </a:rPr>
              <a:t>첨도</a:t>
            </a:r>
            <a:r>
              <a:rPr lang="en-US" altLang="ko-KR" sz="1400" b="1" kern="0" spc="-50" dirty="0">
                <a:solidFill>
                  <a:srgbClr val="000000"/>
                </a:solidFill>
                <a:latin typeface="+mj-ea"/>
              </a:rPr>
              <a:t>(kurtosis)</a:t>
            </a:r>
            <a:endParaRPr lang="ko-KR" altLang="en-US" sz="1400" kern="0" spc="-50" dirty="0">
              <a:solidFill>
                <a:srgbClr val="000000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E4D6F1-F7E6-4D17-8C1E-7D5D646AF2B9}"/>
                  </a:ext>
                </a:extLst>
              </p:cNvPr>
              <p:cNvSpPr txBox="1"/>
              <p:nvPr/>
            </p:nvSpPr>
            <p:spPr>
              <a:xfrm>
                <a:off x="637201" y="3470172"/>
                <a:ext cx="2595217" cy="59285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b="1" kern="0" spc="-50" dirty="0">
                    <a:solidFill>
                      <a:srgbClr val="000000"/>
                    </a:solidFill>
                    <a:latin typeface="+mj-ea"/>
                  </a:rPr>
                  <a:t>첨도</a:t>
                </a:r>
                <a:r>
                  <a:rPr lang="en-US" altLang="ko-KR" sz="1400" b="1" kern="0" spc="-50" dirty="0">
                    <a:solidFill>
                      <a:srgbClr val="000000"/>
                    </a:solidFill>
                    <a:latin typeface="+mj-ea"/>
                  </a:rPr>
                  <a:t>(kurtosis)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 kern="0" spc="-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kern="0" spc="-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kern="0" spc="-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b="1" i="1" kern="0" spc="-5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bar>
                              <m:barPr>
                                <m:pos m:val="top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ba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E4D6F1-F7E6-4D17-8C1E-7D5D646AF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01" y="3470172"/>
                <a:ext cx="2595217" cy="592855"/>
              </a:xfrm>
              <a:prstGeom prst="rect">
                <a:avLst/>
              </a:prstGeom>
              <a:blipFill>
                <a:blip r:embed="rId3"/>
                <a:stretch>
                  <a:fillRect l="-233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46BB74B-6B9C-4676-B52F-C5BE2BBCDCB5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2417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B8406B-80E5-4BBC-9D71-782A9364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876014-FBA5-41AC-8B71-9F4411F3E741}"/>
              </a:ext>
            </a:extLst>
          </p:cNvPr>
          <p:cNvSpPr/>
          <p:nvPr/>
        </p:nvSpPr>
        <p:spPr>
          <a:xfrm>
            <a:off x="811569" y="1340768"/>
            <a:ext cx="7520862" cy="290848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350" b="1" dirty="0">
                <a:highlight>
                  <a:srgbClr val="FFFF66"/>
                </a:highlight>
                <a:latin typeface="Spoqa Han Sans"/>
              </a:rPr>
              <a:t>오차</a:t>
            </a:r>
            <a:r>
              <a:rPr lang="en-US" altLang="ko-KR" sz="1350" b="1" dirty="0">
                <a:highlight>
                  <a:srgbClr val="FFFF66"/>
                </a:highlight>
                <a:latin typeface="Spoqa Han Sans"/>
              </a:rPr>
              <a:t>(Error)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350" b="1" dirty="0">
              <a:highlight>
                <a:srgbClr val="FFFF66"/>
              </a:highlight>
              <a:latin typeface="Spoqa Ha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Spoqa Han Sans"/>
              </a:rPr>
              <a:t> </a:t>
            </a:r>
            <a:r>
              <a:rPr lang="ko-KR" altLang="en-US" sz="1000" dirty="0">
                <a:highlight>
                  <a:srgbClr val="00FFFF"/>
                </a:highlight>
                <a:latin typeface="Spoqa Han Sans"/>
              </a:rPr>
              <a:t>모집단</a:t>
            </a:r>
            <a:r>
              <a:rPr lang="ko-KR" altLang="en-US" sz="1000" dirty="0">
                <a:highlight>
                  <a:srgbClr val="FFFF00"/>
                </a:highlight>
                <a:latin typeface="Spoqa Han Sans"/>
              </a:rPr>
              <a:t>의 회귀식과 </a:t>
            </a:r>
            <a:r>
              <a:rPr lang="ko-KR" altLang="en-US" sz="1000" dirty="0" err="1">
                <a:latin typeface="Spoqa Han Sans"/>
              </a:rPr>
              <a:t>개별값의</a:t>
            </a:r>
            <a:r>
              <a:rPr lang="ko-KR" altLang="en-US" sz="1000" dirty="0">
                <a:latin typeface="Spoqa Han Sans"/>
              </a:rPr>
              <a:t> 차이</a:t>
            </a:r>
            <a:endParaRPr lang="en-US" altLang="ko-KR" sz="1000" dirty="0">
              <a:latin typeface="Spoqa Ha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회귀식을 통해 얻은 </a:t>
            </a:r>
            <a:r>
              <a:rPr lang="ko-KR" altLang="en-US" sz="1000" dirty="0" err="1"/>
              <a:t>예측값과</a:t>
            </a:r>
            <a:r>
              <a:rPr lang="ko-KR" altLang="en-US" sz="1000" dirty="0"/>
              <a:t> 실제 </a:t>
            </a:r>
            <a:r>
              <a:rPr lang="ko-KR" altLang="en-US" sz="1000" dirty="0" err="1"/>
              <a:t>관측값의</a:t>
            </a:r>
            <a:r>
              <a:rPr lang="ko-KR" altLang="en-US" sz="1000" dirty="0"/>
              <a:t> 차이가 </a:t>
            </a:r>
            <a:r>
              <a:rPr lang="ko-KR" altLang="en-US" sz="1000" b="1" dirty="0"/>
              <a:t>오차</a:t>
            </a:r>
            <a:endParaRPr lang="en-US" altLang="ko-KR" sz="10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200" b="1" dirty="0">
              <a:latin typeface="Spoqa Ha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350" b="1" dirty="0" err="1">
                <a:highlight>
                  <a:srgbClr val="FFFF66"/>
                </a:highlight>
                <a:latin typeface="Spoqa Han Sans"/>
              </a:rPr>
              <a:t>잔차</a:t>
            </a:r>
            <a:r>
              <a:rPr lang="ko-KR" altLang="en-US" sz="1350" b="1" dirty="0">
                <a:highlight>
                  <a:srgbClr val="FFFF66"/>
                </a:highlight>
                <a:latin typeface="Spoqa Han Sans"/>
              </a:rPr>
              <a:t> </a:t>
            </a:r>
            <a:r>
              <a:rPr lang="en-US" altLang="ko-KR" sz="1350" b="1" dirty="0">
                <a:highlight>
                  <a:srgbClr val="FFFF66"/>
                </a:highlight>
                <a:latin typeface="Spoqa Han Sans"/>
              </a:rPr>
              <a:t>(Residual)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b="1" dirty="0">
              <a:highlight>
                <a:srgbClr val="FFFF66"/>
              </a:highlight>
              <a:latin typeface="Spoqa Ha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Spoqa Han Sans"/>
              </a:rPr>
              <a:t> </a:t>
            </a:r>
            <a:r>
              <a:rPr lang="ko-KR" altLang="en-US" sz="1000" dirty="0">
                <a:highlight>
                  <a:srgbClr val="00FFFF"/>
                </a:highlight>
                <a:latin typeface="Spoqa Han Sans"/>
              </a:rPr>
              <a:t>표본의</a:t>
            </a:r>
            <a:r>
              <a:rPr lang="ko-KR" altLang="en-US" sz="1000" dirty="0">
                <a:highlight>
                  <a:srgbClr val="FFFF00"/>
                </a:highlight>
                <a:latin typeface="Spoqa Han Sans"/>
              </a:rPr>
              <a:t> 회귀식과 </a:t>
            </a:r>
            <a:r>
              <a:rPr lang="ko-KR" altLang="en-US" sz="1000" dirty="0" err="1">
                <a:latin typeface="Spoqa Han Sans"/>
              </a:rPr>
              <a:t>개별값의</a:t>
            </a:r>
            <a:r>
              <a:rPr lang="ko-KR" altLang="en-US" sz="1000" dirty="0">
                <a:latin typeface="Spoqa Han Sans"/>
              </a:rPr>
              <a:t> 차이</a:t>
            </a:r>
            <a:endParaRPr lang="en-US" altLang="ko-KR" sz="1000" dirty="0">
              <a:latin typeface="Spoqa Ha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표본집단에서 회귀식을 얻었다면</a:t>
            </a:r>
            <a:r>
              <a:rPr lang="en-US" altLang="ko-KR" sz="1000" dirty="0"/>
              <a:t>, </a:t>
            </a:r>
            <a:r>
              <a:rPr lang="ko-KR" altLang="en-US" sz="1000" dirty="0"/>
              <a:t>그 회귀식을 통해 얻은 </a:t>
            </a:r>
            <a:r>
              <a:rPr lang="ko-KR" altLang="en-US" sz="1000" dirty="0" err="1"/>
              <a:t>예측값과</a:t>
            </a:r>
            <a:r>
              <a:rPr lang="ko-KR" altLang="en-US" sz="1000" dirty="0"/>
              <a:t> 실제 </a:t>
            </a:r>
            <a:r>
              <a:rPr lang="ko-KR" altLang="en-US" sz="1000" dirty="0" err="1"/>
              <a:t>관측값의</a:t>
            </a:r>
            <a:r>
              <a:rPr lang="ko-KR" altLang="en-US" sz="1000" dirty="0"/>
              <a:t> 차이</a:t>
            </a:r>
            <a:endParaRPr lang="en-US" altLang="ko-KR" sz="1000" dirty="0">
              <a:latin typeface="Spoqa Han Sans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ko-KR" sz="100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ym typeface="Wingdings" panose="05000000000000000000" pitchFamily="2" charset="2"/>
              </a:rPr>
              <a:t> </a:t>
            </a:r>
            <a:r>
              <a:rPr lang="ko-KR" altLang="en-US" sz="1000" dirty="0"/>
              <a:t>둘의 차이는 모집단에서 얻은 것이냐 표본집단에서 얻은 것이냐 차이 </a:t>
            </a:r>
            <a:endParaRPr lang="en-US" altLang="ko-KR" sz="1000" dirty="0">
              <a:latin typeface="Spoqa Ha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But!! </a:t>
            </a:r>
            <a:r>
              <a:rPr lang="ko-KR" altLang="en-US" sz="1000" dirty="0"/>
              <a:t>대부분 표본집단에서 회귀식을 얻기 때문에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잔차를</a:t>
            </a:r>
            <a:r>
              <a:rPr lang="ko-KR" altLang="en-US" sz="1000" dirty="0"/>
              <a:t> 가지고 회귀식의 최적의 파라미터 값들을 추정한다</a:t>
            </a:r>
            <a:r>
              <a:rPr lang="en-US" altLang="ko-KR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즉</a:t>
            </a:r>
            <a:r>
              <a:rPr lang="en-US" altLang="ko-KR" sz="1000" dirty="0"/>
              <a:t>, </a:t>
            </a:r>
            <a:r>
              <a:rPr lang="ko-KR" altLang="en-US" sz="1000" dirty="0"/>
              <a:t>잔차들의 제곱들을 더한 것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잔차제곱합</a:t>
            </a:r>
            <a:r>
              <a:rPr lang="en-US" altLang="ko-KR" sz="1000" dirty="0"/>
              <a:t>)</a:t>
            </a:r>
            <a:r>
              <a:rPr lang="ko-KR" altLang="en-US" sz="1000" dirty="0"/>
              <a:t>을 최소로 만들어주는 파라미터를 찾는 것</a:t>
            </a:r>
            <a:endParaRPr lang="en-US" altLang="ko-KR" sz="1000" dirty="0">
              <a:latin typeface="Spoqa Ha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350" b="1" dirty="0">
              <a:highlight>
                <a:srgbClr val="FFFF66"/>
              </a:highlight>
              <a:latin typeface="Spoqa Han San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350" b="1" dirty="0">
                <a:highlight>
                  <a:srgbClr val="FFFF66"/>
                </a:highlight>
                <a:latin typeface="Spoqa Han Sans"/>
              </a:rPr>
              <a:t>편차</a:t>
            </a:r>
            <a:r>
              <a:rPr lang="en-US" altLang="ko-KR" sz="1350" b="1" dirty="0">
                <a:highlight>
                  <a:srgbClr val="FFFF66"/>
                </a:highlight>
                <a:latin typeface="Spoqa Han Sans"/>
              </a:rPr>
              <a:t>(Deviation)</a:t>
            </a:r>
          </a:p>
          <a:p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 :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평균에서 </a:t>
            </a:r>
            <a:r>
              <a:rPr lang="ko-KR" altLang="en-US" sz="1000" dirty="0" err="1">
                <a:solidFill>
                  <a:srgbClr val="666666"/>
                </a:solidFill>
                <a:latin typeface="Spoqa Han Sans"/>
              </a:rPr>
              <a:t>개별값을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 뺀 것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, 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정규분포에서 편차의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합은 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0</a:t>
            </a:r>
            <a:endParaRPr lang="ko-KR" altLang="en-US" sz="1000" dirty="0">
              <a:solidFill>
                <a:srgbClr val="666666"/>
              </a:solidFill>
              <a:latin typeface="Spoqa Han San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8E412BD-2C2C-450D-B9FC-5F08762062DD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8183712-A2FB-4681-A3AC-6C00B616E0EA}"/>
              </a:ext>
            </a:extLst>
          </p:cNvPr>
          <p:cNvSpPr txBox="1">
            <a:spLocks/>
          </p:cNvSpPr>
          <p:nvPr/>
        </p:nvSpPr>
        <p:spPr>
          <a:xfrm>
            <a:off x="2765275" y="39031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통계분석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기초통계량</a:t>
            </a:r>
            <a:endParaRPr lang="ko-KR" altLang="en-US" sz="15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58E52E-6999-4F4B-80C2-A5F88DD6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6D9CE-9D21-4757-B341-0B863B68BAF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8085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2A1CF-C18C-4A88-90AF-8EE75CE5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9916BC-B984-4D35-B7B1-14BA7B55938A}"/>
              </a:ext>
            </a:extLst>
          </p:cNvPr>
          <p:cNvSpPr/>
          <p:nvPr/>
        </p:nvSpPr>
        <p:spPr>
          <a:xfrm>
            <a:off x="509276" y="1442230"/>
            <a:ext cx="7943353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각 표본들의 평균이 전체 평균과 얼마나 떨어져 있는가를 알려주는 것</a:t>
            </a:r>
            <a:endParaRPr lang="en-US" altLang="ko-KR" sz="1000" dirty="0"/>
          </a:p>
          <a:p>
            <a:r>
              <a:rPr lang="ko-KR" altLang="en-US" sz="1000" u="sng" dirty="0">
                <a:solidFill>
                  <a:srgbClr val="666666"/>
                </a:solidFill>
                <a:latin typeface="Spoqa Han Sans"/>
              </a:rPr>
              <a:t>각 표본들의 평균과 전체 평균 간의 간격</a:t>
            </a:r>
            <a:r>
              <a:rPr lang="en-US" altLang="ko-KR" sz="1000" u="sng" dirty="0">
                <a:solidFill>
                  <a:srgbClr val="666666"/>
                </a:solidFill>
                <a:latin typeface="Spoqa Han Sans"/>
              </a:rPr>
              <a:t>(</a:t>
            </a:r>
            <a:r>
              <a:rPr lang="ko-KR" altLang="en-US" sz="1000" u="sng" dirty="0">
                <a:solidFill>
                  <a:srgbClr val="666666"/>
                </a:solidFill>
                <a:latin typeface="Spoqa Han Sans"/>
              </a:rPr>
              <a:t>즉</a:t>
            </a:r>
            <a:r>
              <a:rPr lang="en-US" altLang="ko-KR" sz="1000" u="sng" dirty="0">
                <a:solidFill>
                  <a:srgbClr val="666666"/>
                </a:solidFill>
                <a:latin typeface="Spoqa Han Sans"/>
              </a:rPr>
              <a:t>, </a:t>
            </a:r>
            <a:r>
              <a:rPr lang="ko-KR" altLang="en-US" sz="1000" u="sng" dirty="0">
                <a:solidFill>
                  <a:srgbClr val="666666"/>
                </a:solidFill>
                <a:latin typeface="Spoqa Han Sans"/>
              </a:rPr>
              <a:t>표본평균과 모평균의 차이를 말함</a:t>
            </a:r>
            <a:r>
              <a:rPr lang="en-US" altLang="ko-KR" sz="1000" u="sng" dirty="0">
                <a:solidFill>
                  <a:srgbClr val="666666"/>
                </a:solidFill>
                <a:latin typeface="Spoqa Han Sans"/>
              </a:rPr>
              <a:t>)</a:t>
            </a:r>
            <a:endParaRPr lang="ko-KR" altLang="en-US" sz="1000" u="sng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000" dirty="0"/>
              <a:t>표본들이 실제 모집단과 얼마나 차이가 나는가에 관한 것으로 평균의 정확도를 추정할 때 사용</a:t>
            </a:r>
            <a:endParaRPr lang="en-US" altLang="ko-KR" sz="1000" dirty="0"/>
          </a:p>
          <a:p>
            <a:endParaRPr lang="en-US" altLang="ko-KR" sz="1000" dirty="0">
              <a:solidFill>
                <a:srgbClr val="666666"/>
              </a:solidFill>
              <a:latin typeface="Spoqa Han Sans"/>
              <a:sym typeface="Wingdings" panose="05000000000000000000" pitchFamily="2" charset="2"/>
            </a:endParaRPr>
          </a:p>
          <a:p>
            <a:r>
              <a:rPr lang="en-US" altLang="ko-KR" sz="1000" dirty="0">
                <a:solidFill>
                  <a:srgbClr val="666666"/>
                </a:solidFill>
                <a:latin typeface="Spoqa Han Sans"/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solidFill>
                  <a:srgbClr val="666666"/>
                </a:solidFill>
                <a:highlight>
                  <a:srgbClr val="FFFF66"/>
                </a:highlight>
                <a:latin typeface="Spoqa Han Sans"/>
              </a:rPr>
              <a:t>수집된 표본집단들이 모집단을 추정하기에 적절한지 아는 방법</a:t>
            </a:r>
            <a:endParaRPr lang="en-US" altLang="ko-KR" sz="1000" dirty="0">
              <a:solidFill>
                <a:srgbClr val="666666"/>
              </a:solidFill>
              <a:highlight>
                <a:srgbClr val="FFFF66"/>
              </a:highlight>
              <a:latin typeface="Spoqa Han Sans"/>
            </a:endParaRPr>
          </a:p>
          <a:p>
            <a:pPr marL="214313" indent="-214313">
              <a:buFont typeface="Wingdings" panose="05000000000000000000" pitchFamily="2" charset="2"/>
              <a:buChar char="à"/>
            </a:pP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이때 매번 뽑히는 여러 표본평균들이 얼마만큼의 변동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,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즉 편차를 가지겠는가에 대한 답을 주는 것이 표준오차</a:t>
            </a:r>
            <a:endParaRPr lang="en-US" altLang="ko-KR" sz="1000" dirty="0">
              <a:solidFill>
                <a:srgbClr val="666666"/>
              </a:solidFill>
              <a:latin typeface="Spoqa Han Sans"/>
            </a:endParaRPr>
          </a:p>
          <a:p>
            <a:pPr marL="214313" indent="-214313">
              <a:buFont typeface="Wingdings" panose="05000000000000000000" pitchFamily="2" charset="2"/>
              <a:buChar char="à"/>
            </a:pPr>
            <a:r>
              <a:rPr lang="ko-KR" altLang="en-US" sz="1000" dirty="0">
                <a:sym typeface="Wingdings" panose="05000000000000000000" pitchFamily="2" charset="2"/>
              </a:rPr>
              <a:t>모평균에 대하여 추론할 때 표본평균의 표준오차를 사용해야 함</a:t>
            </a:r>
            <a:r>
              <a:rPr lang="en-US" altLang="ko-KR" sz="1000" dirty="0">
                <a:sym typeface="Wingdings" panose="05000000000000000000" pitchFamily="2" charset="2"/>
              </a:rPr>
              <a:t>.</a:t>
            </a:r>
          </a:p>
          <a:p>
            <a:pPr marL="214313" indent="-214313">
              <a:buFont typeface="Wingdings" panose="05000000000000000000" pitchFamily="2" charset="2"/>
              <a:buChar char="à"/>
            </a:pP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표준오차가 작을수록 표본의 대표성이 높다</a:t>
            </a:r>
            <a:endParaRPr lang="en-US" altLang="ko-KR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6B3F94-9B9F-4AA6-A0C3-70BAF0815053}"/>
              </a:ext>
            </a:extLst>
          </p:cNvPr>
          <p:cNvSpPr/>
          <p:nvPr/>
        </p:nvSpPr>
        <p:spPr>
          <a:xfrm>
            <a:off x="5375337" y="439917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00" dirty="0">
                <a:solidFill>
                  <a:srgbClr val="202122"/>
                </a:solidFill>
                <a:latin typeface="Arial" panose="020B0604020202020204" pitchFamily="34" charset="0"/>
              </a:rPr>
              <a:t>σ:</a:t>
            </a:r>
            <a:r>
              <a:rPr lang="ko-KR" altLang="en-US" sz="900" dirty="0">
                <a:solidFill>
                  <a:srgbClr val="202122"/>
                </a:solidFill>
                <a:latin typeface="Arial" panose="020B0604020202020204" pitchFamily="34" charset="0"/>
              </a:rPr>
              <a:t> 모집단 </a:t>
            </a:r>
            <a:r>
              <a:rPr lang="ko-KR" altLang="en-US" sz="900" dirty="0">
                <a:solidFill>
                  <a:srgbClr val="0645AD"/>
                </a:solidFill>
                <a:latin typeface="Arial" panose="020B0604020202020204" pitchFamily="34" charset="0"/>
                <a:hlinkClick r:id="rId2" tooltip="표준편차"/>
              </a:rPr>
              <a:t>표준편차</a:t>
            </a:r>
            <a:r>
              <a:rPr lang="en-US" altLang="ko-KR" sz="900" dirty="0">
                <a:solidFill>
                  <a:srgbClr val="202122"/>
                </a:solidFill>
                <a:latin typeface="Arial" panose="020B0604020202020204" pitchFamily="34" charset="0"/>
              </a:rPr>
              <a:t>(standard deviation), n</a:t>
            </a:r>
            <a:r>
              <a:rPr lang="ko-KR" altLang="en-US" sz="900" dirty="0">
                <a:solidFill>
                  <a:srgbClr val="202122"/>
                </a:solidFill>
                <a:latin typeface="Arial" panose="020B0604020202020204" pitchFamily="34" charset="0"/>
              </a:rPr>
              <a:t>은 </a:t>
            </a:r>
            <a:r>
              <a:rPr lang="ko-KR" altLang="en-US" sz="900" dirty="0">
                <a:solidFill>
                  <a:srgbClr val="0645AD"/>
                </a:solidFill>
                <a:latin typeface="Arial" panose="020B0604020202020204" pitchFamily="34" charset="0"/>
                <a:hlinkClick r:id="rId3" tooltip="모집단"/>
              </a:rPr>
              <a:t>모집단</a:t>
            </a:r>
            <a:r>
              <a:rPr lang="ko-KR" altLang="en-US" sz="900" dirty="0">
                <a:solidFill>
                  <a:srgbClr val="202122"/>
                </a:solidFill>
                <a:latin typeface="Arial" panose="020B0604020202020204" pitchFamily="34" charset="0"/>
              </a:rPr>
              <a:t>의 크기</a:t>
            </a:r>
            <a:endParaRPr lang="ko-KR" altLang="en-US" sz="9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10D907-6620-490B-8059-C5A11D8755FA}"/>
              </a:ext>
            </a:extLst>
          </p:cNvPr>
          <p:cNvSpPr/>
          <p:nvPr/>
        </p:nvSpPr>
        <p:spPr>
          <a:xfrm>
            <a:off x="488260" y="2990101"/>
            <a:ext cx="4572000" cy="623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ko-KR" altLang="en-US" sz="1350" dirty="0">
                <a:solidFill>
                  <a:srgbClr val="222222"/>
                </a:solidFill>
                <a:latin typeface="-apple-system"/>
              </a:rPr>
              <a:t>표준오차가 왜 발생</a:t>
            </a:r>
            <a:r>
              <a:rPr lang="en-US" altLang="ko-KR" sz="1350" dirty="0">
                <a:solidFill>
                  <a:srgbClr val="222222"/>
                </a:solidFill>
                <a:latin typeface="-apple-system"/>
              </a:rPr>
              <a:t>?????</a:t>
            </a:r>
          </a:p>
          <a:p>
            <a:r>
              <a:rPr lang="ko-KR" altLang="en-US" sz="1050" dirty="0">
                <a:solidFill>
                  <a:srgbClr val="222222"/>
                </a:solidFill>
                <a:latin typeface="-apple-system"/>
              </a:rPr>
              <a:t>표본이 매번 추출될 때 마다 값이 바뀌는 특성때문에 표본 통계량은 매번 그 값에 변동</a:t>
            </a:r>
            <a:r>
              <a:rPr lang="en-US" altLang="ko-KR" sz="1050" dirty="0">
                <a:solidFill>
                  <a:srgbClr val="222222"/>
                </a:solidFill>
                <a:latin typeface="-apple-system"/>
              </a:rPr>
              <a:t>(</a:t>
            </a:r>
            <a:r>
              <a:rPr lang="ko-KR" altLang="en-US" sz="1050" dirty="0">
                <a:solidFill>
                  <a:srgbClr val="222222"/>
                </a:solidFill>
                <a:latin typeface="-apple-system"/>
              </a:rPr>
              <a:t>혹은 오차</a:t>
            </a:r>
            <a:r>
              <a:rPr lang="en-US" altLang="ko-KR" sz="1050" dirty="0">
                <a:solidFill>
                  <a:srgbClr val="222222"/>
                </a:solidFill>
                <a:latin typeface="-apple-system"/>
              </a:rPr>
              <a:t>)</a:t>
            </a:r>
            <a:r>
              <a:rPr lang="ko-KR" altLang="en-US" sz="1050" dirty="0">
                <a:solidFill>
                  <a:srgbClr val="222222"/>
                </a:solidFill>
                <a:latin typeface="-apple-system"/>
              </a:rPr>
              <a:t>하기 때문에</a:t>
            </a:r>
            <a:r>
              <a:rPr lang="en-US" altLang="ko-KR" sz="1050" dirty="0">
                <a:solidFill>
                  <a:srgbClr val="222222"/>
                </a:solidFill>
                <a:latin typeface="-apple-system"/>
              </a:rPr>
              <a:t>~~~~</a:t>
            </a:r>
            <a:endParaRPr lang="ko-KR" altLang="en-US" sz="105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259872-569E-4D6A-98F0-1EA01A593599}"/>
              </a:ext>
            </a:extLst>
          </p:cNvPr>
          <p:cNvSpPr/>
          <p:nvPr/>
        </p:nvSpPr>
        <p:spPr>
          <a:xfrm>
            <a:off x="461193" y="5079944"/>
            <a:ext cx="7335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 표준 편차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모집단의 분포가 얼마나 퍼져 있는가를 서술하는 개념이고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, </a:t>
            </a:r>
          </a:p>
          <a:p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SE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평균의 추정치에 대한 불확실도를 수치화한 것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C2AE7B-72B6-4AD8-9044-71B1634CD362}"/>
              </a:ext>
            </a:extLst>
          </p:cNvPr>
          <p:cNvSpPr/>
          <p:nvPr/>
        </p:nvSpPr>
        <p:spPr>
          <a:xfrm>
            <a:off x="483643" y="3738943"/>
            <a:ext cx="4572000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marL="214313" indent="-214313">
              <a:buFont typeface="Wingdings" panose="05000000000000000000" pitchFamily="2" charset="2"/>
              <a:buChar char="à"/>
            </a:pP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But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하지만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,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일반적으로 표본추출은 단 한번 시행하므로</a:t>
            </a:r>
            <a:endParaRPr lang="en-US" altLang="ko-KR" sz="1000" dirty="0">
              <a:solidFill>
                <a:srgbClr val="666666"/>
              </a:solidFill>
              <a:latin typeface="Spoqa Han Sans"/>
            </a:endParaRPr>
          </a:p>
          <a:p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 표본평균도 하나가 나올 것이고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,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표준오차를 계산할 수도 없다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.</a:t>
            </a:r>
          </a:p>
          <a:p>
            <a:r>
              <a:rPr lang="en-US" altLang="ko-KR" sz="1000" dirty="0">
                <a:solidFill>
                  <a:srgbClr val="666666"/>
                </a:solidFill>
                <a:latin typeface="Spoqa Han Sans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표본평균이 여러 개가 있어야 그들의 편차를 계산할 수 있지만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,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그럼에도 불구하고 이론적으로 표준오차를 계산할 수 있다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. </a:t>
            </a:r>
          </a:p>
          <a:p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(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공식 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=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표본 표준편차 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/ 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관측치의 제곱근으로 나눈 값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)</a:t>
            </a:r>
          </a:p>
          <a:p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(</a:t>
            </a:r>
            <a:r>
              <a:rPr lang="ko-KR" altLang="en-US" sz="1000" dirty="0">
                <a:solidFill>
                  <a:srgbClr val="666666"/>
                </a:solidFill>
                <a:latin typeface="Spoqa Han Sans"/>
              </a:rPr>
              <a:t>이처럼 단 하나의 표본 표준편차 값만 있더라도 표준 오차를 이론적으로는 계산할 수 있다</a:t>
            </a:r>
            <a:r>
              <a:rPr lang="en-US" altLang="ko-KR" sz="1000" dirty="0">
                <a:solidFill>
                  <a:srgbClr val="666666"/>
                </a:solidFill>
                <a:latin typeface="Spoqa Han Sans"/>
              </a:rPr>
              <a:t>)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23F167C-9014-4400-ABA9-1467D19D7289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2" name="제목 6">
            <a:extLst>
              <a:ext uri="{FF2B5EF4-FFF2-40B4-BE49-F238E27FC236}">
                <a16:creationId xmlns:a16="http://schemas.microsoft.com/office/drawing/2014/main" id="{0D4EDEA8-A68F-44E7-9C23-5122D601CDEC}"/>
              </a:ext>
            </a:extLst>
          </p:cNvPr>
          <p:cNvSpPr txBox="1">
            <a:spLocks/>
          </p:cNvSpPr>
          <p:nvPr/>
        </p:nvSpPr>
        <p:spPr>
          <a:xfrm>
            <a:off x="463312" y="1056423"/>
            <a:ext cx="3173893" cy="30008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1400" dirty="0"/>
              <a:t>**</a:t>
            </a:r>
            <a:r>
              <a:rPr lang="ko-KR" altLang="en-US" sz="1400" dirty="0"/>
              <a:t>표준오차</a:t>
            </a:r>
            <a:r>
              <a:rPr lang="en-US" altLang="ko-KR" sz="1400" dirty="0"/>
              <a:t>(SE : Standard Error)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A51D259-A7A5-4AED-B430-5C79E62B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BADC0D-F574-464C-BE66-FA3539743A0C}"/>
              </a:ext>
            </a:extLst>
          </p:cNvPr>
          <p:cNvSpPr/>
          <p:nvPr/>
        </p:nvSpPr>
        <p:spPr>
          <a:xfrm>
            <a:off x="5356440" y="3158098"/>
            <a:ext cx="3096189" cy="63863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350" b="1" dirty="0">
                <a:highlight>
                  <a:srgbClr val="FFFF00"/>
                </a:highlight>
                <a:latin typeface="Spoqa Han Sans"/>
              </a:rPr>
              <a:t>표준</a:t>
            </a:r>
            <a:r>
              <a:rPr lang="ko-KR" altLang="en-US" sz="1350" dirty="0">
                <a:highlight>
                  <a:srgbClr val="FFFF00"/>
                </a:highlight>
                <a:latin typeface="Spoqa Han Sans"/>
              </a:rPr>
              <a:t>오차</a:t>
            </a:r>
            <a:r>
              <a:rPr lang="en-US" altLang="ko-KR" sz="1350" dirty="0">
                <a:highlight>
                  <a:srgbClr val="FFFF00"/>
                </a:highlight>
                <a:latin typeface="Spoqa Han Sans"/>
              </a:rPr>
              <a:t>(Standard Error)</a:t>
            </a:r>
          </a:p>
          <a:p>
            <a:r>
              <a:rPr lang="ko-KR" altLang="en-US" sz="1000" dirty="0">
                <a:solidFill>
                  <a:srgbClr val="000000"/>
                </a:solidFill>
                <a:latin typeface="NanumGothic"/>
              </a:rPr>
              <a:t>여러 표본의 평균값의 표준편차</a:t>
            </a:r>
            <a:endParaRPr lang="en-US" altLang="ko-KR" sz="1000" dirty="0">
              <a:solidFill>
                <a:srgbClr val="000000"/>
              </a:solidFill>
              <a:latin typeface="NanumGothic"/>
            </a:endParaRPr>
          </a:p>
          <a:p>
            <a:r>
              <a:rPr lang="en-US" altLang="ko-KR" sz="1200" dirty="0">
                <a:latin typeface="Spoqa Han Sans"/>
              </a:rPr>
              <a:t>=</a:t>
            </a:r>
            <a:r>
              <a:rPr lang="ko-KR" altLang="en-US" sz="1000" dirty="0">
                <a:latin typeface="Spoqa Han Sans"/>
              </a:rPr>
              <a:t>표본분산을 표본수로 </a:t>
            </a:r>
            <a:r>
              <a:rPr lang="ko-KR" altLang="en-US" sz="1000" dirty="0" err="1">
                <a:latin typeface="Spoqa Han Sans"/>
              </a:rPr>
              <a:t>나눈값을</a:t>
            </a:r>
            <a:r>
              <a:rPr lang="ko-KR" altLang="en-US" sz="1000" dirty="0">
                <a:latin typeface="Spoqa Han Sans"/>
              </a:rPr>
              <a:t> 제곱근 한 값</a:t>
            </a:r>
            <a:r>
              <a:rPr lang="en-US" altLang="ko-KR" sz="1000" dirty="0">
                <a:latin typeface="Spoqa Han Sans"/>
              </a:rPr>
              <a:t> 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E0F52-BD2D-4147-9250-2B8F03732679}"/>
              </a:ext>
            </a:extLst>
          </p:cNvPr>
          <p:cNvSpPr txBox="1"/>
          <p:nvPr/>
        </p:nvSpPr>
        <p:spPr>
          <a:xfrm>
            <a:off x="5362679" y="5127248"/>
            <a:ext cx="36962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highlight>
                  <a:srgbClr val="FFFF00"/>
                </a:highlight>
              </a:rPr>
              <a:t>표본</a:t>
            </a:r>
            <a:r>
              <a:rPr lang="ko-KR" altLang="en-US" sz="1400" dirty="0">
                <a:highlight>
                  <a:srgbClr val="FFFF00"/>
                </a:highlight>
              </a:rPr>
              <a:t>오차</a:t>
            </a:r>
            <a:r>
              <a:rPr lang="en-US" altLang="ko-KR" sz="1400" dirty="0">
                <a:highlight>
                  <a:srgbClr val="FFFF00"/>
                </a:highlight>
              </a:rPr>
              <a:t>(Sampling</a:t>
            </a:r>
            <a:r>
              <a:rPr lang="ko-KR" altLang="en-US" sz="1400" dirty="0">
                <a:highlight>
                  <a:srgbClr val="FFFF00"/>
                </a:highlight>
              </a:rPr>
              <a:t> </a:t>
            </a:r>
            <a:r>
              <a:rPr lang="en-US" altLang="ko-KR" sz="1400" dirty="0">
                <a:highlight>
                  <a:srgbClr val="FFFF00"/>
                </a:highlight>
              </a:rPr>
              <a:t>Error)</a:t>
            </a:r>
          </a:p>
          <a:p>
            <a:r>
              <a:rPr lang="en-US" altLang="ko-KR" sz="1000" dirty="0"/>
              <a:t>=</a:t>
            </a:r>
            <a:r>
              <a:rPr lang="ko-KR" altLang="en-US" sz="1000" dirty="0"/>
              <a:t>모평균 추정구간의 중심으로부터 최대 허용할 최대허용오차</a:t>
            </a:r>
            <a:endParaRPr lang="en-US" altLang="ko-KR" sz="1000" dirty="0"/>
          </a:p>
          <a:p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ym typeface="Wingdings" panose="05000000000000000000" pitchFamily="2" charset="2"/>
              </a:rPr>
              <a:t>모평균 추정치의 표본오차를 말함</a:t>
            </a:r>
            <a:r>
              <a:rPr lang="en-US" altLang="ko-KR" sz="1000" dirty="0">
                <a:sym typeface="Wingdings" panose="05000000000000000000" pitchFamily="2" charset="2"/>
              </a:rPr>
              <a:t>.</a:t>
            </a:r>
            <a:endParaRPr lang="en-US" altLang="ko-KR" sz="1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1A43C2-8336-43D5-8053-81114CB7EE92}"/>
              </a:ext>
            </a:extLst>
          </p:cNvPr>
          <p:cNvSpPr/>
          <p:nvPr/>
        </p:nvSpPr>
        <p:spPr>
          <a:xfrm>
            <a:off x="5469575" y="5837409"/>
            <a:ext cx="2983054" cy="276999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/>
              <a:t>표본오차 </a:t>
            </a:r>
            <a:r>
              <a:rPr lang="en-US" altLang="ko-KR" sz="1200" b="1" dirty="0"/>
              <a:t>=</a:t>
            </a:r>
            <a:r>
              <a:rPr lang="en-US" altLang="ko-KR" sz="1200" dirty="0"/>
              <a:t>  </a:t>
            </a:r>
            <a:r>
              <a:rPr lang="ko-KR" altLang="en-US" sz="1200" dirty="0" err="1"/>
              <a:t>임계값</a:t>
            </a:r>
            <a:r>
              <a:rPr lang="ko-KR" altLang="en-US" sz="1200" dirty="0"/>
              <a:t> </a:t>
            </a:r>
            <a:r>
              <a:rPr lang="en-US" altLang="ko-KR" sz="1200" dirty="0"/>
              <a:t>x </a:t>
            </a:r>
            <a:r>
              <a:rPr lang="ko-KR" altLang="en-US" sz="1200" dirty="0"/>
              <a:t>표준오차</a:t>
            </a:r>
            <a:r>
              <a:rPr lang="en-US" altLang="ko-KR" sz="1200" dirty="0"/>
              <a:t>(SE)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C59377-A53C-43FA-81EC-607247E58B12}"/>
                  </a:ext>
                </a:extLst>
              </p:cNvPr>
              <p:cNvSpPr/>
              <p:nvPr/>
            </p:nvSpPr>
            <p:spPr>
              <a:xfrm>
                <a:off x="5375337" y="3936947"/>
                <a:ext cx="3077292" cy="414922"/>
              </a:xfrm>
              <a:prstGeom prst="rect">
                <a:avLst/>
              </a:prstGeom>
              <a:ln w="317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ko-KR" sz="12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표본평균의 분산</a:t>
                </a:r>
                <a:r>
                  <a:rPr lang="en-US" altLang="ko-KR" sz="12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= </a:t>
                </a:r>
                <a:r>
                  <a:rPr lang="ko-KR" altLang="ko-KR" sz="12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모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분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산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1C59377-A53C-43FA-81EC-607247E58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337" y="3936947"/>
                <a:ext cx="3077292" cy="414922"/>
              </a:xfrm>
              <a:prstGeom prst="rect">
                <a:avLst/>
              </a:prstGeom>
              <a:blipFill>
                <a:blip r:embed="rId4"/>
                <a:stretch>
                  <a:fillRect l="-198"/>
                </a:stretch>
              </a:blipFill>
              <a:ln w="31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78E276-C4F2-441A-8AFF-6B247CD45C1C}"/>
                  </a:ext>
                </a:extLst>
              </p:cNvPr>
              <p:cNvSpPr/>
              <p:nvPr/>
            </p:nvSpPr>
            <p:spPr>
              <a:xfrm>
                <a:off x="5434616" y="4714138"/>
                <a:ext cx="3018013" cy="365806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2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표준오차</a:t>
                </a:r>
                <a:r>
                  <a:rPr lang="en-US" altLang="ko-KR" sz="12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(S.E)  = </a:t>
                </a:r>
                <a:r>
                  <a:rPr lang="ko-KR" altLang="ko-KR" sz="1200" dirty="0">
                    <a:highlight>
                      <a:srgbClr val="FFFF00"/>
                    </a:highlight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B78E276-C4F2-441A-8AFF-6B247CD45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616" y="4714138"/>
                <a:ext cx="3018013" cy="365806"/>
              </a:xfrm>
              <a:prstGeom prst="rect">
                <a:avLst/>
              </a:prstGeom>
              <a:blipFill>
                <a:blip r:embed="rId5"/>
                <a:stretch>
                  <a:fillRect l="-200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6AC2394-F067-4953-95BC-98CA83143ECE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73349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866F9-A0CC-4B30-941B-CCE6C666933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 err="1"/>
              <a:t>쉬어가기</a:t>
            </a:r>
            <a:endParaRPr lang="ko-KR" altLang="en-US" sz="12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0BEC43F-A1E7-4BDA-A942-9B970288B2D9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**</a:t>
            </a:r>
            <a:r>
              <a:rPr lang="ko-KR" altLang="en-US" sz="1500" dirty="0"/>
              <a:t>그리스문자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60788B-3FF0-49D0-8EC4-AC1656F6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54" y="1298922"/>
            <a:ext cx="6013174" cy="48663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671DB6-BE90-43DA-91A3-A41764B25FE8}"/>
              </a:ext>
            </a:extLst>
          </p:cNvPr>
          <p:cNvSpPr txBox="1"/>
          <p:nvPr/>
        </p:nvSpPr>
        <p:spPr>
          <a:xfrm>
            <a:off x="845772" y="1412776"/>
            <a:ext cx="648460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</a:t>
            </a:r>
            <a:r>
              <a:rPr lang="ko-KR" altLang="en-US" sz="1000" dirty="0" err="1"/>
              <a:t>종오류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E9D06-0A2B-40ED-B838-0AD6F4EB71DB}"/>
              </a:ext>
            </a:extLst>
          </p:cNvPr>
          <p:cNvSpPr txBox="1"/>
          <p:nvPr/>
        </p:nvSpPr>
        <p:spPr>
          <a:xfrm>
            <a:off x="845772" y="1816660"/>
            <a:ext cx="648460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 err="1"/>
              <a:t>종오류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87FA7-BE45-43DC-AE4F-4DB94794CB0B}"/>
              </a:ext>
            </a:extLst>
          </p:cNvPr>
          <p:cNvSpPr txBox="1"/>
          <p:nvPr/>
        </p:nvSpPr>
        <p:spPr>
          <a:xfrm>
            <a:off x="219491" y="2216793"/>
            <a:ext cx="1274741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확률분포형태</a:t>
            </a:r>
            <a:r>
              <a:rPr lang="en-US" altLang="ko-KR" sz="1000" dirty="0"/>
              <a:t>, </a:t>
            </a:r>
            <a:r>
              <a:rPr lang="ko-KR" altLang="en-US" sz="1000" dirty="0"/>
              <a:t>각도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61F91-9F4F-4149-B69B-BC75795B416A}"/>
              </a:ext>
            </a:extLst>
          </p:cNvPr>
          <p:cNvSpPr txBox="1"/>
          <p:nvPr/>
        </p:nvSpPr>
        <p:spPr>
          <a:xfrm>
            <a:off x="611560" y="2616926"/>
            <a:ext cx="882672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밀도</a:t>
            </a:r>
            <a:r>
              <a:rPr lang="en-US" altLang="ko-KR" sz="1000" dirty="0"/>
              <a:t>,</a:t>
            </a:r>
            <a:r>
              <a:rPr lang="ko-KR" altLang="en-US" sz="1000" dirty="0" err="1"/>
              <a:t>변분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C4712-2466-4375-ACC7-CA07BC955BD4}"/>
              </a:ext>
            </a:extLst>
          </p:cNvPr>
          <p:cNvSpPr txBox="1"/>
          <p:nvPr/>
        </p:nvSpPr>
        <p:spPr>
          <a:xfrm>
            <a:off x="136068" y="3017059"/>
            <a:ext cx="1320223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오차</a:t>
            </a:r>
            <a:r>
              <a:rPr lang="en-US" altLang="ko-KR" sz="1000" dirty="0"/>
              <a:t>, </a:t>
            </a:r>
            <a:r>
              <a:rPr lang="ko-KR" altLang="en-US" sz="1000" dirty="0"/>
              <a:t>자연대수 </a:t>
            </a:r>
            <a:r>
              <a:rPr lang="ko-KR" altLang="en-US" sz="1000" dirty="0" err="1"/>
              <a:t>밑수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A11EF-922C-4AFB-8957-0EB3D5BA9E04}"/>
              </a:ext>
            </a:extLst>
          </p:cNvPr>
          <p:cNvSpPr txBox="1"/>
          <p:nvPr/>
        </p:nvSpPr>
        <p:spPr>
          <a:xfrm>
            <a:off x="459211" y="4168250"/>
            <a:ext cx="1060755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온도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시상수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2317E-3DA4-4E18-914F-10142B77B034}"/>
              </a:ext>
            </a:extLst>
          </p:cNvPr>
          <p:cNvSpPr txBox="1"/>
          <p:nvPr/>
        </p:nvSpPr>
        <p:spPr>
          <a:xfrm>
            <a:off x="611560" y="4597916"/>
            <a:ext cx="872163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단위벡터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E2D5B-5584-4015-AF37-59DB8BEBD5B9}"/>
              </a:ext>
            </a:extLst>
          </p:cNvPr>
          <p:cNvSpPr txBox="1"/>
          <p:nvPr/>
        </p:nvSpPr>
        <p:spPr>
          <a:xfrm>
            <a:off x="422968" y="5377657"/>
            <a:ext cx="1060755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멱급수</a:t>
            </a:r>
            <a:r>
              <a:rPr lang="en-US" altLang="ko-KR" sz="1000" dirty="0"/>
              <a:t>, </a:t>
            </a:r>
            <a:r>
              <a:rPr lang="ko-KR" altLang="en-US" sz="1000" dirty="0"/>
              <a:t>파장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5B62FB-2DF7-4C8E-9503-B0B9083C95D4}"/>
              </a:ext>
            </a:extLst>
          </p:cNvPr>
          <p:cNvSpPr txBox="1"/>
          <p:nvPr/>
        </p:nvSpPr>
        <p:spPr>
          <a:xfrm>
            <a:off x="611560" y="5783393"/>
            <a:ext cx="872163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모평균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6F59FF-3D18-4D24-A90A-593F303C0B24}"/>
              </a:ext>
            </a:extLst>
          </p:cNvPr>
          <p:cNvSpPr txBox="1"/>
          <p:nvPr/>
        </p:nvSpPr>
        <p:spPr>
          <a:xfrm>
            <a:off x="7586452" y="1816660"/>
            <a:ext cx="872163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좌표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B228C4-1813-4630-91B9-8E2604BCC933}"/>
              </a:ext>
            </a:extLst>
          </p:cNvPr>
          <p:cNvSpPr txBox="1"/>
          <p:nvPr/>
        </p:nvSpPr>
        <p:spPr>
          <a:xfrm>
            <a:off x="7568931" y="2616926"/>
            <a:ext cx="872163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원주율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97756E-AD5B-4D47-8EF6-315CDFE78574}"/>
              </a:ext>
            </a:extLst>
          </p:cNvPr>
          <p:cNvSpPr txBox="1"/>
          <p:nvPr/>
        </p:nvSpPr>
        <p:spPr>
          <a:xfrm>
            <a:off x="7586452" y="3033451"/>
            <a:ext cx="1100348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상관계수</a:t>
            </a:r>
            <a:r>
              <a:rPr lang="en-US" altLang="ko-KR" sz="1000" dirty="0"/>
              <a:t>, </a:t>
            </a:r>
            <a:r>
              <a:rPr lang="ko-KR" altLang="en-US" sz="1000" dirty="0"/>
              <a:t>좌표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ADCDED-E5AD-478C-A116-4C6222342869}"/>
              </a:ext>
            </a:extLst>
          </p:cNvPr>
          <p:cNvSpPr txBox="1"/>
          <p:nvPr/>
        </p:nvSpPr>
        <p:spPr>
          <a:xfrm>
            <a:off x="7568931" y="3447879"/>
            <a:ext cx="1100348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표준편차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16ACD-B3B6-4EAD-AF9E-5D721FC0403A}"/>
              </a:ext>
            </a:extLst>
          </p:cNvPr>
          <p:cNvSpPr txBox="1"/>
          <p:nvPr/>
        </p:nvSpPr>
        <p:spPr>
          <a:xfrm>
            <a:off x="7586452" y="3833717"/>
            <a:ext cx="1100348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시간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4961C-A679-4A1B-AF2D-A7E6FACC3D52}"/>
              </a:ext>
            </a:extLst>
          </p:cNvPr>
          <p:cNvSpPr txBox="1"/>
          <p:nvPr/>
        </p:nvSpPr>
        <p:spPr>
          <a:xfrm>
            <a:off x="7620000" y="4633983"/>
            <a:ext cx="1100348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각도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A22CDB-50FC-46BE-9654-E8A89102DA6C}"/>
              </a:ext>
            </a:extLst>
          </p:cNvPr>
          <p:cNvSpPr txBox="1"/>
          <p:nvPr/>
        </p:nvSpPr>
        <p:spPr>
          <a:xfrm>
            <a:off x="7548846" y="5432973"/>
            <a:ext cx="1100348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좌표</a:t>
            </a:r>
            <a:r>
              <a:rPr lang="en-US" altLang="ko-KR" sz="1000" dirty="0"/>
              <a:t>, </a:t>
            </a:r>
            <a:r>
              <a:rPr lang="ko-KR" altLang="en-US" sz="1000" dirty="0"/>
              <a:t>각도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59B01-F8CB-473C-9CBA-8F27E817A0AE}"/>
              </a:ext>
            </a:extLst>
          </p:cNvPr>
          <p:cNvSpPr txBox="1"/>
          <p:nvPr/>
        </p:nvSpPr>
        <p:spPr>
          <a:xfrm>
            <a:off x="7541250" y="5817104"/>
            <a:ext cx="1100348" cy="24622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각도</a:t>
            </a:r>
            <a:r>
              <a:rPr lang="en-US" altLang="ko-KR" sz="1000" dirty="0"/>
              <a:t>, </a:t>
            </a:r>
            <a:r>
              <a:rPr lang="ko-KR" altLang="en-US" sz="1000" dirty="0"/>
              <a:t>저항</a:t>
            </a:r>
          </a:p>
        </p:txBody>
      </p:sp>
    </p:spTree>
    <p:extLst>
      <p:ext uri="{BB962C8B-B14F-4D97-AF65-F5344CB8AC3E}">
        <p14:creationId xmlns:p14="http://schemas.microsoft.com/office/powerpoint/2010/main" val="775698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A132715-A51E-4666-97A3-C5B75450D08B}"/>
              </a:ext>
            </a:extLst>
          </p:cNvPr>
          <p:cNvSpPr/>
          <p:nvPr/>
        </p:nvSpPr>
        <p:spPr>
          <a:xfrm>
            <a:off x="827584" y="1556792"/>
            <a:ext cx="6048672" cy="156966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/>
              <a:t>1. </a:t>
            </a:r>
            <a:r>
              <a:rPr lang="ko-KR" altLang="en-US" sz="1600" dirty="0"/>
              <a:t>총확률정리와 </a:t>
            </a:r>
            <a:r>
              <a:rPr lang="ko-KR" altLang="en-US" sz="1600" dirty="0" err="1"/>
              <a:t>베이즈</a:t>
            </a:r>
            <a:r>
              <a:rPr lang="ko-KR" altLang="en-US" sz="1600" dirty="0"/>
              <a:t> 이론</a:t>
            </a:r>
          </a:p>
          <a:p>
            <a:pPr fontAlgn="base"/>
            <a:endParaRPr lang="en-US" altLang="ko-KR" sz="1600" dirty="0"/>
          </a:p>
          <a:p>
            <a:pPr fontAlgn="base"/>
            <a:r>
              <a:rPr lang="en-US" altLang="ko-KR" sz="1600" dirty="0"/>
              <a:t>2. </a:t>
            </a:r>
            <a:r>
              <a:rPr lang="ko-KR" altLang="en-US" sz="1600" dirty="0"/>
              <a:t>확률변수와 확률함수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600" dirty="0"/>
              <a:t>확률변수와 확률함수 정의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600" dirty="0"/>
              <a:t>확률변수와 확률함수의 관계</a:t>
            </a:r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600" dirty="0"/>
              <a:t>확률변수의 </a:t>
            </a:r>
            <a:r>
              <a:rPr lang="ko-KR" altLang="en-US" sz="1600" dirty="0" err="1"/>
              <a:t>기댓값과</a:t>
            </a:r>
            <a:r>
              <a:rPr lang="ko-KR" altLang="en-US" sz="1600" dirty="0"/>
              <a:t> 분산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6BAE6C9-4C9F-461C-8020-18B86EA2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D22252-5678-4E2D-8293-A1292F42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320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ABCA3D5-1830-475C-92FB-DF1DD86D01EB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확률 관련 용어</a:t>
            </a:r>
            <a:endParaRPr lang="ko-KR" altLang="en-US" sz="15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8441AA-2E16-46F4-97FB-2B5E2AB13E21}"/>
              </a:ext>
            </a:extLst>
          </p:cNvPr>
          <p:cNvSpPr/>
          <p:nvPr/>
        </p:nvSpPr>
        <p:spPr>
          <a:xfrm>
            <a:off x="539552" y="1241601"/>
            <a:ext cx="8064896" cy="42473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1. </a:t>
            </a:r>
            <a:r>
              <a:rPr lang="ko-KR" altLang="en-US" sz="1200" b="1" dirty="0"/>
              <a:t>확률실험</a:t>
            </a:r>
            <a:r>
              <a:rPr lang="en-US" altLang="ko-KR" sz="1200" b="1" dirty="0"/>
              <a:t>(random experiment)</a:t>
            </a:r>
            <a:endParaRPr lang="ko-KR" altLang="en-US" sz="1200" b="1" dirty="0"/>
          </a:p>
          <a:p>
            <a:pPr fontAlgn="base">
              <a:lnSpc>
                <a:spcPct val="150000"/>
              </a:lnSpc>
            </a:pPr>
            <a:r>
              <a:rPr lang="ko-KR" altLang="en-US" sz="1000" dirty="0"/>
              <a:t>확률실험</a:t>
            </a:r>
            <a:r>
              <a:rPr lang="en-US" altLang="ko-KR" sz="1000" dirty="0"/>
              <a:t>(random experiment)</a:t>
            </a:r>
            <a:r>
              <a:rPr lang="ko-KR" altLang="en-US" sz="1000" dirty="0"/>
              <a:t>은 사전에 실험의 결과를 사전에 확실하게 예측하지 못하는 실험</a:t>
            </a:r>
            <a:r>
              <a:rPr lang="en-US" altLang="ko-KR" sz="1000" dirty="0"/>
              <a:t>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00" dirty="0"/>
              <a:t>: </a:t>
            </a:r>
            <a:r>
              <a:rPr lang="ko-KR" altLang="en-US" sz="1000" dirty="0"/>
              <a:t>동전던지기 </a:t>
            </a:r>
            <a:r>
              <a:rPr lang="en-US" altLang="ko-KR" sz="1000" dirty="0"/>
              <a:t>, </a:t>
            </a:r>
            <a:r>
              <a:rPr lang="ko-KR" altLang="en-US" sz="1000"/>
              <a:t>주사위던지기</a:t>
            </a:r>
            <a:r>
              <a:rPr lang="en-US" altLang="ko-KR" sz="1000"/>
              <a:t> </a:t>
            </a:r>
            <a:r>
              <a:rPr lang="ko-KR" altLang="en-US" sz="1000" dirty="0"/>
              <a:t>등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2.</a:t>
            </a:r>
            <a:r>
              <a:rPr lang="ko-KR" altLang="en-US" sz="1200" b="1" dirty="0"/>
              <a:t> 표본공간</a:t>
            </a:r>
            <a:r>
              <a:rPr lang="en-US" altLang="ko-KR" sz="1200" b="1" dirty="0"/>
              <a:t>(sample space)</a:t>
            </a:r>
            <a:endParaRPr lang="ko-KR" altLang="en-US" sz="1200" b="1" dirty="0"/>
          </a:p>
          <a:p>
            <a:pPr fontAlgn="base">
              <a:lnSpc>
                <a:spcPct val="150000"/>
              </a:lnSpc>
            </a:pPr>
            <a:r>
              <a:rPr lang="ko-KR" altLang="en-US" sz="1000" dirty="0"/>
              <a:t>확률실험의 결과</a:t>
            </a:r>
            <a:r>
              <a:rPr lang="en-US" altLang="ko-KR" sz="1000" dirty="0"/>
              <a:t>(outcome)</a:t>
            </a:r>
            <a:r>
              <a:rPr lang="ko-KR" altLang="en-US" sz="1000" dirty="0"/>
              <a:t>로 얻을 수 있는 모든 가능한 결과치의 집합</a:t>
            </a:r>
            <a:r>
              <a:rPr lang="en-US" altLang="ko-KR" sz="1000" dirty="0"/>
              <a:t>, S </a:t>
            </a:r>
            <a:r>
              <a:rPr lang="ko-KR" altLang="en-US" sz="1000" dirty="0"/>
              <a:t>또는 </a:t>
            </a:r>
            <a:r>
              <a:rPr lang="en-US" altLang="ko-KR" sz="1000" dirty="0"/>
              <a:t>Ω(omega)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00" dirty="0"/>
              <a:t>: (</a:t>
            </a:r>
            <a:r>
              <a:rPr lang="ko-KR" altLang="en-US" sz="1000" dirty="0"/>
              <a:t>앞면</a:t>
            </a:r>
            <a:r>
              <a:rPr lang="en-US" altLang="ko-KR" sz="1000" dirty="0"/>
              <a:t>, </a:t>
            </a:r>
            <a:r>
              <a:rPr lang="ko-KR" altLang="en-US" sz="1000" dirty="0"/>
              <a:t>뒷면</a:t>
            </a:r>
            <a:r>
              <a:rPr lang="en-US" altLang="ko-KR" sz="1000" dirty="0"/>
              <a:t>) , (1,2,3,4,5, 6) </a:t>
            </a:r>
            <a:endParaRPr lang="ko-KR" altLang="en-US" sz="1000" dirty="0"/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3.</a:t>
            </a:r>
            <a:r>
              <a:rPr lang="ko-KR" altLang="en-US" sz="1200" b="1" dirty="0"/>
              <a:t>사건 또는 사상</a:t>
            </a:r>
            <a:r>
              <a:rPr lang="en-US" altLang="ko-KR" sz="1200" b="1" dirty="0"/>
              <a:t>(event)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 실험 또는 관찰로 인해 발생하는 하나 또는 두 개 이상의 결과의 집합체</a:t>
            </a:r>
            <a:endParaRPr lang="en-US" altLang="ko-KR" sz="1000" dirty="0"/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사상은 표본 공간의 </a:t>
            </a:r>
            <a:r>
              <a:rPr lang="ko-KR" altLang="en-US" sz="1000" dirty="0" err="1"/>
              <a:t>부분집합이며</a:t>
            </a:r>
            <a:r>
              <a:rPr lang="ko-KR" altLang="en-US" sz="1000" dirty="0"/>
              <a:t> 특정한 조건에 해당하는 원소들로 구성</a:t>
            </a:r>
            <a:endParaRPr lang="en-US" altLang="ko-KR" sz="1000" dirty="0"/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(</a:t>
            </a:r>
            <a:r>
              <a:rPr lang="ko-KR" altLang="en-US" sz="1000" dirty="0"/>
              <a:t>예시</a:t>
            </a:r>
            <a:r>
              <a:rPr lang="en-US" altLang="ko-KR" sz="1000" dirty="0"/>
              <a:t>) </a:t>
            </a:r>
            <a:r>
              <a:rPr lang="ko-KR" altLang="en-US" sz="1000" dirty="0"/>
              <a:t>짝수가 나오는 사건</a:t>
            </a:r>
            <a:endParaRPr lang="en-US" altLang="ko-KR" sz="1000" dirty="0"/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(</a:t>
            </a:r>
            <a:r>
              <a:rPr lang="ko-KR" altLang="en-US" sz="1000" dirty="0"/>
              <a:t>구분</a:t>
            </a:r>
            <a:r>
              <a:rPr lang="en-US" altLang="ko-KR" sz="1000" dirty="0"/>
              <a:t>)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 </a:t>
            </a:r>
            <a:r>
              <a:rPr lang="ko-KR" altLang="en-US" sz="1000" dirty="0"/>
              <a:t>단순사건</a:t>
            </a:r>
            <a:r>
              <a:rPr lang="en-US" altLang="ko-KR" sz="1000" dirty="0"/>
              <a:t>(simple event) : </a:t>
            </a:r>
            <a:r>
              <a:rPr lang="ko-KR" altLang="en-US" sz="1000" dirty="0"/>
              <a:t> 실험으로 인한 결과가 하나인 경우</a:t>
            </a:r>
            <a:endParaRPr lang="en-US" altLang="ko-KR" sz="1000" dirty="0"/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복합사건</a:t>
            </a:r>
            <a:r>
              <a:rPr lang="en-US" altLang="ko-KR" sz="1000" dirty="0"/>
              <a:t>(compound event) : </a:t>
            </a:r>
            <a:r>
              <a:rPr lang="ko-KR" altLang="en-US" sz="1000" dirty="0"/>
              <a:t> 실험의 결과가 두 개 이상인 경우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b="1" dirty="0"/>
              <a:t>4.  </a:t>
            </a:r>
            <a:r>
              <a:rPr lang="ko-KR" altLang="en-US" sz="1200" b="1" dirty="0" err="1"/>
              <a:t>상호배타적</a:t>
            </a:r>
            <a:r>
              <a:rPr lang="en-US" altLang="ko-KR" sz="1200" b="1" dirty="0"/>
              <a:t>(mutually exclusive) </a:t>
            </a:r>
            <a:r>
              <a:rPr lang="ko-KR" altLang="en-US" sz="1200" b="1" dirty="0"/>
              <a:t>사상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000" dirty="0"/>
              <a:t>동일한 표본공간에 대하여 정의된 두 사상 </a:t>
            </a:r>
            <a:r>
              <a:rPr lang="en-US" altLang="ko-KR" sz="1000" dirty="0"/>
              <a:t>A</a:t>
            </a:r>
            <a:r>
              <a:rPr lang="ko-KR" altLang="en-US" sz="1000" dirty="0"/>
              <a:t>와 </a:t>
            </a:r>
            <a:r>
              <a:rPr lang="en-US" altLang="ko-KR" sz="1000" dirty="0"/>
              <a:t>B</a:t>
            </a:r>
            <a:r>
              <a:rPr lang="ko-KR" altLang="en-US" sz="1000" dirty="0"/>
              <a:t>간에 공통된 원소가 하나도 없는 경우 두 사상을 </a:t>
            </a:r>
            <a:r>
              <a:rPr lang="ko-KR" altLang="en-US" sz="1000" dirty="0" err="1"/>
              <a:t>상호배타적</a:t>
            </a:r>
            <a:r>
              <a:rPr lang="en-US" altLang="ko-KR" sz="1000" dirty="0"/>
              <a:t>(mutually exclusive) </a:t>
            </a:r>
            <a:r>
              <a:rPr lang="ko-KR" altLang="en-US" sz="1000" dirty="0"/>
              <a:t>사상이라고 한다</a:t>
            </a:r>
            <a:r>
              <a:rPr lang="en-US" altLang="ko-KR" sz="1000" dirty="0"/>
              <a:t>. </a:t>
            </a:r>
          </a:p>
          <a:p>
            <a:endParaRPr lang="en-US" altLang="ko-KR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82DB3-026A-46A5-A132-71C3DFCB7135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743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124A91D5-3AFD-4B18-9408-EFEB44334773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표본추출방법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760CD6-1C1F-4D48-84E5-C27AA375DF38}"/>
              </a:ext>
            </a:extLst>
          </p:cNvPr>
          <p:cNvSpPr/>
          <p:nvPr/>
        </p:nvSpPr>
        <p:spPr>
          <a:xfrm>
            <a:off x="343919" y="1145997"/>
            <a:ext cx="7148111" cy="413850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200" dirty="0"/>
              <a:t>모집단의 특성을 파악하기 위해 표본을 추출한다면</a:t>
            </a:r>
            <a:r>
              <a:rPr lang="en-US" altLang="ko-KR" sz="1200" dirty="0"/>
              <a:t>, </a:t>
            </a:r>
            <a:r>
              <a:rPr lang="ko-KR" altLang="en-US" sz="1200" dirty="0"/>
              <a:t>표본을 어떻게 추출하는지에 대한 방법도 중요하다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endParaRPr lang="en-US" altLang="ko-KR" sz="1200" dirty="0">
              <a:highlight>
                <a:srgbClr val="FFFF00"/>
              </a:highlight>
            </a:endParaRPr>
          </a:p>
          <a:p>
            <a:pPr fontAlgn="base"/>
            <a:r>
              <a:rPr lang="en-US" altLang="ko-KR" sz="1200" dirty="0">
                <a:highlight>
                  <a:srgbClr val="FFFF00"/>
                </a:highlight>
              </a:rPr>
              <a:t>1. </a:t>
            </a:r>
            <a:r>
              <a:rPr lang="ko-KR" altLang="en-US" sz="1200" dirty="0">
                <a:highlight>
                  <a:srgbClr val="FFFF00"/>
                </a:highlight>
              </a:rPr>
              <a:t>확률적 표본추출 방법</a:t>
            </a:r>
            <a:r>
              <a:rPr lang="en-US" altLang="ko-KR" sz="1200" dirty="0">
                <a:highlight>
                  <a:srgbClr val="FFFF00"/>
                </a:highlight>
              </a:rPr>
              <a:t>(probability sampling method)</a:t>
            </a:r>
            <a:endParaRPr lang="ko-KR" altLang="en-US" sz="1200" dirty="0">
              <a:highlight>
                <a:srgbClr val="FFFF00"/>
              </a:highlight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000" dirty="0"/>
              <a:t>모집단에 속한 모든 단위가 표본으로 선택 받을 수 있는 확률이 동일하게 가지고 있는 경우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/>
              <a:t>무작위</a:t>
            </a:r>
            <a:r>
              <a:rPr lang="en-US" altLang="ko-KR" sz="1000" dirty="0"/>
              <a:t>(</a:t>
            </a:r>
            <a:r>
              <a:rPr lang="ko-KR" altLang="en-US" sz="1000" dirty="0"/>
              <a:t>랜덤</a:t>
            </a:r>
            <a:r>
              <a:rPr lang="en-US" altLang="ko-KR" sz="1000" dirty="0"/>
              <a:t>)</a:t>
            </a:r>
            <a:r>
              <a:rPr lang="ko-KR" altLang="en-US" sz="1000" dirty="0"/>
              <a:t>로 </a:t>
            </a:r>
            <a:r>
              <a:rPr lang="ko-KR" altLang="en-US" sz="1000" dirty="0" err="1"/>
              <a:t>추출되어야만</a:t>
            </a:r>
            <a:r>
              <a:rPr lang="ko-KR" altLang="en-US" sz="1000" dirty="0"/>
              <a:t> 한다</a:t>
            </a:r>
            <a:r>
              <a:rPr lang="en-US" altLang="ko-KR" sz="1000" dirty="0"/>
              <a:t>. 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/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단순 무작위 표본추출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체계적 표본추출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비례층화 표본추출</a:t>
            </a: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군집 표본추출법 </a:t>
            </a:r>
          </a:p>
          <a:p>
            <a:pPr marL="285750" indent="-285750" fontAlgn="base">
              <a:buFont typeface="Wingdings" panose="05000000000000000000" pitchFamily="2" charset="2"/>
              <a:buChar char="à"/>
            </a:pPr>
            <a:endParaRPr lang="en-US" altLang="ko-KR" sz="1200" dirty="0"/>
          </a:p>
          <a:p>
            <a:pPr fontAlgn="base"/>
            <a:endParaRPr lang="ko-KR" altLang="en-US" sz="1200" dirty="0"/>
          </a:p>
          <a:p>
            <a:pPr fontAlgn="base"/>
            <a:r>
              <a:rPr lang="en-US" altLang="ko-KR" sz="1200" dirty="0">
                <a:highlight>
                  <a:srgbClr val="FFFF00"/>
                </a:highlight>
              </a:rPr>
              <a:t>2. </a:t>
            </a:r>
            <a:r>
              <a:rPr lang="ko-KR" altLang="en-US" sz="1200" dirty="0">
                <a:highlight>
                  <a:srgbClr val="FFFF00"/>
                </a:highlight>
              </a:rPr>
              <a:t>비확률적 표본추출 방법</a:t>
            </a:r>
            <a:r>
              <a:rPr lang="en-US" altLang="ko-KR" sz="1200" dirty="0">
                <a:highlight>
                  <a:srgbClr val="FFFF00"/>
                </a:highlight>
              </a:rPr>
              <a:t>(non-probability sampling method)</a:t>
            </a:r>
            <a:endParaRPr lang="ko-KR" altLang="en-US" sz="1200" dirty="0">
              <a:highlight>
                <a:srgbClr val="FFFF00"/>
              </a:highlight>
            </a:endParaRPr>
          </a:p>
          <a:p>
            <a:pPr fontAlgn="base"/>
            <a:r>
              <a:rPr lang="ko-KR" altLang="en-US" sz="1000" dirty="0" err="1"/>
              <a:t>비확률</a:t>
            </a:r>
            <a:r>
              <a:rPr lang="ko-KR" altLang="en-US" sz="1000" dirty="0"/>
              <a:t> 표본추출법은 모집단에 속한 모든 단위가 표본으로 선택 받을 수 있는 확률이 정확하게 결정되지 않은 </a:t>
            </a:r>
            <a:r>
              <a:rPr lang="ko-KR" altLang="en-US" sz="1000" dirty="0" err="1"/>
              <a:t>상황하에서의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표본 추출 기법 </a:t>
            </a: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따라서 이 방법은 </a:t>
            </a:r>
            <a:r>
              <a:rPr lang="ko-KR" altLang="en-US" sz="1000" dirty="0" err="1"/>
              <a:t>표집</a:t>
            </a:r>
            <a:r>
              <a:rPr lang="ko-KR" altLang="en-US" sz="1000" dirty="0"/>
              <a:t> 편향에 영향을 받을 수 있다</a:t>
            </a:r>
            <a:r>
              <a:rPr lang="en-US" altLang="ko-KR" sz="1000" dirty="0"/>
              <a:t>. </a:t>
            </a:r>
          </a:p>
          <a:p>
            <a:pPr fontAlgn="base"/>
            <a:r>
              <a:rPr lang="ko-KR" altLang="en-US" sz="1000" dirty="0"/>
              <a:t>이는 모집단을 일반화하기 어렵다는 단점이 있다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 marL="285750" indent="-285750" fontAlgn="base">
              <a:buFont typeface="Wingdings" panose="05000000000000000000" pitchFamily="2" charset="2"/>
              <a:buChar char="§"/>
            </a:pPr>
            <a:r>
              <a:rPr lang="ko-KR" altLang="en-US" sz="1000" dirty="0"/>
              <a:t>편의 표본추출법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판단 표본추출법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할당 표본추출법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눈덩이 표본추출법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41311-AC65-41BE-A9C8-C18BBE3F04BB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B98F731B-116E-4356-9C6B-4CE23EE4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629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40</a:t>
            </a:fld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C10EB4-CA28-497D-AD1D-6B31D072A1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5382" y="1607311"/>
          <a:ext cx="5976664" cy="1570634"/>
        </p:xfrm>
        <a:graphic>
          <a:graphicData uri="http://schemas.openxmlformats.org/drawingml/2006/table">
            <a:tbl>
              <a:tblPr/>
              <a:tblGrid>
                <a:gridCol w="2770940">
                  <a:extLst>
                    <a:ext uri="{9D8B030D-6E8A-4147-A177-3AD203B41FA5}">
                      <a16:colId xmlns:a16="http://schemas.microsoft.com/office/drawing/2014/main" val="3718742980"/>
                    </a:ext>
                  </a:extLst>
                </a:gridCol>
                <a:gridCol w="3205724">
                  <a:extLst>
                    <a:ext uri="{9D8B030D-6E8A-4147-A177-3AD203B41FA5}">
                      <a16:colId xmlns:a16="http://schemas.microsoft.com/office/drawing/2014/main" val="2686241101"/>
                    </a:ext>
                  </a:extLst>
                </a:gridCol>
              </a:tblGrid>
              <a:tr h="271210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4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ea typeface="-윤고딕120"/>
                        </a:rPr>
                        <a:t>확률실험</a:t>
                      </a:r>
                      <a:endParaRPr lang="ko-KR" altLang="en-US" sz="1200" b="1" kern="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4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ea typeface="-윤고딕120"/>
                        </a:rPr>
                        <a:t>표본공간</a:t>
                      </a:r>
                      <a:endParaRPr lang="ko-KR" altLang="en-US" sz="1200" b="1" kern="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159998"/>
                  </a:ext>
                </a:extLst>
              </a:tr>
              <a:tr h="315120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동전 던지기</a:t>
                      </a:r>
                      <a:endParaRPr lang="ko-KR" alt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{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앞면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, </a:t>
                      </a: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뒷면</a:t>
                      </a:r>
                      <a:r>
                        <a:rPr lang="en-US" altLang="ko-KR" sz="1100" kern="0" spc="-4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}</a:t>
                      </a:r>
                      <a:endParaRPr lang="ko-KR" altLang="en-US" sz="11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737956"/>
                  </a:ext>
                </a:extLst>
              </a:tr>
              <a:tr h="315120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주사위 던지기</a:t>
                      </a:r>
                      <a:endParaRPr lang="ko-KR" alt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{1, 2, 3, 4, 5, 6}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85947"/>
                  </a:ext>
                </a:extLst>
              </a:tr>
              <a:tr h="354064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집에서 회사까지 출근 시간</a:t>
                      </a:r>
                      <a:endParaRPr lang="ko-KR" altLang="en-US" sz="11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최소 </a:t>
                      </a:r>
                      <a:r>
                        <a:rPr lang="en-US" altLang="ko-KR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20 </a:t>
                      </a: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분에서 최대 </a:t>
                      </a:r>
                      <a:r>
                        <a:rPr lang="en-US" altLang="ko-KR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1</a:t>
                      </a: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시간이 걸린다면 </a:t>
                      </a:r>
                      <a:r>
                        <a:rPr lang="en-US" altLang="ko-KR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{x</a:t>
                      </a: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∣</a:t>
                      </a:r>
                      <a:r>
                        <a:rPr lang="en-US" altLang="ko-KR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20 </a:t>
                      </a: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≤ </a:t>
                      </a:r>
                      <a:r>
                        <a:rPr lang="en-US" altLang="ko-KR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x </a:t>
                      </a:r>
                      <a:r>
                        <a:rPr lang="ko-KR" alt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≤ </a:t>
                      </a:r>
                      <a:r>
                        <a:rPr lang="en-US" altLang="ko-KR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60}</a:t>
                      </a:r>
                      <a:endParaRPr lang="ko-KR" alt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023189"/>
                  </a:ext>
                </a:extLst>
              </a:tr>
              <a:tr h="315120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4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주식 투자 수익률</a:t>
                      </a:r>
                      <a:endParaRPr lang="ko-KR" altLang="en-US" sz="1100" ker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{x</a:t>
                      </a:r>
                      <a:r>
                        <a:rPr 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∣</a:t>
                      </a:r>
                      <a:r>
                        <a:rPr lang="en-US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-</a:t>
                      </a:r>
                      <a:r>
                        <a:rPr 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∞ ≤ </a:t>
                      </a:r>
                      <a:r>
                        <a:rPr lang="en-US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x </a:t>
                      </a:r>
                      <a:r>
                        <a:rPr lang="en-US" sz="11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≤ ∞</a:t>
                      </a:r>
                      <a:r>
                        <a:rPr lang="en-US" sz="11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}</a:t>
                      </a:r>
                      <a:endParaRPr lang="en-US" sz="11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34365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7C6D76A-BED6-41FF-BF8F-5461E013D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45" y="1101440"/>
            <a:ext cx="21563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바탕" panose="02030600000101010101" pitchFamily="18" charset="-127"/>
              </a:rPr>
              <a:t>확률실험과 표본공간의 예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A1E318F-585F-460F-A121-EAB8061A1A55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확률 관련 용어</a:t>
            </a:r>
            <a:endParaRPr lang="ko-KR" altLang="en-US" sz="15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3D40F7F-F790-4D23-B730-C7F1057BBA91}"/>
              </a:ext>
            </a:extLst>
          </p:cNvPr>
          <p:cNvSpPr/>
          <p:nvPr/>
        </p:nvSpPr>
        <p:spPr>
          <a:xfrm>
            <a:off x="4887851" y="3718333"/>
            <a:ext cx="2035630" cy="194148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34A7D7A-B48F-409B-A70B-41030E74BAB8}"/>
              </a:ext>
            </a:extLst>
          </p:cNvPr>
          <p:cNvSpPr/>
          <p:nvPr/>
        </p:nvSpPr>
        <p:spPr>
          <a:xfrm>
            <a:off x="5905666" y="4633677"/>
            <a:ext cx="617012" cy="6170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solidFill>
                  <a:schemeClr val="tx1"/>
                </a:solidFill>
              </a:rPr>
              <a:t>E2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B6F828C-4A63-4398-829E-557E2D8011B9}"/>
              </a:ext>
            </a:extLst>
          </p:cNvPr>
          <p:cNvSpPr/>
          <p:nvPr/>
        </p:nvSpPr>
        <p:spPr>
          <a:xfrm>
            <a:off x="5235678" y="4321139"/>
            <a:ext cx="617012" cy="6170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solidFill>
                  <a:schemeClr val="tx1"/>
                </a:solidFill>
              </a:rPr>
              <a:t>E1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C0E7E6B-8816-409D-A6C3-802C66ADB425}"/>
              </a:ext>
            </a:extLst>
          </p:cNvPr>
          <p:cNvSpPr/>
          <p:nvPr/>
        </p:nvSpPr>
        <p:spPr>
          <a:xfrm>
            <a:off x="5830427" y="3906823"/>
            <a:ext cx="617012" cy="6170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>
                <a:solidFill>
                  <a:schemeClr val="tx1"/>
                </a:solidFill>
              </a:rPr>
              <a:t>E3</a:t>
            </a:r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CFAD9F-1805-4C4B-B084-EC4363F06D6C}"/>
              </a:ext>
            </a:extLst>
          </p:cNvPr>
          <p:cNvSpPr txBox="1"/>
          <p:nvPr/>
        </p:nvSpPr>
        <p:spPr>
          <a:xfrm>
            <a:off x="7461588" y="4709379"/>
            <a:ext cx="790601" cy="25391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</a:rPr>
              <a:t>사상</a:t>
            </a:r>
            <a:r>
              <a:rPr lang="en-US" altLang="ko-KR" sz="1050">
                <a:solidFill>
                  <a:schemeClr val="bg1"/>
                </a:solidFill>
              </a:rPr>
              <a:t>, </a:t>
            </a:r>
            <a:r>
              <a:rPr lang="ko-KR" altLang="en-US" sz="1050">
                <a:solidFill>
                  <a:schemeClr val="bg1"/>
                </a:solidFill>
              </a:rPr>
              <a:t>사건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71FA5CC-0563-4913-AC9E-12D6DF3BECD9}"/>
              </a:ext>
            </a:extLst>
          </p:cNvPr>
          <p:cNvCxnSpPr>
            <a:cxnSpLocks/>
          </p:cNvCxnSpPr>
          <p:nvPr/>
        </p:nvCxnSpPr>
        <p:spPr>
          <a:xfrm flipH="1" flipV="1">
            <a:off x="6372200" y="4193266"/>
            <a:ext cx="1341882" cy="5947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B3BDA4-94E2-4E8D-80D1-E2E9C4EFEF7F}"/>
              </a:ext>
            </a:extLst>
          </p:cNvPr>
          <p:cNvCxnSpPr>
            <a:cxnSpLocks/>
          </p:cNvCxnSpPr>
          <p:nvPr/>
        </p:nvCxnSpPr>
        <p:spPr>
          <a:xfrm flipH="1" flipV="1">
            <a:off x="6372200" y="4737132"/>
            <a:ext cx="1053405" cy="839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94D2B6-B227-4255-83F2-A46ECE1DE41C}"/>
              </a:ext>
            </a:extLst>
          </p:cNvPr>
          <p:cNvSpPr txBox="1"/>
          <p:nvPr/>
        </p:nvSpPr>
        <p:spPr>
          <a:xfrm>
            <a:off x="5148728" y="3421025"/>
            <a:ext cx="756938" cy="25391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chemeClr val="bg1"/>
                </a:solidFill>
              </a:rPr>
              <a:t>표본 공간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DCA5C6-42B8-463B-8DA7-0FE7D01B4B68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7951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96A8B6-7239-43F2-BD5F-4184956EC0C6}"/>
              </a:ext>
            </a:extLst>
          </p:cNvPr>
          <p:cNvSpPr/>
          <p:nvPr/>
        </p:nvSpPr>
        <p:spPr>
          <a:xfrm>
            <a:off x="1871192" y="1081559"/>
            <a:ext cx="6373216" cy="6429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spc="-40" dirty="0">
                <a:solidFill>
                  <a:srgbClr val="000000"/>
                </a:solidFill>
                <a:latin typeface="+mj-ea"/>
                <a:ea typeface="+mj-ea"/>
              </a:rPr>
              <a:t>확률</a:t>
            </a:r>
            <a:r>
              <a:rPr lang="en-US" altLang="ko-KR" sz="1200" kern="0" spc="-40" dirty="0">
                <a:solidFill>
                  <a:srgbClr val="000000"/>
                </a:solidFill>
                <a:latin typeface="+mj-ea"/>
                <a:ea typeface="+mj-ea"/>
              </a:rPr>
              <a:t>(probability)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이란 사상이 발생할 가능성을 나타내는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사이의 수로 정의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확률의 합은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A23CB2-2A83-43FA-91BA-FC4492240430}"/>
              </a:ext>
            </a:extLst>
          </p:cNvPr>
          <p:cNvSpPr/>
          <p:nvPr/>
        </p:nvSpPr>
        <p:spPr>
          <a:xfrm>
            <a:off x="528687" y="946517"/>
            <a:ext cx="1144865" cy="3900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확률의 정의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C42C5A-FB1F-4FBB-90BB-637B0C02FEF5}"/>
              </a:ext>
            </a:extLst>
          </p:cNvPr>
          <p:cNvSpPr/>
          <p:nvPr/>
        </p:nvSpPr>
        <p:spPr>
          <a:xfrm>
            <a:off x="584940" y="2167915"/>
            <a:ext cx="7710529" cy="88633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ts val="1836"/>
              </a:lnSpc>
              <a:spcAft>
                <a:spcPts val="800"/>
              </a:spcAft>
            </a:pPr>
            <a:r>
              <a:rPr lang="en-US" altLang="ko-KR" sz="1200" b="1" kern="0" spc="-50" dirty="0">
                <a:solidFill>
                  <a:srgbClr val="000000"/>
                </a:solidFill>
                <a:latin typeface="+mj-ea"/>
                <a:ea typeface="+mj-ea"/>
              </a:rPr>
              <a:t>1) </a:t>
            </a:r>
            <a:r>
              <a:rPr lang="ko-KR" altLang="en-US" sz="1200" b="1" kern="0" spc="-50" dirty="0">
                <a:solidFill>
                  <a:srgbClr val="000000"/>
                </a:solidFill>
                <a:latin typeface="+mj-ea"/>
                <a:ea typeface="+mj-ea"/>
              </a:rPr>
              <a:t>이론적</a:t>
            </a:r>
            <a:r>
              <a:rPr lang="en-US" altLang="ko-KR" sz="1200" b="1" kern="0" spc="-5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b="1" kern="0" spc="-5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사전적</a:t>
            </a:r>
            <a:r>
              <a:rPr lang="en-US" altLang="ko-KR" sz="1200" b="1" kern="0" spc="-5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200" b="1" kern="0" spc="-50" dirty="0">
                <a:solidFill>
                  <a:srgbClr val="000000"/>
                </a:solidFill>
                <a:latin typeface="+mj-ea"/>
                <a:ea typeface="+mj-ea"/>
              </a:rPr>
              <a:t>확률</a:t>
            </a:r>
            <a:r>
              <a:rPr lang="en-US" altLang="ko-KR" sz="1200" b="1" kern="0" spc="-50" dirty="0">
                <a:solidFill>
                  <a:srgbClr val="000000"/>
                </a:solidFill>
                <a:latin typeface="+mj-ea"/>
                <a:ea typeface="+mj-ea"/>
              </a:rPr>
              <a:t>(priori probability) , </a:t>
            </a:r>
            <a:r>
              <a:rPr lang="en-US" altLang="ko-KR" sz="1200" dirty="0"/>
              <a:t>Classical approach</a:t>
            </a:r>
            <a:endParaRPr lang="ko-KR" altLang="en-US" sz="1200" b="1" kern="0" spc="-5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확률실험을 하지 않고도 발생할 모든 경우의 수를 알고 있고 특정 사건에 대한 경우의 수에 대해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상대도수를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계산할 수 있는 확률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00" dirty="0"/>
              <a:t>equally likely events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: 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예시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주사위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의 눈이 나올 확률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11B582-D034-425F-A09E-919D59D69DE6}"/>
              </a:ext>
            </a:extLst>
          </p:cNvPr>
          <p:cNvSpPr/>
          <p:nvPr/>
        </p:nvSpPr>
        <p:spPr>
          <a:xfrm>
            <a:off x="588522" y="3659750"/>
            <a:ext cx="7721693" cy="10945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2)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실험적 확률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(empirical probability),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경험적 확률</a:t>
            </a: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확률실험을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회 반복하였을 때 특정 사상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번 발생하였다면 사상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발생할 확률은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상대도수의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극한치로 정의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000" dirty="0"/>
              <a:t> </a:t>
            </a: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highlight>
                  <a:srgbClr val="FFFF00"/>
                </a:highlight>
              </a:rPr>
              <a:t>사건 발생 후 계산</a:t>
            </a:r>
            <a:endParaRPr lang="en-US" altLang="ko-KR" sz="10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“대수의 법칙</a:t>
            </a:r>
            <a:r>
              <a:rPr lang="en-US" altLang="ko-KR" sz="1000" dirty="0"/>
              <a:t>(law of Large Numbers)” : </a:t>
            </a:r>
            <a:r>
              <a:rPr lang="ko-KR" altLang="en-US" sz="1000" dirty="0"/>
              <a:t> 수많은 실험들을 통해 어떤 사건의 경험적 확률은 실제 확률에 근접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EAC7232A-52B9-4D73-8810-6F174CA57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92" y="41552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B05EAF-75BA-41D5-AD67-8E0F2AB3BBFE}"/>
              </a:ext>
            </a:extLst>
          </p:cNvPr>
          <p:cNvSpPr/>
          <p:nvPr/>
        </p:nvSpPr>
        <p:spPr>
          <a:xfrm>
            <a:off x="594103" y="5252942"/>
            <a:ext cx="7710529" cy="11308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ts val="1836"/>
              </a:lnSpc>
              <a:spcAft>
                <a:spcPts val="800"/>
              </a:spcAft>
            </a:pPr>
            <a:r>
              <a:rPr lang="en-US" altLang="ko-KR" sz="1200" b="1" kern="0" spc="-50" dirty="0">
                <a:solidFill>
                  <a:srgbClr val="000000"/>
                </a:solidFill>
                <a:latin typeface="+mj-ea"/>
                <a:ea typeface="+mj-ea"/>
              </a:rPr>
              <a:t>3) </a:t>
            </a:r>
            <a:r>
              <a:rPr lang="ko-KR" altLang="en-US" sz="1200" b="1" kern="0" spc="-50" dirty="0">
                <a:solidFill>
                  <a:srgbClr val="000000"/>
                </a:solidFill>
                <a:latin typeface="+mj-ea"/>
                <a:ea typeface="+mj-ea"/>
              </a:rPr>
              <a:t>주관적 확률</a:t>
            </a:r>
            <a:r>
              <a:rPr lang="en-US" altLang="ko-KR" sz="1200" b="1" kern="0" spc="-50" dirty="0">
                <a:solidFill>
                  <a:srgbClr val="000000"/>
                </a:solidFill>
                <a:latin typeface="+mj-ea"/>
                <a:ea typeface="+mj-ea"/>
              </a:rPr>
              <a:t>(subjective probability)</a:t>
            </a:r>
            <a:endParaRPr lang="ko-KR" altLang="en-US" sz="1200" b="1" kern="0" spc="-5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주관적 확률은 확률을 개인의 지식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정보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경험 등의 주관적 요소에 의하여 측정하는 방법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예시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어떤 경제 전문가에게 하반기 금융시장의 경기가 호전될 확률을 자문하였을 때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30%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라고 대답한다면 이것이 주관적 확률인 것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BBD394A-4AB3-4C74-AF82-7CFBC7A15F97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확률 관련 용어</a:t>
            </a:r>
            <a:endParaRPr lang="ko-KR" alt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EB359C-CE04-4E5A-BB2D-D5B4E1AF5C12}"/>
              </a:ext>
            </a:extLst>
          </p:cNvPr>
          <p:cNvSpPr txBox="1"/>
          <p:nvPr/>
        </p:nvSpPr>
        <p:spPr>
          <a:xfrm>
            <a:off x="573654" y="1797332"/>
            <a:ext cx="1544298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확률 구분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7B48D0-ADFA-4061-BBC1-ADA25ED5D532}"/>
                  </a:ext>
                </a:extLst>
              </p:cNvPr>
              <p:cNvSpPr txBox="1"/>
              <p:nvPr/>
            </p:nvSpPr>
            <p:spPr>
              <a:xfrm>
                <a:off x="631601" y="4822956"/>
                <a:ext cx="1625444" cy="38061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P(A)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=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4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→ 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7B48D0-ADFA-4061-BBC1-ADA25ED5D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01" y="4822956"/>
                <a:ext cx="1625444" cy="380617"/>
              </a:xfrm>
              <a:prstGeom prst="rect">
                <a:avLst/>
              </a:prstGeom>
              <a:blipFill>
                <a:blip r:embed="rId2"/>
                <a:stretch>
                  <a:fillRect l="-746" b="-15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62F92-4239-4FB3-854A-616B8AC15E85}"/>
                  </a:ext>
                </a:extLst>
              </p:cNvPr>
              <p:cNvSpPr txBox="1"/>
              <p:nvPr/>
            </p:nvSpPr>
            <p:spPr>
              <a:xfrm>
                <a:off x="631601" y="3092840"/>
                <a:ext cx="2140200" cy="45249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P(A)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사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상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원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소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개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본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공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간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원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소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개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수</m:t>
                        </m:r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62F92-4239-4FB3-854A-616B8AC1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01" y="3092840"/>
                <a:ext cx="2140200" cy="452496"/>
              </a:xfrm>
              <a:prstGeom prst="rect">
                <a:avLst/>
              </a:prstGeom>
              <a:blipFill>
                <a:blip r:embed="rId3"/>
                <a:stretch>
                  <a:fillRect b="-38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4EFC500-CBB5-4DE2-BD57-301CA2FEAC30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70460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F98BD-DFC6-4E9A-804D-89A59EB87DB7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확률</a:t>
            </a:r>
            <a:r>
              <a:rPr lang="en-US" altLang="ko-KR" sz="1200" dirty="0"/>
              <a:t> </a:t>
            </a:r>
            <a:r>
              <a:rPr lang="ko-KR" altLang="en-US" sz="1200" dirty="0"/>
              <a:t>기본개념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9CE03C-9B9A-463D-9E99-C483A752C4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확률의 법칙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9B7A45-4791-4396-B00C-CFFDFB275A39}"/>
              </a:ext>
            </a:extLst>
          </p:cNvPr>
          <p:cNvSpPr/>
          <p:nvPr/>
        </p:nvSpPr>
        <p:spPr>
          <a:xfrm>
            <a:off x="703340" y="996224"/>
            <a:ext cx="2653290" cy="3924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2. 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확률의 정의에 따른 기본법칙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73A3394D-DD6E-4C9B-80D8-A78065079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25952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135DD6C-FBB2-4466-971A-B5AC12DBA0E2}"/>
                  </a:ext>
                </a:extLst>
              </p:cNvPr>
              <p:cNvSpPr/>
              <p:nvPr/>
            </p:nvSpPr>
            <p:spPr>
              <a:xfrm>
                <a:off x="709734" y="1570250"/>
                <a:ext cx="2374368" cy="60042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1) 0 </a:t>
                </a:r>
                <a14:m>
                  <m:oMath xmlns:m="http://schemas.openxmlformats.org/officeDocument/2006/math">
                    <m:r>
                      <a:rPr lang="en-US" altLang="ko-KR" sz="12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sz="12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1</a:t>
                </a:r>
              </a:p>
              <a:p>
                <a:pPr algn="just" fontAlgn="base">
                  <a:lnSpc>
                    <a:spcPct val="160000"/>
                  </a:lnSpc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확률은 항상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0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과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사이의 값을 갖는다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135DD6C-FBB2-4466-971A-B5AC12DBA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34" y="1570250"/>
                <a:ext cx="2374368" cy="600421"/>
              </a:xfrm>
              <a:prstGeom prst="rect">
                <a:avLst/>
              </a:prstGeom>
              <a:blipFill>
                <a:blip r:embed="rId2"/>
                <a:stretch>
                  <a:fillRect b="-3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FBE248C-8755-4301-977C-0FD0A36F95D9}"/>
                  </a:ext>
                </a:extLst>
              </p:cNvPr>
              <p:cNvSpPr/>
              <p:nvPr/>
            </p:nvSpPr>
            <p:spPr>
              <a:xfrm>
                <a:off x="689463" y="2333421"/>
                <a:ext cx="6190222" cy="59933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2) P(S) = 1,  P(</a:t>
                </a:r>
                <a14:m>
                  <m:oMath xmlns:m="http://schemas.openxmlformats.org/officeDocument/2006/math">
                    <m:r>
                      <a:rPr lang="en-US" altLang="ko-KR" sz="12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sz="1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P(S)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는 표본공간의 확률이므로 항상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이며 공집합의 발생확률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P(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∅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는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0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이다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FBE248C-8755-4301-977C-0FD0A36F9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63" y="2333421"/>
                <a:ext cx="6190222" cy="599331"/>
              </a:xfrm>
              <a:prstGeom prst="rect">
                <a:avLst/>
              </a:prstGeom>
              <a:blipFill>
                <a:blip r:embed="rId3"/>
                <a:stretch>
                  <a:fillRect b="-3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5">
            <a:extLst>
              <a:ext uri="{FF2B5EF4-FFF2-40B4-BE49-F238E27FC236}">
                <a16:creationId xmlns:a16="http://schemas.microsoft.com/office/drawing/2014/main" id="{5B39E072-B04B-40D2-8B97-8235327D1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48" y="188701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F99A55-9033-4764-884E-90E13808F5E4}"/>
                  </a:ext>
                </a:extLst>
              </p:cNvPr>
              <p:cNvSpPr/>
              <p:nvPr/>
            </p:nvSpPr>
            <p:spPr>
              <a:xfrm>
                <a:off x="689463" y="3325197"/>
                <a:ext cx="7088501" cy="109459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3) P 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ko-KR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𝐴</m:t>
                        </m:r>
                      </m:e>
                      <m:sup>
                        <m:r>
                          <a:rPr lang="en-US" altLang="ko-KR" sz="1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) = 1 – P(A)</a:t>
                </a:r>
              </a:p>
              <a:p>
                <a:pPr marL="171450" indent="-171450" algn="just" fontAlgn="base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A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의 여사건을 의미하며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A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가 발생하지 않을 확률을 말한다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이 확률은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에서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A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가 발생할 확률을 제외하여 도출한다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</a:p>
              <a:p>
                <a:pPr marL="171450" indent="-171450" algn="just" fontAlgn="base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 err="1"/>
                  <a:t>여사건</a:t>
                </a:r>
                <a:r>
                  <a:rPr lang="en-US" altLang="ko-KR" sz="1000" dirty="0"/>
                  <a:t>(Complement of an Event) : </a:t>
                </a:r>
                <a:r>
                  <a:rPr lang="ko-KR" altLang="en-US" sz="1000" dirty="0"/>
                  <a:t>사건</a:t>
                </a:r>
                <a:r>
                  <a:rPr lang="en-US" altLang="ko-KR" sz="1000" dirty="0"/>
                  <a:t>A</a:t>
                </a:r>
                <a:r>
                  <a:rPr lang="ko-KR" altLang="en-US" sz="1000" dirty="0"/>
                  <a:t>의 여사건은 사건 </a:t>
                </a:r>
                <a:r>
                  <a:rPr lang="en-US" altLang="ko-KR" sz="1000" dirty="0"/>
                  <a:t>A</a:t>
                </a:r>
                <a:r>
                  <a:rPr lang="ko-KR" altLang="en-US" sz="1000" dirty="0"/>
                  <a:t>에 포함되지 않은 모든 사 건들의 합 </a:t>
                </a:r>
                <a:r>
                  <a:rPr lang="en-US" altLang="ko-KR" sz="1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 </a:t>
                </a:r>
              </a:p>
              <a:p>
                <a:pPr marL="171450" indent="-171450" algn="just" fontAlgn="base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P(A) + P</a:t>
                </a:r>
                <a:r>
                  <a:rPr lang="en-US" altLang="ko-KR" sz="10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ko-KR" sz="1000" dirty="0"/>
                  <a:t>)  = 1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F99A55-9033-4764-884E-90E13808F5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63" y="3325197"/>
                <a:ext cx="7088501" cy="1094595"/>
              </a:xfrm>
              <a:prstGeom prst="rect">
                <a:avLst/>
              </a:prstGeom>
              <a:blipFill>
                <a:blip r:embed="rId4"/>
                <a:stretch>
                  <a:fillRect b="-164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17">
            <a:extLst>
              <a:ext uri="{FF2B5EF4-FFF2-40B4-BE49-F238E27FC236}">
                <a16:creationId xmlns:a16="http://schemas.microsoft.com/office/drawing/2014/main" id="{78E14F24-C60E-4583-9FEC-FE6DB1C83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010" y="27115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D507C74-89E7-4737-845D-BBA44C6C1DE2}"/>
                  </a:ext>
                </a:extLst>
              </p:cNvPr>
              <p:cNvSpPr/>
              <p:nvPr/>
            </p:nvSpPr>
            <p:spPr>
              <a:xfrm>
                <a:off x="687561" y="4864429"/>
                <a:ext cx="7088501" cy="84664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4) A </a:t>
                </a:r>
                <a14:m>
                  <m:oMath xmlns:m="http://schemas.openxmlformats.org/officeDocument/2006/math">
                    <m:r>
                      <a:rPr lang="en-US" altLang="ko-KR" sz="12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</a:rPr>
                      <m:t>⊂</m:t>
                    </m:r>
                  </m:oMath>
                </a14:m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B </a:t>
                </a:r>
                <a:r>
                  <a:rPr lang="ko-KR" altLang="en-US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이면 </a:t>
                </a:r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,  P(A) ≤ P(B)</a:t>
                </a:r>
              </a:p>
              <a:p>
                <a:pPr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A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가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B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의 부분집합이면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A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가 발생할 확률은 항상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B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가 발생할 확률보다 작거나 같다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같은 경우일 때는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A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와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B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가 동일한 경우이다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 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D507C74-89E7-4737-845D-BBA44C6C1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61" y="4864429"/>
                <a:ext cx="7088501" cy="846642"/>
              </a:xfrm>
              <a:prstGeom prst="rect">
                <a:avLst/>
              </a:prstGeom>
              <a:blipFill>
                <a:blip r:embed="rId5"/>
                <a:stretch>
                  <a:fillRect b="-1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10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9CE03C-9B9A-463D-9E99-C483A752C4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확률의 법칙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29310-E75C-4B44-A59C-C097771DF2C3}"/>
              </a:ext>
            </a:extLst>
          </p:cNvPr>
          <p:cNvSpPr/>
          <p:nvPr/>
        </p:nvSpPr>
        <p:spPr>
          <a:xfrm>
            <a:off x="558956" y="1670178"/>
            <a:ext cx="7416824" cy="7973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확률의 덧셈법칙은 사건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중 어느 하나가 발생할 확률을 구하는 법칙</a:t>
            </a: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덧셈법칙의 적용</a:t>
            </a: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동일한 표본공간에서 정의된 사상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또는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발생할 확률은 아래와 같이 정의된다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6C5C39-FA85-40BE-A065-656D2114449C}"/>
              </a:ext>
            </a:extLst>
          </p:cNvPr>
          <p:cNvSpPr/>
          <p:nvPr/>
        </p:nvSpPr>
        <p:spPr>
          <a:xfrm>
            <a:off x="455850" y="1095554"/>
            <a:ext cx="2858475" cy="3900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확률의 덧셈법칙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(addition rule)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202FB10-77DD-4CE1-B920-8CF884EE7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23874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2919E5-CD4C-4044-AFEE-F23069EFE109}"/>
              </a:ext>
            </a:extLst>
          </p:cNvPr>
          <p:cNvSpPr/>
          <p:nvPr/>
        </p:nvSpPr>
        <p:spPr>
          <a:xfrm>
            <a:off x="558956" y="3207008"/>
            <a:ext cx="7416824" cy="8399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57810" indent="-130810"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덧셈법칙의 예외</a:t>
            </a: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두 사상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상호 배타적인 경우 교집합은 공집합이 되므로 교집합의 확률은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0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따라서 확률의 덧셈법칙은 다음과 같이 예외적으로 정의된다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144C681-D417-4B36-BA98-EF1FF3057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1522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BAC96-205E-4534-8726-87BE7097DE72}"/>
              </a:ext>
            </a:extLst>
          </p:cNvPr>
          <p:cNvSpPr txBox="1"/>
          <p:nvPr/>
        </p:nvSpPr>
        <p:spPr>
          <a:xfrm>
            <a:off x="624413" y="4301654"/>
            <a:ext cx="2521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P(A U B) = P(A) + P(B)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7AE562-F26D-4E4D-A8C4-81067BC2F1F6}"/>
              </a:ext>
            </a:extLst>
          </p:cNvPr>
          <p:cNvSpPr txBox="1"/>
          <p:nvPr/>
        </p:nvSpPr>
        <p:spPr>
          <a:xfrm>
            <a:off x="550657" y="2701475"/>
            <a:ext cx="4730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P(A U B) = P(A) + P(B)  - P(A∩B)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00A7494-2FE6-4EF5-B28C-D622F0017722}"/>
                  </a:ext>
                </a:extLst>
              </p:cNvPr>
              <p:cNvSpPr/>
              <p:nvPr/>
            </p:nvSpPr>
            <p:spPr>
              <a:xfrm>
                <a:off x="624413" y="4765679"/>
                <a:ext cx="7428727" cy="146527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/>
                  <a:t>(</a:t>
                </a:r>
                <a:r>
                  <a:rPr lang="ko-KR" altLang="en-US" sz="1000" dirty="0"/>
                  <a:t>예시</a:t>
                </a:r>
                <a:r>
                  <a:rPr lang="en-US" altLang="ko-KR" sz="1000" dirty="0"/>
                  <a:t>) A</a:t>
                </a:r>
                <a:r>
                  <a:rPr lang="ko-KR" altLang="en-US" sz="1000" dirty="0"/>
                  <a:t>대학교 경찰정보학과 학생 </a:t>
                </a:r>
                <a:r>
                  <a:rPr lang="en-US" altLang="ko-KR" sz="1000" dirty="0"/>
                  <a:t>40</a:t>
                </a:r>
                <a:r>
                  <a:rPr lang="ko-KR" altLang="en-US" sz="1000" dirty="0"/>
                  <a:t>명을 대상으로 조사  </a:t>
                </a: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헌법을 수강하는 학생 </a:t>
                </a:r>
                <a:r>
                  <a:rPr lang="en-US" altLang="ko-KR" sz="1000" dirty="0"/>
                  <a:t>: 20</a:t>
                </a:r>
                <a:r>
                  <a:rPr lang="ko-KR" altLang="en-US" sz="1000" dirty="0"/>
                  <a:t>명 </a:t>
                </a: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범죄통계학을 수강하는 학생 </a:t>
                </a:r>
                <a:r>
                  <a:rPr lang="en-US" altLang="ko-KR" sz="1000" dirty="0"/>
                  <a:t>: 25</a:t>
                </a:r>
                <a:r>
                  <a:rPr lang="ko-KR" altLang="en-US" sz="1000" dirty="0"/>
                  <a:t>명 </a:t>
                </a: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헌법과 범죄통계학을 동시에 수강하는 학생 </a:t>
                </a:r>
                <a:r>
                  <a:rPr lang="en-US" altLang="ko-KR" sz="1000" dirty="0"/>
                  <a:t>: 15</a:t>
                </a:r>
                <a:r>
                  <a:rPr lang="ko-KR" altLang="en-US" sz="1000" dirty="0"/>
                  <a:t>명 </a:t>
                </a: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경찰정보학과 학생 </a:t>
                </a:r>
                <a:r>
                  <a:rPr lang="en-US" altLang="ko-KR" sz="1000" dirty="0"/>
                  <a:t>40</a:t>
                </a:r>
                <a:r>
                  <a:rPr lang="ko-KR" altLang="en-US" sz="1000" dirty="0"/>
                  <a:t>명 중 한 명을 선택했을 때 헌법 또는 통계학을 수강하고 있는 확률은</a:t>
                </a:r>
                <a:r>
                  <a:rPr lang="en-US" altLang="ko-KR" sz="1000" dirty="0"/>
                  <a:t>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200" dirty="0"/>
                  <a:t>P(A U B) = P(A)  + P(B)  -  P(A∩B)</a:t>
                </a:r>
                <a:endParaRPr lang="ko-KR" altLang="en-US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                     =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)  + </m:t>
                    </m:r>
                    <m:r>
                      <m:rPr>
                        <m:nor/>
                      </m:rPr>
                      <a:rPr lang="en-US" altLang="ko-KR" sz="1200" dirty="0"/>
                      <m:t>( </m:t>
                    </m:r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  <m:r>
                      <a:rPr lang="en-US" altLang="ko-KR" sz="120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-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  <m:r>
                      <a:rPr lang="en-US" altLang="ko-KR" sz="120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  <m:r>
                      <a:rPr lang="en-US" altLang="ko-KR" sz="120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= 0.75     75% </a:t>
                </a:r>
                <a:r>
                  <a:rPr lang="ko-KR" altLang="en-US" sz="1200" dirty="0"/>
                  <a:t>확률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00A7494-2FE6-4EF5-B28C-D622F0017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3" y="4765679"/>
                <a:ext cx="7428727" cy="14652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6C8994D-48CF-466D-A71D-B16EE77830A2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291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F98BD-DFC6-4E9A-804D-89A59EB87DB7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확률</a:t>
            </a:r>
            <a:r>
              <a:rPr lang="en-US" altLang="ko-KR" sz="1200" dirty="0"/>
              <a:t> </a:t>
            </a:r>
            <a:r>
              <a:rPr lang="ko-KR" altLang="en-US" sz="1200" dirty="0"/>
              <a:t>기본개념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9CE03C-9B9A-463D-9E99-C483A752C4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확률의 법칙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D27A1-AC02-4169-8E7B-FCD219967009}"/>
              </a:ext>
            </a:extLst>
          </p:cNvPr>
          <p:cNvSpPr/>
          <p:nvPr/>
        </p:nvSpPr>
        <p:spPr>
          <a:xfrm>
            <a:off x="516044" y="1030996"/>
            <a:ext cx="2255756" cy="3924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4. </a:t>
            </a: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배반사건과 독립사건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021C276-C084-4FB6-9BB3-06DC8F9F2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30134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7EAC5D-F95D-448B-A7FC-49B66CB246DF}"/>
              </a:ext>
            </a:extLst>
          </p:cNvPr>
          <p:cNvSpPr/>
          <p:nvPr/>
        </p:nvSpPr>
        <p:spPr>
          <a:xfrm>
            <a:off x="516044" y="3306812"/>
            <a:ext cx="8438906" cy="24006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000" dirty="0">
                <a:highlight>
                  <a:srgbClr val="FFFF00"/>
                </a:highlight>
              </a:rPr>
              <a:t>2) </a:t>
            </a:r>
            <a:r>
              <a:rPr lang="ko-KR" altLang="en-US" sz="1000" dirty="0">
                <a:highlight>
                  <a:srgbClr val="FFFF00"/>
                </a:highlight>
              </a:rPr>
              <a:t>독립사상</a:t>
            </a:r>
            <a:r>
              <a:rPr lang="en-US" altLang="ko-KR" sz="1000" dirty="0">
                <a:highlight>
                  <a:srgbClr val="FFFF00"/>
                </a:highlight>
              </a:rPr>
              <a:t>(independent events)</a:t>
            </a:r>
            <a:endParaRPr lang="ko-KR" altLang="en-US" sz="1000" dirty="0">
              <a:highlight>
                <a:srgbClr val="FFFF00"/>
              </a:highlight>
            </a:endParaRPr>
          </a:p>
          <a:p>
            <a:pPr fontAlgn="base"/>
            <a:r>
              <a:rPr lang="ko-KR" altLang="en-US" sz="1000" dirty="0"/>
              <a:t>한 사상의 발생이 다른 사상의 발생 확률에 영향을 미치지 않을 경우 두 사상은 상호 독립</a:t>
            </a:r>
            <a:r>
              <a:rPr lang="en-US" altLang="ko-KR" sz="1000" dirty="0"/>
              <a:t>(mutually independent) </a:t>
            </a:r>
          </a:p>
          <a:p>
            <a:pPr fontAlgn="base"/>
            <a:endParaRPr lang="en-US" altLang="ko-KR" sz="1000" dirty="0"/>
          </a:p>
          <a:p>
            <a:pPr fontAlgn="base"/>
            <a:r>
              <a:rPr lang="en-US" altLang="ko-KR" sz="1000" dirty="0"/>
              <a:t>(</a:t>
            </a:r>
            <a:r>
              <a:rPr lang="ko-KR" altLang="en-US" sz="1000" dirty="0"/>
              <a:t>독립 사상은 성질</a:t>
            </a:r>
            <a:r>
              <a:rPr lang="en-US" altLang="ko-KR" sz="1000" dirty="0"/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altLang="ko-KR" sz="1000" kern="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독립은 동시에 일어날 수 있지만 서로 영향을 끼치지 않는다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따라서 조건부확률 </a:t>
            </a:r>
            <a:r>
              <a:rPr lang="en-US" altLang="ko-KR" sz="1000" b="1" dirty="0"/>
              <a:t>P(A|B)</a:t>
            </a:r>
            <a:r>
              <a:rPr lang="ko-KR" altLang="en-US" sz="1000" dirty="0"/>
              <a:t>은 </a:t>
            </a:r>
            <a:r>
              <a:rPr lang="en-US" altLang="ko-KR" sz="1000" dirty="0"/>
              <a:t>B</a:t>
            </a:r>
            <a:r>
              <a:rPr lang="ko-KR" altLang="en-US" sz="1000" dirty="0"/>
              <a:t>가 </a:t>
            </a:r>
            <a:r>
              <a:rPr lang="en-US" altLang="ko-KR" sz="1000" dirty="0"/>
              <a:t>A</a:t>
            </a:r>
            <a:r>
              <a:rPr lang="ko-KR" altLang="en-US" sz="1000" dirty="0"/>
              <a:t>에 영향을 끼치지 않으면</a:t>
            </a:r>
            <a:r>
              <a:rPr lang="ko-KR" altLang="en-US" sz="1000" b="1" dirty="0"/>
              <a:t> </a:t>
            </a:r>
            <a:r>
              <a:rPr lang="en-US" altLang="ko-KR" sz="1000" b="1" dirty="0"/>
              <a:t>P(A)</a:t>
            </a:r>
            <a:r>
              <a:rPr lang="ko-KR" altLang="en-US" sz="1000" dirty="0"/>
              <a:t>와 같기 때문에</a:t>
            </a:r>
            <a:r>
              <a:rPr lang="ko-KR" altLang="en-US" sz="1000" b="1" dirty="0"/>
              <a:t> </a:t>
            </a:r>
            <a:r>
              <a:rPr lang="en-US" altLang="ko-KR" sz="1000" b="1" dirty="0"/>
              <a:t>P(A|B)=P(A)</a:t>
            </a:r>
            <a:r>
              <a:rPr lang="ko-KR" altLang="en-US" sz="1000" dirty="0"/>
              <a:t>로 쓸 수 있다</a:t>
            </a:r>
            <a:r>
              <a:rPr lang="en-US" altLang="ko-KR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두 사건 </a:t>
            </a:r>
            <a:r>
              <a:rPr lang="en-US" altLang="ko-KR" sz="1000" dirty="0"/>
              <a:t>A</a:t>
            </a:r>
            <a:r>
              <a:rPr lang="ko-KR" altLang="en-US" sz="1000" dirty="0"/>
              <a:t>와 </a:t>
            </a:r>
            <a:r>
              <a:rPr lang="en-US" altLang="ko-KR" sz="1000" dirty="0"/>
              <a:t>B</a:t>
            </a:r>
            <a:r>
              <a:rPr lang="ko-KR" altLang="en-US" sz="1000" dirty="0"/>
              <a:t>가 독립일 때 동시에 일어나는 확률은 </a:t>
            </a:r>
            <a:r>
              <a:rPr lang="en-US" altLang="ko-KR" sz="1000" dirty="0"/>
              <a:t>P(A), P(B) </a:t>
            </a:r>
            <a:r>
              <a:rPr lang="ko-KR" altLang="en-US" sz="1000" dirty="0"/>
              <a:t>곱으로 나타낼 수 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 P(A|B) = P(A)  ,  P(B|A) = P(B)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P(A∩B) = P(A|B)*P(B) = P(A)*P(B)</a:t>
            </a:r>
          </a:p>
          <a:p>
            <a:r>
              <a:rPr lang="en-US" altLang="ko-KR" sz="1000" dirty="0"/>
              <a:t> </a:t>
            </a:r>
          </a:p>
          <a:p>
            <a:endParaRPr lang="en-US" altLang="ko-KR" sz="1000" dirty="0"/>
          </a:p>
          <a:p>
            <a:pPr fontAlgn="base"/>
            <a:r>
              <a:rPr lang="en-US" altLang="ko-KR" sz="1000" kern="0" dirty="0">
                <a:solidFill>
                  <a:srgbClr val="000000"/>
                </a:solidFill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</a:rPr>
              <a:t>예시</a:t>
            </a:r>
            <a:r>
              <a:rPr lang="en-US" altLang="ko-KR" sz="1000" kern="0" dirty="0">
                <a:solidFill>
                  <a:srgbClr val="000000"/>
                </a:solidFill>
              </a:rPr>
              <a:t>) </a:t>
            </a:r>
            <a:r>
              <a:rPr lang="ko-KR" altLang="en-US" sz="1000" kern="0" dirty="0">
                <a:solidFill>
                  <a:srgbClr val="000000"/>
                </a:solidFill>
              </a:rPr>
              <a:t>복원추출을 생각해보자</a:t>
            </a:r>
            <a:r>
              <a:rPr lang="en-US" altLang="ko-KR" sz="1000" kern="0" dirty="0">
                <a:solidFill>
                  <a:srgbClr val="000000"/>
                </a:solidFill>
              </a:rPr>
              <a:t>.</a:t>
            </a:r>
          </a:p>
          <a:p>
            <a:pPr fontAlgn="base"/>
            <a:r>
              <a:rPr lang="ko-KR" altLang="en-US" sz="1000" dirty="0"/>
              <a:t>주머니 안에 있는 공을 꺼내는 경우 </a:t>
            </a:r>
            <a:r>
              <a:rPr lang="en-US" altLang="ko-KR" sz="1000" dirty="0"/>
              <a:t>, </a:t>
            </a:r>
            <a:r>
              <a:rPr lang="ko-KR" altLang="en-US" sz="1000" dirty="0"/>
              <a:t>복원추출한다면</a:t>
            </a:r>
            <a:r>
              <a:rPr lang="en-US" altLang="ko-KR" sz="1000" dirty="0"/>
              <a:t>, </a:t>
            </a:r>
            <a:r>
              <a:rPr lang="ko-KR" altLang="en-US" sz="1000" dirty="0"/>
              <a:t>이전에 공을 꺼낸 사건이 다음에 뽑는 사건에 영향을 끼치지 않는다</a:t>
            </a:r>
            <a:r>
              <a:rPr lang="en-US" altLang="ko-KR" sz="1000" dirty="0"/>
              <a:t>. 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297A42-F440-4C31-AE14-FADAA9B52958}"/>
              </a:ext>
            </a:extLst>
          </p:cNvPr>
          <p:cNvSpPr/>
          <p:nvPr/>
        </p:nvSpPr>
        <p:spPr>
          <a:xfrm>
            <a:off x="518104" y="1538577"/>
            <a:ext cx="6142128" cy="14522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555555"/>
                </a:solidFill>
                <a:highlight>
                  <a:srgbClr val="FFFF00"/>
                </a:highlight>
                <a:latin typeface="Noto Sans KR"/>
              </a:rPr>
              <a:t>1) </a:t>
            </a:r>
            <a:r>
              <a:rPr lang="ko-KR" altLang="en-US" sz="1000" dirty="0">
                <a:solidFill>
                  <a:srgbClr val="555555"/>
                </a:solidFill>
                <a:highlight>
                  <a:srgbClr val="FFFF00"/>
                </a:highlight>
                <a:latin typeface="Noto Sans KR"/>
              </a:rPr>
              <a:t>배반사건 </a:t>
            </a:r>
            <a:r>
              <a:rPr lang="en-US" altLang="ko-KR" sz="1000" dirty="0">
                <a:highlight>
                  <a:srgbClr val="FFFF00"/>
                </a:highlight>
              </a:rPr>
              <a:t>(Mutually Exclusive )</a:t>
            </a:r>
            <a:endParaRPr lang="ko-KR" altLang="en-US" sz="1000" dirty="0">
              <a:solidFill>
                <a:srgbClr val="555555"/>
              </a:solidFill>
              <a:highlight>
                <a:srgbClr val="FFFF00"/>
              </a:highlight>
              <a:latin typeface="Noto Sans KR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두 사건  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A, B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가 있을 때 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A∩B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가 의미하는 바는 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A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사건과 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B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사건이 동시에 일어난다는 것인데  동시에 일어나는 사건이 없는 경우를 </a:t>
            </a:r>
            <a:r>
              <a:rPr lang="ko-KR" altLang="en-US" sz="1000" dirty="0" err="1">
                <a:solidFill>
                  <a:srgbClr val="555555"/>
                </a:solidFill>
                <a:latin typeface="Noto Sans KR"/>
              </a:rPr>
              <a:t>배반적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 사건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또는 배타적 사전이라고 함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(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예씨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)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주사위를 던지는데 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A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는 짝수가 나올 사건이고 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B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는 홀수가 나올 사건이라고 한다면 두 사건이 동시에 일어날 수 없다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 즉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,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 </a:t>
            </a:r>
            <a:r>
              <a:rPr lang="en-US" altLang="ko-KR" sz="1000" b="1" dirty="0">
                <a:solidFill>
                  <a:srgbClr val="555555"/>
                </a:solidFill>
                <a:latin typeface="Noto Sans KR"/>
              </a:rPr>
              <a:t>A∩B= 0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 이 성립한다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. 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이를 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"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두 사건 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A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와 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B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는 </a:t>
            </a:r>
            <a:r>
              <a:rPr lang="ko-KR" altLang="en-US" sz="1000" dirty="0" err="1">
                <a:solidFill>
                  <a:srgbClr val="555555"/>
                </a:solidFill>
                <a:latin typeface="Noto Sans KR"/>
              </a:rPr>
              <a:t>상호배반적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sz="1000" dirty="0" err="1">
                <a:solidFill>
                  <a:srgbClr val="555555"/>
                </a:solidFill>
                <a:latin typeface="Noto Sans KR"/>
              </a:rPr>
              <a:t>상호배타적이다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" </a:t>
            </a:r>
            <a:r>
              <a:rPr lang="ko-KR" altLang="en-US" sz="1000" dirty="0">
                <a:solidFill>
                  <a:srgbClr val="555555"/>
                </a:solidFill>
                <a:latin typeface="Noto Sans KR"/>
              </a:rPr>
              <a:t>라고 한다</a:t>
            </a:r>
            <a:r>
              <a:rPr lang="en-US" altLang="ko-KR" sz="1000" dirty="0">
                <a:solidFill>
                  <a:srgbClr val="555555"/>
                </a:solidFill>
                <a:latin typeface="Noto Sans KR"/>
              </a:rPr>
              <a:t>.</a:t>
            </a:r>
            <a:endParaRPr lang="en-US" altLang="ko-KR" sz="1000" b="0" i="0" dirty="0">
              <a:solidFill>
                <a:srgbClr val="555555"/>
              </a:solidFill>
              <a:effectLst/>
              <a:latin typeface="Noto Sans K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18FFA-A1F6-4348-9474-B1F73A6D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13" y="1554224"/>
            <a:ext cx="1763085" cy="982876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B1B7938-7B25-4738-A273-A3581755E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526" y="33686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77B910B-0BBA-4792-9FD6-BFFE5BA9A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026" y="396239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06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9CE03C-9B9A-463D-9E99-C483A752C4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확률의 법칙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2D27A1-AC02-4169-8E7B-FCD219967009}"/>
              </a:ext>
            </a:extLst>
          </p:cNvPr>
          <p:cNvSpPr/>
          <p:nvPr/>
        </p:nvSpPr>
        <p:spPr>
          <a:xfrm>
            <a:off x="569495" y="1157660"/>
            <a:ext cx="3202684" cy="3924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5. </a:t>
            </a: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조건부 확률</a:t>
            </a:r>
            <a:r>
              <a:rPr lang="en-US" altLang="ko-KR" sz="1400" kern="0" spc="-40" dirty="0">
                <a:solidFill>
                  <a:srgbClr val="000000"/>
                </a:solidFill>
                <a:latin typeface="+mj-ea"/>
              </a:rPr>
              <a:t> (conditional probability)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A5C006-809E-4A24-85FB-640A057CCD75}"/>
              </a:ext>
            </a:extLst>
          </p:cNvPr>
          <p:cNvSpPr/>
          <p:nvPr/>
        </p:nvSpPr>
        <p:spPr>
          <a:xfrm>
            <a:off x="539552" y="1631565"/>
            <a:ext cx="7344816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ts val="2030"/>
              </a:lnSpc>
            </a:pPr>
            <a:r>
              <a:rPr lang="ko-KR" altLang="en-US" sz="1200" kern="0" spc="-40" dirty="0">
                <a:solidFill>
                  <a:srgbClr val="000000"/>
                </a:solidFill>
                <a:latin typeface="+mj-ea"/>
                <a:ea typeface="+mj-ea"/>
              </a:rPr>
              <a:t>조건부 확률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특정한 사상이 이미 발생하였다는 조건하에서 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다른 사상이 발생할 확률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ts val="2030"/>
              </a:lnSpc>
            </a:pPr>
            <a:endParaRPr lang="en-US" altLang="ko-KR" sz="1200" kern="0" spc="0" dirty="0">
              <a:solidFill>
                <a:srgbClr val="000000"/>
              </a:solidFill>
              <a:effectLst/>
              <a:ea typeface="바탕" panose="02030600000101010101" pitchFamily="18" charset="-127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021C276-C084-4FB6-9BB3-06DC8F9F2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752" y="301349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6B7B85-16F9-4296-AFAA-FA567E16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024" y="2017399"/>
            <a:ext cx="3168352" cy="19156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D394DB-329C-4FBF-B283-33B30E040C86}"/>
              </a:ext>
            </a:extLst>
          </p:cNvPr>
          <p:cNvSpPr/>
          <p:nvPr/>
        </p:nvSpPr>
        <p:spPr>
          <a:xfrm>
            <a:off x="569494" y="2068652"/>
            <a:ext cx="4146521" cy="1442574"/>
          </a:xfrm>
          <a:prstGeom prst="rect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P(A) : A</a:t>
            </a:r>
            <a:r>
              <a:rPr lang="ko-KR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가 발생할 확률</a:t>
            </a:r>
            <a:endParaRPr lang="en-US" altLang="ko-KR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 P(A|B) : B</a:t>
            </a:r>
            <a:r>
              <a:rPr lang="ko-KR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가 발생한 조건에서 </a:t>
            </a: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ko-KR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가 발생할 확률</a:t>
            </a:r>
            <a:endParaRPr lang="en-US" altLang="ko-KR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P(A|B) = P(B∩A)/P(B)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P(B∩A) = P(A|B)*P(B)</a:t>
            </a:r>
            <a:r>
              <a:rPr lang="ko-KR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이므로 </a:t>
            </a:r>
            <a:endParaRPr lang="en-US" altLang="ko-KR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</a:t>
            </a:r>
            <a:r>
              <a:rPr lang="ko-KR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P(A|B) = P(B∩A)/P(B)</a:t>
            </a:r>
            <a:r>
              <a:rPr lang="ko-KR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가 된다</a:t>
            </a: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37010-9A70-46F1-A4DF-501B81BC1E50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7400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9CE03C-9B9A-463D-9E99-C483A752C4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확률의 법칙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779193-247D-4B2B-8A77-D108101BB052}"/>
              </a:ext>
            </a:extLst>
          </p:cNvPr>
          <p:cNvSpPr/>
          <p:nvPr/>
        </p:nvSpPr>
        <p:spPr>
          <a:xfrm>
            <a:off x="539552" y="1607808"/>
            <a:ext cx="7920880" cy="10453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동일한 표본공간에서 정의된 두 개의 사상에 대한 </a:t>
            </a:r>
            <a:r>
              <a:rPr lang="ko-KR" altLang="en-US" sz="1000" kern="0" spc="-40" dirty="0">
                <a:solidFill>
                  <a:srgbClr val="000000"/>
                </a:solidFill>
                <a:latin typeface="+mj-ea"/>
                <a:ea typeface="+mj-ea"/>
              </a:rPr>
              <a:t>확률의 곱셈법칙</a:t>
            </a:r>
            <a:r>
              <a:rPr lang="en-US" altLang="ko-KR" sz="1000" kern="0" spc="-40" dirty="0">
                <a:solidFill>
                  <a:srgbClr val="000000"/>
                </a:solidFill>
                <a:latin typeface="+mj-ea"/>
                <a:ea typeface="+mj-ea"/>
              </a:rPr>
              <a:t>(multiplication rule)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은 두 사상이 동시에 발생할 확률을 의미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곱의 확률 혹은 결합확률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(joint probability)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이라고도 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• A</a:t>
            </a:r>
            <a:r>
              <a:rPr lang="ko-KR" altLang="en-US" sz="1000" dirty="0"/>
              <a:t>와</a:t>
            </a:r>
            <a:r>
              <a:rPr lang="en-US" altLang="ko-KR" sz="1000" dirty="0"/>
              <a:t>B</a:t>
            </a:r>
            <a:r>
              <a:rPr lang="ko-KR" altLang="en-US" sz="1000" dirty="0"/>
              <a:t>의 </a:t>
            </a:r>
            <a:r>
              <a:rPr lang="ko-KR" altLang="en-US" sz="1000" dirty="0" err="1"/>
              <a:t>곱사건</a:t>
            </a:r>
            <a:r>
              <a:rPr lang="ko-KR" altLang="en-US" sz="1000" dirty="0"/>
              <a:t>  </a:t>
            </a:r>
            <a:r>
              <a:rPr lang="en-US" altLang="ko-KR" sz="1000" dirty="0"/>
              <a:t>:  </a:t>
            </a:r>
            <a:r>
              <a:rPr lang="ko-KR" altLang="en-US" sz="1000" dirty="0"/>
              <a:t> “</a:t>
            </a:r>
            <a:r>
              <a:rPr lang="en-US" altLang="ko-KR" sz="1000" dirty="0"/>
              <a:t>A and B” </a:t>
            </a:r>
            <a:r>
              <a:rPr lang="ko-KR" altLang="en-US" sz="1000" dirty="0"/>
              <a:t>또는 </a:t>
            </a:r>
            <a:r>
              <a:rPr lang="en-US" altLang="ko-KR" sz="1000" dirty="0"/>
              <a:t>A∩B </a:t>
            </a:r>
            <a:r>
              <a:rPr lang="ko-KR" altLang="en-US" sz="1000" dirty="0"/>
              <a:t>로 표기</a:t>
            </a:r>
            <a:endParaRPr lang="en-US" altLang="ko-KR" sz="1000" dirty="0"/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사건 </a:t>
            </a:r>
            <a:r>
              <a:rPr lang="en-US" altLang="ko-KR" sz="1000" dirty="0"/>
              <a:t>A</a:t>
            </a:r>
            <a:r>
              <a:rPr lang="ko-KR" altLang="en-US" sz="1000" dirty="0"/>
              <a:t>와</a:t>
            </a:r>
            <a:r>
              <a:rPr lang="en-US" altLang="ko-KR" sz="1000" dirty="0"/>
              <a:t>B</a:t>
            </a:r>
            <a:r>
              <a:rPr lang="ko-KR" altLang="en-US" sz="1000" dirty="0"/>
              <a:t>의 결합확률</a:t>
            </a:r>
            <a:r>
              <a:rPr lang="en-US" altLang="ko-KR" sz="1000" dirty="0"/>
              <a:t>(joint probability), P(A and B) </a:t>
            </a:r>
            <a:r>
              <a:rPr lang="ko-KR" altLang="en-US" sz="1000" dirty="0"/>
              <a:t>또는 </a:t>
            </a:r>
            <a:r>
              <a:rPr lang="en-US" altLang="ko-KR" sz="1000" dirty="0"/>
              <a:t>P(A∩B)</a:t>
            </a:r>
            <a:r>
              <a:rPr lang="ko-KR" altLang="en-US" sz="1000" dirty="0"/>
              <a:t>는 </a:t>
            </a:r>
            <a:r>
              <a:rPr lang="en-US" altLang="ko-KR" sz="1000" dirty="0"/>
              <a:t>A</a:t>
            </a:r>
            <a:r>
              <a:rPr lang="ko-KR" altLang="en-US" sz="1000" dirty="0"/>
              <a:t>와</a:t>
            </a:r>
            <a:r>
              <a:rPr lang="en-US" altLang="ko-KR" sz="1000" dirty="0"/>
              <a:t>B</a:t>
            </a:r>
            <a:r>
              <a:rPr lang="ko-KR" altLang="en-US" sz="1000" dirty="0"/>
              <a:t>의 곱사건의 확률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930E35-6F68-402E-B99D-8448BEEA637F}"/>
              </a:ext>
            </a:extLst>
          </p:cNvPr>
          <p:cNvSpPr/>
          <p:nvPr/>
        </p:nvSpPr>
        <p:spPr>
          <a:xfrm>
            <a:off x="539552" y="1075134"/>
            <a:ext cx="3424335" cy="3900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257810" indent="-130810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확률의 곱셈법칙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(multiplication rule)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898469D-5246-4FB4-8579-0A6C423A6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819" y="209056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469FED8-5C3F-4A43-B0A5-D08E0211B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317837"/>
            <a:ext cx="6969900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곱셈법칙의 예외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만약 두 개의 사상 </a:t>
            </a:r>
            <a:r>
              <a:rPr kumimoji="0" lang="en-US" altLang="ko-KR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A, B</a:t>
            </a:r>
            <a:r>
              <a:rPr kumimoji="0" lang="ko-KR" altLang="en-US" sz="1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가 상호 독립이라면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곱셈법칙의 예외적인 경우가 성립한다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독립 사상에서는  곱</a:t>
            </a:r>
            <a:r>
              <a:rPr lang="ko-KR" altLang="ko-KR" sz="1000" dirty="0">
                <a:solidFill>
                  <a:srgbClr val="000000"/>
                </a:solidFill>
                <a:latin typeface="+mj-ea"/>
                <a:ea typeface="+mj-ea"/>
              </a:rPr>
              <a:t>셈의 일반법칙을 나타내는 식에 대입하여 정리하면 독립 사상의 경우 교집합의 확률을 구하는 식은 개별 사상이 발생할 확률을 곱해주기만 하면 된다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4E57E0-CD5F-4D28-9E71-57F24B8845C4}"/>
                  </a:ext>
                </a:extLst>
              </p:cNvPr>
              <p:cNvSpPr txBox="1"/>
              <p:nvPr/>
            </p:nvSpPr>
            <p:spPr>
              <a:xfrm>
                <a:off x="546039" y="2779425"/>
                <a:ext cx="37305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P(A∩B) = P (A|B)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 P(B)  = P(B| A)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400" dirty="0"/>
                  <a:t> P(A)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4E57E0-CD5F-4D28-9E71-57F24B884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39" y="2779425"/>
                <a:ext cx="3730504" cy="307777"/>
              </a:xfrm>
              <a:prstGeom prst="rect">
                <a:avLst/>
              </a:prstGeom>
              <a:blipFill>
                <a:blip r:embed="rId2"/>
                <a:stretch>
                  <a:fillRect l="-49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3153AC8-8DF6-4A61-957D-7C7A4DC2B948}"/>
                  </a:ext>
                </a:extLst>
              </p:cNvPr>
              <p:cNvSpPr/>
              <p:nvPr/>
            </p:nvSpPr>
            <p:spPr>
              <a:xfrm>
                <a:off x="617048" y="4479366"/>
                <a:ext cx="5199294" cy="120879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(</a:t>
                </a:r>
                <a:r>
                  <a:rPr lang="ko-KR" altLang="en-US" sz="1000" dirty="0"/>
                  <a:t>예시</a:t>
                </a:r>
                <a:r>
                  <a:rPr lang="en-US" altLang="ko-KR" sz="10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주사위를 </a:t>
                </a:r>
                <a:r>
                  <a:rPr lang="en-US" altLang="ko-KR" sz="1000" dirty="0"/>
                  <a:t>2</a:t>
                </a:r>
                <a:r>
                  <a:rPr lang="ko-KR" altLang="en-US" sz="1000" dirty="0"/>
                  <a:t>번 던졌을 경우 </a:t>
                </a:r>
                <a:r>
                  <a:rPr lang="en-US" altLang="ko-KR" sz="1000" dirty="0"/>
                  <a:t>;  </a:t>
                </a:r>
                <a:r>
                  <a:rPr lang="ko-KR" altLang="en-US" sz="1000" dirty="0"/>
                  <a:t>표본공간 </a:t>
                </a:r>
                <a:r>
                  <a:rPr lang="en-US" altLang="ko-KR" sz="1000" dirty="0"/>
                  <a:t>S= {(1,1), (1,2)..(6,6)} (</a:t>
                </a:r>
                <a:r>
                  <a:rPr lang="ko-KR" altLang="en-US" sz="1000" dirty="0"/>
                  <a:t>총 </a:t>
                </a:r>
                <a:r>
                  <a:rPr lang="en-US" altLang="ko-KR" sz="1000" dirty="0"/>
                  <a:t>36</a:t>
                </a:r>
                <a:r>
                  <a:rPr lang="ko-KR" altLang="en-US" sz="1000" dirty="0"/>
                  <a:t>개</a:t>
                </a:r>
                <a:r>
                  <a:rPr lang="en-US" altLang="ko-KR" sz="10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 </a:t>
                </a:r>
                <a:r>
                  <a:rPr lang="ko-KR" altLang="en-US" sz="1000" dirty="0"/>
                  <a:t>첫번째 수가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일 경우를 사건 </a:t>
                </a:r>
                <a:r>
                  <a:rPr lang="en-US" altLang="ko-KR" sz="1000" dirty="0"/>
                  <a:t>A :  A = {(1,1), (1,2), (1,3), (1,4), (1,5), (1,6)}  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두번째 수가 </a:t>
                </a:r>
                <a:r>
                  <a:rPr lang="en-US" altLang="ko-KR" sz="1000" dirty="0"/>
                  <a:t>5</a:t>
                </a:r>
                <a:r>
                  <a:rPr lang="ko-KR" altLang="en-US" sz="1000" dirty="0"/>
                  <a:t>일 경우를 </a:t>
                </a:r>
                <a:r>
                  <a:rPr lang="en-US" altLang="ko-KR" sz="1000" dirty="0"/>
                  <a:t>B</a:t>
                </a:r>
                <a:r>
                  <a:rPr lang="ko-KR" altLang="en-US" sz="1000" dirty="0"/>
                  <a:t>사건이라 하면</a:t>
                </a:r>
                <a:r>
                  <a:rPr lang="en-US" altLang="ko-KR" sz="1000" dirty="0"/>
                  <a:t>, B = {(1,5), (2,5), (3,5), (4,5), (5,5), (6,5)} 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000" dirty="0"/>
                  <a:t>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A</a:t>
                </a:r>
                <a:r>
                  <a:rPr lang="ko-KR" altLang="en-US" sz="1000" dirty="0"/>
                  <a:t>와 </a:t>
                </a:r>
                <a:r>
                  <a:rPr lang="en-US" altLang="ko-KR" sz="1000" dirty="0"/>
                  <a:t>B</a:t>
                </a:r>
                <a:r>
                  <a:rPr lang="ko-KR" altLang="en-US" sz="1000" dirty="0"/>
                  <a:t>의 </a:t>
                </a:r>
                <a:r>
                  <a:rPr lang="ko-KR" altLang="en-US" sz="1000" dirty="0" err="1"/>
                  <a:t>곱사건</a:t>
                </a:r>
                <a:r>
                  <a:rPr lang="en-US" altLang="ko-KR" sz="1000" dirty="0"/>
                  <a:t>, (A∩B) = {(1,5)}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결합확률 </a:t>
                </a:r>
                <a:r>
                  <a:rPr lang="en-US" altLang="ko-KR" sz="1000" dirty="0"/>
                  <a:t>P(A∩B)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000" dirty="0"/>
                  <a:t>   </a:t>
                </a:r>
                <a14:m>
                  <m:oMath xmlns:m="http://schemas.openxmlformats.org/officeDocument/2006/math"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ko-KR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ko-KR" sz="1000" dirty="0"/>
                  <a:t>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73153AC8-8DF6-4A61-957D-7C7A4DC2B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48" y="4479366"/>
                <a:ext cx="5199294" cy="1208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>
            <a:extLst>
              <a:ext uri="{FF2B5EF4-FFF2-40B4-BE49-F238E27FC236}">
                <a16:creationId xmlns:a16="http://schemas.microsoft.com/office/drawing/2014/main" id="{53B81083-A3BB-4FD2-99CB-2C124F464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542014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230E8-AD83-458E-A789-BF55AB4A5863}"/>
                  </a:ext>
                </a:extLst>
              </p:cNvPr>
              <p:cNvSpPr txBox="1"/>
              <p:nvPr/>
            </p:nvSpPr>
            <p:spPr>
              <a:xfrm>
                <a:off x="612289" y="4071613"/>
                <a:ext cx="21999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P(A∩B) = P(A)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230E8-AD83-458E-A789-BF55AB4A5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9" y="4071613"/>
                <a:ext cx="2199932" cy="307777"/>
              </a:xfrm>
              <a:prstGeom prst="rect">
                <a:avLst/>
              </a:prstGeom>
              <a:blipFill>
                <a:blip r:embed="rId4"/>
                <a:stretch>
                  <a:fillRect l="-831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F6ABFE-B05B-4ECE-AF45-0393D2211B76}"/>
              </a:ext>
            </a:extLst>
          </p:cNvPr>
          <p:cNvSpPr/>
          <p:nvPr/>
        </p:nvSpPr>
        <p:spPr>
          <a:xfrm>
            <a:off x="4788024" y="2868189"/>
            <a:ext cx="2941831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조건부확률 </a:t>
            </a: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verdana" panose="020B0604030504040204" pitchFamily="34" charset="0"/>
              </a:rPr>
              <a:t>P(A|B) = P(B∩A)/P(B)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9367F4-D473-42BE-999A-00E0382C5AA5}"/>
              </a:ext>
            </a:extLst>
          </p:cNvPr>
          <p:cNvSpPr/>
          <p:nvPr/>
        </p:nvSpPr>
        <p:spPr>
          <a:xfrm>
            <a:off x="6119517" y="4353926"/>
            <a:ext cx="2844971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독립사상에서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P(A|B) = P(A)  ,  P(B|A) = P(B)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P(A∩B) = P(A|B)*P(B) = P(A)*P(B)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9CA893-A76F-4978-9F1D-90A0CE882A8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83677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9CE03C-9B9A-463D-9E99-C483A752C4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총확률정리와 </a:t>
            </a:r>
            <a:r>
              <a:rPr lang="ko-KR" altLang="en-US" sz="1500" dirty="0" err="1"/>
              <a:t>베이즈</a:t>
            </a:r>
            <a:r>
              <a:rPr lang="ko-KR" altLang="en-US" sz="1500" dirty="0"/>
              <a:t> 이론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CE65203-4A98-4322-A813-AA67A667CD0D}"/>
                  </a:ext>
                </a:extLst>
              </p:cNvPr>
              <p:cNvSpPr/>
              <p:nvPr/>
            </p:nvSpPr>
            <p:spPr>
              <a:xfrm>
                <a:off x="431032" y="1395876"/>
                <a:ext cx="8064896" cy="144930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ko-KR" sz="1000" dirty="0"/>
                  <a:t>1) </a:t>
                </a:r>
                <a:r>
                  <a:rPr lang="ko-KR" altLang="en-US" sz="1000" dirty="0"/>
                  <a:t>총확률정리</a:t>
                </a:r>
                <a:r>
                  <a:rPr lang="en-US" altLang="ko-KR" sz="1000" dirty="0"/>
                  <a:t>(total probability rule)</a:t>
                </a:r>
                <a:r>
                  <a:rPr lang="ko-KR" altLang="en-US" sz="1000" dirty="0"/>
                  <a:t> </a:t>
                </a:r>
                <a:endParaRPr lang="en-US" altLang="ko-KR" sz="1000" dirty="0"/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1000" dirty="0"/>
                  <a:t>: </a:t>
                </a:r>
                <a:r>
                  <a:rPr lang="ko-KR" altLang="en-US" sz="1000" dirty="0"/>
                  <a:t>전체 확률의 법칙 또는 </a:t>
                </a:r>
                <a:r>
                  <a:rPr lang="ko-KR" altLang="en-US" sz="1000" dirty="0" err="1"/>
                  <a:t>전확률</a:t>
                </a:r>
                <a:r>
                  <a:rPr lang="ko-KR" altLang="en-US" sz="1000" dirty="0"/>
                  <a:t> 정리</a:t>
                </a:r>
              </a:p>
              <a:p>
                <a:pPr marL="171450" indent="-171450" fontAlgn="base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1000" dirty="0"/>
                  <a:t>총확률정리</a:t>
                </a:r>
                <a:r>
                  <a:rPr lang="en-US" altLang="ko-KR" sz="1000" dirty="0"/>
                  <a:t>(total probability rule)</a:t>
                </a:r>
                <a:r>
                  <a:rPr lang="ko-KR" altLang="en-US" sz="1000" dirty="0"/>
                  <a:t>는 표본공간이 </a:t>
                </a:r>
                <a:r>
                  <a:rPr lang="en-US" altLang="ko-KR" sz="1000" dirty="0"/>
                  <a:t>k</a:t>
                </a:r>
                <a:r>
                  <a:rPr lang="ko-KR" altLang="en-US" sz="1000" dirty="0"/>
                  <a:t>개의 상호 배타적인 사상으로 분할될 경우 </a:t>
                </a:r>
                <a:endParaRPr lang="en-US" altLang="ko-KR" sz="1000" dirty="0"/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1000" dirty="0"/>
                  <a:t>  </a:t>
                </a:r>
                <a:r>
                  <a:rPr lang="ko-KR" altLang="en-US" sz="1000" dirty="0"/>
                  <a:t>임의의 사상 </a:t>
                </a:r>
                <a:r>
                  <a:rPr lang="en-US" altLang="ko-KR" sz="1000" dirty="0"/>
                  <a:t>P(B)</a:t>
                </a:r>
                <a:r>
                  <a:rPr lang="ko-KR" altLang="en-US" sz="1000" dirty="0"/>
                  <a:t>의 발생 확률로 구해진다</a:t>
                </a:r>
                <a:r>
                  <a:rPr lang="en-US" altLang="ko-KR" sz="1000" dirty="0"/>
                  <a:t>.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1000" dirty="0"/>
                  <a:t>. </a:t>
                </a:r>
                <a:r>
                  <a:rPr lang="ko-KR" altLang="en-US" sz="1000" dirty="0">
                    <a:hlinkClick r:id="rId2" tooltip="조건부 확률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조건부확률</a:t>
                </a:r>
                <a:r>
                  <a:rPr lang="ko-KR" altLang="en-US" sz="1000" dirty="0"/>
                  <a:t>로부터 조건이 붙지 않은 확률을 계산할 때 쓸 수 있다</a:t>
                </a:r>
                <a:r>
                  <a:rPr lang="en-US" altLang="ko-KR" sz="1000" dirty="0"/>
                  <a:t>. </a:t>
                </a:r>
                <a:endParaRPr lang="ko-KR" altLang="en-US" sz="1000" dirty="0"/>
              </a:p>
              <a:p>
                <a:pPr marL="190500" algn="just" fontAlgn="base">
                  <a:lnSpc>
                    <a:spcPct val="150000"/>
                  </a:lnSpc>
                </a:pPr>
                <a:r>
                  <a:rPr lang="ko-KR" altLang="en-US" sz="1000" dirty="0"/>
                  <a:t>표본공간이 </a:t>
                </a:r>
                <a:r>
                  <a:rPr lang="ko-KR" altLang="en-US" sz="1000" dirty="0" err="1"/>
                  <a:t>상호배타적인</a:t>
                </a:r>
                <a:r>
                  <a:rPr lang="ko-KR" altLang="en-US" sz="1000" dirty="0"/>
                  <a:t> 사상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000" dirty="0"/>
                  <a:t>  </a:t>
                </a:r>
                <a:r>
                  <a:rPr lang="en-US" altLang="ko-KR" sz="1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000" dirty="0"/>
                  <a:t> </a:t>
                </a:r>
                <a:r>
                  <a:rPr lang="en-US" altLang="ko-KR" sz="1000" dirty="0"/>
                  <a:t>, ……..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000" dirty="0"/>
                  <a:t> 로 분할될 때</a:t>
                </a:r>
                <a:endParaRPr lang="ko-KR" altLang="en-US" sz="1000" kern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CE65203-4A98-4322-A813-AA67A667C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32" y="1395876"/>
                <a:ext cx="8064896" cy="1449308"/>
              </a:xfrm>
              <a:prstGeom prst="rect">
                <a:avLst/>
              </a:prstGeom>
              <a:blipFill>
                <a:blip r:embed="rId3"/>
                <a:stretch>
                  <a:fillRect b="-8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0">
            <a:extLst>
              <a:ext uri="{FF2B5EF4-FFF2-40B4-BE49-F238E27FC236}">
                <a16:creationId xmlns:a16="http://schemas.microsoft.com/office/drawing/2014/main" id="{5B1D4451-7409-47F3-AA8D-835E40F23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8520" y="1682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5" name="_x237424280" descr="DRW000036005d77">
            <a:extLst>
              <a:ext uri="{FF2B5EF4-FFF2-40B4-BE49-F238E27FC236}">
                <a16:creationId xmlns:a16="http://schemas.microsoft.com/office/drawing/2014/main" id="{7B2A93ED-5B7C-498C-A6E7-00C7EE90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55" y="2923678"/>
            <a:ext cx="1509713" cy="33615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E7C1DD4F-7A43-4D67-8B5E-DF2C50495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55" y="3421204"/>
            <a:ext cx="7880901" cy="5267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사건의 원인을 여러가지로 나누어서, 각 원인에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대한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  <a:hlinkClick r:id="rId5" tooltip=" 조건부 확률 (Conditional Probability) ㅇ 어떤 좁혀진 조건 하에서 발생 확률 ※ [참고] ☞ 우도, 베이즈 통계 참조   - 매회(관측) 마다 달라진 조건(부분을 전체로 간주)에 따라, 매번 새로이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조건부 확률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50" charset="-127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50" charset="-127"/>
              </a:rPr>
              <a:t>A|Bi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)과 그 원인이 되는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  <a:hlinkClick r:id="rId6" tooltip=" 확률 (Probability) ㅇ 어떤 사건[확률]이 일어날 가능성의 측도(measure,측량 단위) =&gt; 수(數)로써 나타낸 것   - 상대적 비율로써 표현될 수 있음    . 즉, 어떤 현상이 일어날 가능성을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확률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50" charset="-127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Bi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)의 곱에 의한 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rgbClr val="000000"/>
                </a:solidFill>
                <a:latin typeface="Arial Unicode MS" panose="020B0604020202020204" pitchFamily="50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가중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합(∑)으로 구할 수 있음을 말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한다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.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49B516-BE2B-4528-B726-232F8443A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55" y="4119902"/>
            <a:ext cx="2292575" cy="1073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11644-FC27-4454-B1EA-EA7463F355B5}"/>
                  </a:ext>
                </a:extLst>
              </p:cNvPr>
              <p:cNvSpPr txBox="1"/>
              <p:nvPr/>
            </p:nvSpPr>
            <p:spPr>
              <a:xfrm>
                <a:off x="3133629" y="4333579"/>
                <a:ext cx="3887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P(B)  = P(B∩A)</a:t>
                </a:r>
              </a:p>
              <a:p>
                <a:r>
                  <a:rPr lang="en-US" altLang="ko-KR" sz="1200" dirty="0"/>
                  <a:t>= P(B 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/>
                  <a:t>) +  P(B 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/>
                  <a:t>)</a:t>
                </a:r>
              </a:p>
              <a:p>
                <a:r>
                  <a:rPr lang="en-US" altLang="ko-KR" sz="1200" dirty="0"/>
                  <a:t>= P(B|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/>
                  <a:t>)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/>
                  <a:t>) +  P(B|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/>
                  <a:t>)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/>
                  <a:t>)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11644-FC27-4454-B1EA-EA7463F35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629" y="4333579"/>
                <a:ext cx="3887416" cy="646331"/>
              </a:xfrm>
              <a:prstGeom prst="rect">
                <a:avLst/>
              </a:prstGeom>
              <a:blipFill>
                <a:blip r:embed="rId8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D76FDC4B-9FAF-4090-8234-0D8B7F012E59}"/>
              </a:ext>
            </a:extLst>
          </p:cNvPr>
          <p:cNvSpPr/>
          <p:nvPr/>
        </p:nvSpPr>
        <p:spPr>
          <a:xfrm>
            <a:off x="370460" y="1000317"/>
            <a:ext cx="2428870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/>
              <a:t>총확률정리와 </a:t>
            </a:r>
            <a:r>
              <a:rPr lang="ko-KR" altLang="en-US" sz="1400" dirty="0" err="1"/>
              <a:t>베이즈</a:t>
            </a:r>
            <a:r>
              <a:rPr lang="ko-KR" altLang="en-US" sz="1400" dirty="0"/>
              <a:t> 이론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E64498-6A58-4AAB-A6B1-CD7365C8147A}"/>
              </a:ext>
            </a:extLst>
          </p:cNvPr>
          <p:cNvSpPr/>
          <p:nvPr/>
        </p:nvSpPr>
        <p:spPr>
          <a:xfrm>
            <a:off x="535385" y="5407266"/>
            <a:ext cx="4572000" cy="75758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Arial Unicode MS" panose="020B0604020202020204" pitchFamily="50" charset="-127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Arial Unicode MS" panose="020B0604020202020204" pitchFamily="50" charset="-127"/>
              </a:rPr>
              <a:t>용도</a:t>
            </a:r>
            <a:r>
              <a:rPr lang="en-US" altLang="ko-KR" sz="1000" dirty="0">
                <a:solidFill>
                  <a:srgbClr val="000000"/>
                </a:solidFill>
                <a:latin typeface="Arial Unicode MS" panose="020B0604020202020204" pitchFamily="50" charset="-127"/>
              </a:rPr>
              <a:t>)</a:t>
            </a:r>
          </a:p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</a:pPr>
            <a:r>
              <a:rPr lang="ko-KR" altLang="en-US" sz="1000" dirty="0">
                <a:solidFill>
                  <a:srgbClr val="000000"/>
                </a:solidFill>
                <a:latin typeface="Arial Unicode MS" panose="020B0604020202020204" pitchFamily="50" charset="-127"/>
              </a:rPr>
              <a:t>한 실험이 연속된 하위실험들로 구성될 때 유용</a:t>
            </a:r>
            <a:endParaRPr lang="en-US" altLang="ko-KR" sz="1000" dirty="0">
              <a:solidFill>
                <a:srgbClr val="000000"/>
              </a:solidFill>
              <a:latin typeface="Arial Unicode MS" panose="020B0604020202020204" pitchFamily="50" charset="-127"/>
            </a:endParaRPr>
          </a:p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</a:pPr>
            <a:r>
              <a:rPr lang="ko-KR" altLang="en-US" sz="1000" dirty="0">
                <a:solidFill>
                  <a:srgbClr val="000000"/>
                </a:solidFill>
                <a:latin typeface="Arial Unicode MS" panose="020B0604020202020204" pitchFamily="50" charset="-127"/>
              </a:rPr>
              <a:t>조건부확률로부터 조건이 붙지 않은 확률을 계산할 때 </a:t>
            </a:r>
            <a:endParaRPr lang="en-US" altLang="ko-KR" sz="1000" dirty="0">
              <a:solidFill>
                <a:srgbClr val="000000"/>
              </a:solidFill>
              <a:latin typeface="Arial Unicode MS" panose="020B06040202020202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ACD54-50DA-4DC4-8FCE-20DE8D886887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7220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9CE03C-9B9A-463D-9E99-C483A752C4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총확률정리와 </a:t>
            </a:r>
            <a:r>
              <a:rPr lang="ko-KR" altLang="en-US" sz="1500" dirty="0" err="1"/>
              <a:t>베이즈</a:t>
            </a:r>
            <a:r>
              <a:rPr lang="ko-KR" altLang="en-US" sz="1500" dirty="0"/>
              <a:t> 이론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37F8A8-C938-4851-ADB0-9AC0D2483ACC}"/>
              </a:ext>
            </a:extLst>
          </p:cNvPr>
          <p:cNvSpPr/>
          <p:nvPr/>
        </p:nvSpPr>
        <p:spPr>
          <a:xfrm>
            <a:off x="539552" y="1657366"/>
            <a:ext cx="8064896" cy="38472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rial" panose="020B0604020202020204" pitchFamily="34" charset="0"/>
              </a:rPr>
              <a:t> </a:t>
            </a:r>
            <a:r>
              <a:rPr lang="en-US" altLang="ko-KR" sz="1200" dirty="0">
                <a:latin typeface="Arial" panose="020B0604020202020204" pitchFamily="34" charset="0"/>
              </a:rPr>
              <a:t>2) </a:t>
            </a:r>
            <a:r>
              <a:rPr lang="ko-KR" altLang="en-US" sz="1400" b="1" dirty="0" err="1">
                <a:latin typeface="Arial" panose="020B0604020202020204" pitchFamily="34" charset="0"/>
              </a:rPr>
              <a:t>베이즈</a:t>
            </a:r>
            <a:r>
              <a:rPr lang="ko-KR" altLang="en-US" sz="1400" b="1" dirty="0">
                <a:latin typeface="Arial" panose="020B0604020202020204" pitchFamily="34" charset="0"/>
              </a:rPr>
              <a:t> 정리</a:t>
            </a:r>
            <a:r>
              <a:rPr lang="en-US" altLang="ko-KR" sz="1400" dirty="0">
                <a:latin typeface="Arial" panose="020B0604020202020204" pitchFamily="34" charset="0"/>
              </a:rPr>
              <a:t>(Bayes’ theorem)</a:t>
            </a:r>
            <a:r>
              <a:rPr lang="ko-KR" altLang="en-US" sz="1400" dirty="0">
                <a:latin typeface="Arial" panose="020B0604020202020204" pitchFamily="34" charset="0"/>
              </a:rPr>
              <a:t> 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두 </a:t>
            </a:r>
            <a:r>
              <a:rPr lang="ko-KR" altLang="en-US" sz="1200" dirty="0">
                <a:latin typeface="+mj-ea"/>
                <a:ea typeface="+mj-ea"/>
                <a:hlinkClick r:id="rId2" tooltip="확률 변수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확률 변수</a:t>
            </a:r>
            <a:r>
              <a:rPr lang="ko-KR" altLang="en-US" sz="1200" dirty="0">
                <a:latin typeface="+mj-ea"/>
                <a:ea typeface="+mj-ea"/>
              </a:rPr>
              <a:t>의 </a:t>
            </a:r>
            <a:r>
              <a:rPr lang="ko-KR" altLang="en-US" sz="1200" dirty="0">
                <a:highlight>
                  <a:srgbClr val="FFFF00"/>
                </a:highlight>
                <a:latin typeface="+mj-ea"/>
                <a:ea typeface="+mj-ea"/>
                <a:hlinkClick r:id="rId3" tooltip="사전 확률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사전확률</a:t>
            </a:r>
            <a:r>
              <a:rPr lang="ko-KR" altLang="en-US" sz="1200" dirty="0">
                <a:highlight>
                  <a:srgbClr val="FFFF00"/>
                </a:highlight>
                <a:latin typeface="+mj-ea"/>
                <a:ea typeface="+mj-ea"/>
              </a:rPr>
              <a:t>과 </a:t>
            </a:r>
            <a:r>
              <a:rPr lang="ko-KR" altLang="en-US" sz="1200" dirty="0">
                <a:highlight>
                  <a:srgbClr val="FFFF00"/>
                </a:highlight>
                <a:latin typeface="+mj-ea"/>
                <a:ea typeface="+mj-ea"/>
                <a:hlinkClick r:id="rId4" tooltip="사후 확률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사후확률</a:t>
            </a:r>
            <a:r>
              <a:rPr lang="ko-KR" altLang="en-US" sz="1200" dirty="0">
                <a:highlight>
                  <a:srgbClr val="FFFF00"/>
                </a:highlight>
                <a:latin typeface="+mj-ea"/>
                <a:ea typeface="+mj-ea"/>
              </a:rPr>
              <a:t> 사이의 </a:t>
            </a:r>
            <a:r>
              <a:rPr lang="ko-KR" altLang="en-US" sz="1200" dirty="0">
                <a:latin typeface="+mj-ea"/>
                <a:ea typeface="+mj-ea"/>
              </a:rPr>
              <a:t>관계를 나타내는 정리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토머스 </a:t>
            </a:r>
            <a:r>
              <a:rPr lang="ko-KR" altLang="en-US" sz="1200" dirty="0" err="1">
                <a:latin typeface="+mj-ea"/>
                <a:ea typeface="+mj-ea"/>
              </a:rPr>
              <a:t>베이즈</a:t>
            </a:r>
            <a:r>
              <a:rPr lang="en-US" altLang="ko-KR" sz="1200" dirty="0">
                <a:latin typeface="+mj-ea"/>
                <a:ea typeface="+mj-ea"/>
              </a:rPr>
              <a:t>(- Thomas Bayes, -1701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7</a:t>
            </a:r>
            <a:r>
              <a:rPr lang="ko-KR" altLang="en-US" sz="1200" dirty="0">
                <a:latin typeface="+mj-ea"/>
                <a:ea typeface="+mj-ea"/>
              </a:rPr>
              <a:t>월 </a:t>
            </a:r>
            <a:r>
              <a:rPr lang="en-US" altLang="ko-KR" sz="1200" dirty="0">
                <a:latin typeface="+mj-ea"/>
                <a:ea typeface="+mj-ea"/>
              </a:rPr>
              <a:t>1</a:t>
            </a:r>
            <a:r>
              <a:rPr lang="ko-KR" altLang="en-US" sz="1200" dirty="0">
                <a:latin typeface="+mj-ea"/>
                <a:ea typeface="+mj-ea"/>
              </a:rPr>
              <a:t>일</a:t>
            </a:r>
            <a:r>
              <a:rPr lang="en-US" altLang="ko-KR" sz="1200" dirty="0">
                <a:latin typeface="+mj-ea"/>
                <a:ea typeface="+mj-ea"/>
              </a:rPr>
              <a:t>~ 1761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en-US" altLang="ko-KR" sz="1200" dirty="0">
                <a:latin typeface="+mj-ea"/>
                <a:ea typeface="+mj-ea"/>
              </a:rPr>
              <a:t>4</a:t>
            </a:r>
            <a:r>
              <a:rPr lang="ko-KR" altLang="en-US" sz="1200" dirty="0">
                <a:latin typeface="+mj-ea"/>
                <a:ea typeface="+mj-ea"/>
              </a:rPr>
              <a:t>월 </a:t>
            </a:r>
            <a:r>
              <a:rPr lang="en-US" altLang="ko-KR" sz="1200" dirty="0">
                <a:latin typeface="+mj-ea"/>
                <a:ea typeface="+mj-ea"/>
              </a:rPr>
              <a:t>7</a:t>
            </a:r>
            <a:r>
              <a:rPr lang="ko-KR" altLang="en-US" sz="1200" dirty="0">
                <a:latin typeface="+mj-ea"/>
                <a:ea typeface="+mj-ea"/>
              </a:rPr>
              <a:t>일</a:t>
            </a:r>
            <a:r>
              <a:rPr lang="en-US" altLang="ko-KR" sz="1200" dirty="0">
                <a:latin typeface="+mj-ea"/>
                <a:ea typeface="+mj-ea"/>
              </a:rPr>
              <a:t>) :: </a:t>
            </a:r>
            <a:r>
              <a:rPr lang="ko-KR" altLang="en-US" sz="1200" dirty="0">
                <a:latin typeface="+mj-ea"/>
                <a:ea typeface="+mj-ea"/>
              </a:rPr>
              <a:t> 잉글랜드의 장로교 목사로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확률론의 </a:t>
            </a:r>
            <a:r>
              <a:rPr lang="ko-KR" altLang="en-US" sz="1200" dirty="0" err="1">
                <a:latin typeface="+mj-ea"/>
                <a:ea typeface="+mj-ea"/>
              </a:rPr>
              <a:t>베이즈</a:t>
            </a:r>
            <a:r>
              <a:rPr lang="ko-KR" altLang="en-US" sz="1200" dirty="0">
                <a:latin typeface="+mj-ea"/>
                <a:ea typeface="+mj-ea"/>
              </a:rPr>
              <a:t> 정리를 최초로 서술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Thomas Bayes</a:t>
            </a:r>
            <a:r>
              <a:rPr lang="ko-KR" altLang="en-US" sz="1200" dirty="0">
                <a:latin typeface="+mj-ea"/>
                <a:ea typeface="+mj-ea"/>
              </a:rPr>
              <a:t>는 확률이 상황에 따라 변할 수 있는 것이라고 생각했는데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이는 기존의 개념과 다른 것으로 추가되는 새로운 증거에 따라 확률을 새로 계산 및 개선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200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1200" dirty="0">
                <a:latin typeface="+mj-ea"/>
                <a:ea typeface="+mj-ea"/>
              </a:rPr>
              <a:t>‘</a:t>
            </a:r>
            <a:r>
              <a:rPr lang="ko-KR" altLang="en-US" sz="1200" dirty="0">
                <a:latin typeface="+mj-ea"/>
                <a:ea typeface="+mj-ea"/>
              </a:rPr>
              <a:t>이전의 경험</a:t>
            </a:r>
            <a:r>
              <a:rPr lang="en-US" altLang="ko-KR" sz="1200" dirty="0">
                <a:latin typeface="+mj-ea"/>
                <a:ea typeface="+mj-ea"/>
              </a:rPr>
              <a:t>(</a:t>
            </a:r>
            <a:r>
              <a:rPr lang="ko-KR" altLang="en-US" sz="1200" dirty="0">
                <a:latin typeface="+mj-ea"/>
                <a:ea typeface="+mj-ea"/>
              </a:rPr>
              <a:t>사전정보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과 현재의 새로운 증거를 토대로 어떤 사건의 확률을 추론하는 알고리즘이다’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333333"/>
                </a:solidFill>
                <a:latin typeface="+mj-ea"/>
              </a:rPr>
              <a:t>특정사항의 조건부 확률</a:t>
            </a:r>
            <a:r>
              <a:rPr lang="en-US" altLang="ko-KR" sz="1200" dirty="0">
                <a:solidFill>
                  <a:srgbClr val="333333"/>
                </a:solidFill>
                <a:latin typeface="+mj-ea"/>
              </a:rPr>
              <a:t>/</a:t>
            </a:r>
            <a:r>
              <a:rPr lang="ko-KR" altLang="en-US" sz="1200" dirty="0">
                <a:solidFill>
                  <a:srgbClr val="333333"/>
                </a:solidFill>
                <a:latin typeface="+mj-ea"/>
              </a:rPr>
              <a:t>전체 조건부 확률로 의사결정이론에 기초하여 주어진 주변 확률과 조건부 확률을 이용해서 다른 조건부 확률을 계산하는 것</a:t>
            </a:r>
            <a:endParaRPr lang="en-US" altLang="ko-KR" sz="1200" dirty="0">
              <a:solidFill>
                <a:srgbClr val="333333"/>
              </a:solidFill>
              <a:latin typeface="+mj-ea"/>
            </a:endParaRPr>
          </a:p>
          <a:p>
            <a:pPr marL="171450" indent="-171450">
              <a:buFontTx/>
              <a:buChar char="-"/>
            </a:pPr>
            <a:endParaRPr lang="ko-KR" altLang="en-US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j-ea"/>
                <a:ea typeface="+mj-ea"/>
              </a:rPr>
              <a:t>베이즈</a:t>
            </a:r>
            <a:r>
              <a:rPr lang="ko-KR" altLang="en-US" sz="1200" dirty="0">
                <a:latin typeface="+mj-ea"/>
                <a:ea typeface="+mj-ea"/>
              </a:rPr>
              <a:t> 정리를 쓰면 데이터가 주어지기 전의 </a:t>
            </a:r>
            <a:r>
              <a:rPr lang="ko-KR" altLang="en-US" sz="1200" dirty="0" err="1">
                <a:latin typeface="+mj-ea"/>
                <a:ea typeface="+mj-ea"/>
              </a:rPr>
              <a:t>사전확률값이</a:t>
            </a:r>
            <a:r>
              <a:rPr lang="ko-KR" altLang="en-US" sz="1200" dirty="0">
                <a:latin typeface="+mj-ea"/>
                <a:ea typeface="+mj-ea"/>
              </a:rPr>
              <a:t> 데이터가 주어지면서 어떻게 변하는지 계산할 수 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따라서 데이터가 주어지기 전에 이미 어느 정도 </a:t>
            </a:r>
            <a:r>
              <a:rPr lang="ko-KR" altLang="en-US" sz="1200" dirty="0" err="1">
                <a:latin typeface="+mj-ea"/>
                <a:ea typeface="+mj-ea"/>
              </a:rPr>
              <a:t>확률값을</a:t>
            </a:r>
            <a:r>
              <a:rPr lang="ko-KR" altLang="en-US" sz="1200" dirty="0">
                <a:latin typeface="+mj-ea"/>
                <a:ea typeface="+mj-ea"/>
              </a:rPr>
              <a:t> 예측하고 있을 때 이를 새로 수집한 데이터와 합쳐서 최종 결과에 반영할 수 있다</a:t>
            </a:r>
            <a:r>
              <a:rPr lang="en-US" altLang="ko-KR" sz="1200" dirty="0">
                <a:latin typeface="+mj-ea"/>
                <a:ea typeface="+mj-ea"/>
              </a:rPr>
              <a:t>. </a:t>
            </a:r>
          </a:p>
          <a:p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latin typeface="+mj-ea"/>
                <a:ea typeface="+mj-ea"/>
              </a:rPr>
              <a:t>즉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사전 정보를 바탕으로 어떤 사건이 일어날 확률을 토대로 의사결정을 할 때 활용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7CCB79-B9B1-4820-BD91-0F229227E55C}"/>
              </a:ext>
            </a:extLst>
          </p:cNvPr>
          <p:cNvSpPr/>
          <p:nvPr/>
        </p:nvSpPr>
        <p:spPr>
          <a:xfrm>
            <a:off x="539552" y="1098044"/>
            <a:ext cx="2518638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/>
              <a:t>총확률정리와 </a:t>
            </a:r>
            <a:r>
              <a:rPr lang="ko-KR" altLang="en-US" sz="1400" dirty="0" err="1"/>
              <a:t>베이즈</a:t>
            </a:r>
            <a:r>
              <a:rPr lang="ko-KR" altLang="en-US" sz="1400" dirty="0"/>
              <a:t> 이론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A983E-D5AA-43F3-924F-F84CA3DEA04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8742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E9CE03C-9B9A-463D-9E99-C483A752C49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총확률정리와 </a:t>
            </a:r>
            <a:r>
              <a:rPr lang="ko-KR" altLang="en-US" sz="1500" dirty="0" err="1"/>
              <a:t>베이즈</a:t>
            </a:r>
            <a:r>
              <a:rPr lang="ko-KR" altLang="en-US" sz="1500" dirty="0"/>
              <a:t> 이론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A62E41-AD66-465C-BFB6-15C40E89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0" y="3278664"/>
            <a:ext cx="2904708" cy="198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435A2E9-4EED-4FC7-BA53-DAC1465A1364}"/>
              </a:ext>
            </a:extLst>
          </p:cNvPr>
          <p:cNvSpPr/>
          <p:nvPr/>
        </p:nvSpPr>
        <p:spPr>
          <a:xfrm>
            <a:off x="3495525" y="1876320"/>
            <a:ext cx="5229201" cy="12915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P(A|B):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사후확률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(posterior).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사건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발생한 후 갱신된 사건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의 확률</a:t>
            </a: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P(A):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사전확률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en-US" altLang="ko-KR" sz="1000" dirty="0">
                <a:highlight>
                  <a:srgbClr val="FFFF00"/>
                </a:highlight>
                <a:latin typeface="+mj-ea"/>
                <a:ea typeface="+mj-ea"/>
              </a:rPr>
              <a:t>prior probability)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사건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발생하기 전에 가지고 있던 사건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의 확률</a:t>
            </a: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P(B|A):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우도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가능도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en-US" altLang="ko-KR" sz="1000" dirty="0">
                <a:latin typeface="+mj-ea"/>
                <a:ea typeface="+mj-ea"/>
              </a:rPr>
              <a:t> likelihood probability)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사건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발생한 경우 사건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의 확률</a:t>
            </a:r>
          </a:p>
          <a:p>
            <a:pPr marL="171450" indent="-171450" algn="just" fontAlgn="base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P(B):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정규화 상수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(normalizing constant)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또는 증거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(evidence).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확률의 크기 조정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000" dirty="0">
                <a:latin typeface="+mj-ea"/>
                <a:ea typeface="+mj-ea"/>
                <a:sym typeface="Wingdings" panose="05000000000000000000" pitchFamily="2" charset="2"/>
              </a:rPr>
              <a:t>     </a:t>
            </a:r>
            <a:r>
              <a:rPr lang="ko-KR" altLang="en-US" sz="1000" dirty="0">
                <a:latin typeface="+mj-ea"/>
                <a:ea typeface="+mj-ea"/>
              </a:rPr>
              <a:t>새로운 정보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610E7-D9AC-489C-8AF8-FAD5339ABA55}"/>
              </a:ext>
            </a:extLst>
          </p:cNvPr>
          <p:cNvSpPr/>
          <p:nvPr/>
        </p:nvSpPr>
        <p:spPr>
          <a:xfrm>
            <a:off x="411852" y="980434"/>
            <a:ext cx="5758093" cy="895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dirty="0" err="1">
                <a:latin typeface="Arial" panose="020B0604020202020204" pitchFamily="34" charset="0"/>
              </a:rPr>
              <a:t>베이즈</a:t>
            </a:r>
            <a:r>
              <a:rPr lang="ko-KR" altLang="en-US" sz="1400" b="1" dirty="0">
                <a:latin typeface="Arial" panose="020B0604020202020204" pitchFamily="34" charset="0"/>
              </a:rPr>
              <a:t> 정리</a:t>
            </a:r>
            <a:r>
              <a:rPr lang="en-US" altLang="ko-KR" sz="1400" dirty="0">
                <a:latin typeface="Arial" panose="020B0604020202020204" pitchFamily="34" charset="0"/>
              </a:rPr>
              <a:t>(Bayes’ theorem)</a:t>
            </a:r>
            <a:r>
              <a:rPr lang="ko-KR" altLang="en-US" sz="1400" dirty="0">
                <a:latin typeface="Arial" panose="020B0604020202020204" pitchFamily="34" charset="0"/>
              </a:rPr>
              <a:t>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사건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발생함으로써 사건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의 확률이 어떻게 변화하는지를 표현한 정리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즉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베이즈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정리는 새로운 정보가 기존의 추론에 어떻게 영향을 미치는지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97FE9-2698-4015-B249-2DB346597AF1}"/>
              </a:ext>
            </a:extLst>
          </p:cNvPr>
          <p:cNvSpPr txBox="1"/>
          <p:nvPr/>
        </p:nvSpPr>
        <p:spPr>
          <a:xfrm>
            <a:off x="177391" y="3334140"/>
            <a:ext cx="1226257" cy="47357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9A358E-EACD-49B0-9C80-CC0B18026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48" y="2182227"/>
            <a:ext cx="2543530" cy="69025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DE6726-FBAF-46A3-9EE9-36CCF13A2DCE}"/>
              </a:ext>
            </a:extLst>
          </p:cNvPr>
          <p:cNvSpPr txBox="1"/>
          <p:nvPr/>
        </p:nvSpPr>
        <p:spPr>
          <a:xfrm>
            <a:off x="2207359" y="2182227"/>
            <a:ext cx="552282" cy="369332"/>
          </a:xfrm>
          <a:prstGeom prst="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90D339-7F8A-4AD7-8977-A6F7AA53E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25" y="3207567"/>
            <a:ext cx="2152950" cy="109696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C38914-88EF-48CA-B0EB-4846444A7585}"/>
              </a:ext>
            </a:extLst>
          </p:cNvPr>
          <p:cNvSpPr/>
          <p:nvPr/>
        </p:nvSpPr>
        <p:spPr>
          <a:xfrm>
            <a:off x="3534510" y="4196829"/>
            <a:ext cx="5270870" cy="23723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000" u="sng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ko-KR" altLang="en-US" sz="1000" u="sng" dirty="0">
                <a:solidFill>
                  <a:srgbClr val="000000"/>
                </a:solidFill>
                <a:latin typeface="verdana" panose="020B0604030504040204" pitchFamily="34" charset="0"/>
              </a:rPr>
              <a:t>가 발생할 확률</a:t>
            </a:r>
            <a:r>
              <a:rPr lang="en-US" altLang="ko-KR" sz="1000" u="sng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r>
              <a:rPr lang="ko-KR" altLang="en-US" sz="10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ko-KR" sz="1000" u="sng" dirty="0">
                <a:solidFill>
                  <a:srgbClr val="000000"/>
                </a:solidFill>
                <a:latin typeface="verdana" panose="020B0604030504040204" pitchFamily="34" charset="0"/>
              </a:rPr>
              <a:t>P(A), A</a:t>
            </a:r>
            <a:r>
              <a:rPr lang="ko-KR" altLang="en-US" sz="1000" u="sng" dirty="0">
                <a:solidFill>
                  <a:srgbClr val="000000"/>
                </a:solidFill>
                <a:latin typeface="verdana" panose="020B0604030504040204" pitchFamily="34" charset="0"/>
              </a:rPr>
              <a:t>가 발생한 조건에서 </a:t>
            </a:r>
            <a:r>
              <a:rPr lang="en-US" altLang="ko-KR" sz="1000" u="sng" dirty="0">
                <a:solidFill>
                  <a:srgbClr val="000000"/>
                </a:solidFill>
                <a:latin typeface="verdana" panose="020B0604030504040204" pitchFamily="34" charset="0"/>
              </a:rPr>
              <a:t>B</a:t>
            </a:r>
            <a:r>
              <a:rPr lang="ko-KR" altLang="en-US" sz="1000" u="sng" dirty="0">
                <a:solidFill>
                  <a:srgbClr val="000000"/>
                </a:solidFill>
                <a:latin typeface="verdana" panose="020B0604030504040204" pitchFamily="34" charset="0"/>
              </a:rPr>
              <a:t>가 발생할 확률을 </a:t>
            </a:r>
            <a:r>
              <a:rPr lang="en-US" altLang="ko-KR" sz="1000" u="sng" dirty="0">
                <a:solidFill>
                  <a:srgbClr val="000000"/>
                </a:solidFill>
                <a:latin typeface="verdana" panose="020B0604030504040204" pitchFamily="34" charset="0"/>
              </a:rPr>
              <a:t>P(B|A)</a:t>
            </a:r>
          </a:p>
          <a:p>
            <a:pPr algn="just"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 P(B|A) = P(B∩A)/P(A)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그림에서 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P(B∩A)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는 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우선 전체 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C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에서 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가 발생해야 하므로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) ‘A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의 발생 확률인 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P(A)’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에 ‘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가 발생한 상태에서 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B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가 발생할 확률인 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P(B|A)’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를 곱하면 된다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즉 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P(B∩A) = P(B|A)*P(A) </a:t>
            </a:r>
            <a:r>
              <a:rPr lang="ko-KR" altLang="en-US" sz="1000" dirty="0" err="1">
                <a:solidFill>
                  <a:srgbClr val="000000"/>
                </a:solidFill>
                <a:latin typeface="verdana" panose="020B0604030504040204" pitchFamily="34" charset="0"/>
              </a:rPr>
              <a:t>이항정리하면</a:t>
            </a:r>
            <a:r>
              <a:rPr lang="ko-KR" altLang="en-US" sz="10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verdana" panose="020B0604030504040204" pitchFamily="34" charset="0"/>
              </a:rPr>
              <a:t>P(B|A) = P(B∩A)/P(A)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 또한 </a:t>
            </a:r>
            <a:r>
              <a:rPr lang="en-US" altLang="ko-KR" sz="1000" dirty="0"/>
              <a:t>P(A|B) = P(A∩B)/P(B)</a:t>
            </a:r>
            <a:r>
              <a:rPr lang="ko-KR" altLang="en-US" sz="1000" dirty="0"/>
              <a:t>이므로</a:t>
            </a:r>
            <a:r>
              <a:rPr lang="en-US" altLang="ko-KR" sz="1000" dirty="0"/>
              <a:t>, P(A∩B) = P(A|B)*P(B), </a:t>
            </a:r>
            <a:r>
              <a:rPr lang="ko-KR" altLang="en-US" sz="1000" dirty="0"/>
              <a:t>그리고 </a:t>
            </a:r>
            <a:r>
              <a:rPr lang="en-US" altLang="ko-KR" sz="1000" dirty="0"/>
              <a:t>P(B∩A) = P(A∩B)</a:t>
            </a:r>
            <a:r>
              <a:rPr lang="ko-KR" altLang="en-US" sz="1000" dirty="0"/>
              <a:t>이므로</a:t>
            </a:r>
            <a:r>
              <a:rPr lang="en-US" altLang="ko-KR" sz="1000" dirty="0"/>
              <a:t>, P(B|A)*P(A) = P(A|B)*P(B)</a:t>
            </a:r>
            <a:r>
              <a:rPr lang="ko-KR" altLang="en-US" sz="1000" dirty="0"/>
              <a:t>이가 되어 결국 </a:t>
            </a:r>
            <a:r>
              <a:rPr lang="en-US" altLang="ko-KR" sz="1000" dirty="0"/>
              <a:t>P(B|A) = P(A|B)*P(B)/P(A)</a:t>
            </a:r>
            <a:r>
              <a:rPr lang="ko-KR" altLang="en-US" sz="1000" dirty="0"/>
              <a:t>이 된다</a:t>
            </a:r>
            <a:r>
              <a:rPr lang="en-US" altLang="ko-KR" sz="1000" dirty="0"/>
              <a:t>.</a:t>
            </a:r>
            <a:br>
              <a:rPr lang="en-US" altLang="ko-KR" sz="1000" dirty="0"/>
            </a:br>
            <a:r>
              <a:rPr lang="ko-KR" altLang="en-US" sz="1000" dirty="0"/>
              <a:t>여기서 </a:t>
            </a:r>
            <a:r>
              <a:rPr lang="en-US" altLang="ko-KR" sz="1000" dirty="0"/>
              <a:t>P(A) = P(A|B)*P(B) + P(A|-B)*P(-B)</a:t>
            </a:r>
            <a:r>
              <a:rPr lang="ko-KR" altLang="en-US" sz="1000" dirty="0"/>
              <a:t>로 바꾸어 쓸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즉 우리가 알고자 하는 </a:t>
            </a:r>
            <a:r>
              <a:rPr lang="en-US" altLang="ko-KR" sz="1000" dirty="0"/>
              <a:t>P(B|A)</a:t>
            </a:r>
            <a:r>
              <a:rPr lang="ko-KR" altLang="en-US" sz="1000" dirty="0"/>
              <a:t>를 이미 알고 있는 </a:t>
            </a:r>
            <a:r>
              <a:rPr lang="en-US" altLang="ko-KR" sz="1000" dirty="0"/>
              <a:t>P(A)</a:t>
            </a:r>
            <a:r>
              <a:rPr lang="ko-KR" altLang="en-US" sz="1000" dirty="0"/>
              <a:t>와 </a:t>
            </a:r>
            <a:r>
              <a:rPr lang="en-US" altLang="ko-KR" sz="1000" dirty="0"/>
              <a:t>P(B), </a:t>
            </a:r>
            <a:r>
              <a:rPr lang="ko-KR" altLang="en-US" sz="1000" dirty="0"/>
              <a:t>그리고 우도 </a:t>
            </a:r>
            <a:r>
              <a:rPr lang="en-US" altLang="ko-KR" sz="1000" dirty="0"/>
              <a:t>P(A|B)</a:t>
            </a:r>
            <a:r>
              <a:rPr lang="ko-KR" altLang="en-US" sz="1000" dirty="0"/>
              <a:t>를 활용하여 구한다</a:t>
            </a:r>
            <a:r>
              <a:rPr lang="en-US" altLang="ko-KR" sz="1000" dirty="0"/>
              <a:t>.</a:t>
            </a:r>
            <a:endParaRPr lang="en-US" altLang="ko-KR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240494-8A72-4E50-806B-2E9814C5DD51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763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D36C14D-B458-425E-ADAB-E0FE394C0CF2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표본추출방법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5915A3-70E9-4127-9A3C-B5108E18135F}"/>
              </a:ext>
            </a:extLst>
          </p:cNvPr>
          <p:cNvSpPr/>
          <p:nvPr/>
        </p:nvSpPr>
        <p:spPr>
          <a:xfrm>
            <a:off x="365054" y="1075196"/>
            <a:ext cx="4206945" cy="27699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>
                <a:highlight>
                  <a:srgbClr val="FFFF00"/>
                </a:highlight>
              </a:rPr>
              <a:t>1. </a:t>
            </a:r>
            <a:r>
              <a:rPr lang="ko-KR" altLang="en-US" sz="1200" dirty="0">
                <a:highlight>
                  <a:srgbClr val="FFFF00"/>
                </a:highlight>
              </a:rPr>
              <a:t>확률적 표본추출 방법</a:t>
            </a:r>
            <a:r>
              <a:rPr lang="en-US" altLang="ko-KR" sz="1200" dirty="0">
                <a:highlight>
                  <a:srgbClr val="FFFF00"/>
                </a:highlight>
              </a:rPr>
              <a:t>(probability sampling method)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E24E0A-0BA5-46CF-8BC9-12EBE38B4AD6}"/>
              </a:ext>
            </a:extLst>
          </p:cNvPr>
          <p:cNvSpPr/>
          <p:nvPr/>
        </p:nvSpPr>
        <p:spPr>
          <a:xfrm>
            <a:off x="446989" y="1701508"/>
            <a:ext cx="8208912" cy="151220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단순 무작위 표본추출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모집단의 모든 부분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표집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 표본으로 선택될 동일한 확률을 가지고 있는 경우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무작위로 표본을 추출한다는 것은 사람이 아무 숫자나 떠올리고 추출하는 것이 아니다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단순 무작위 표본추출을 위해 난수표나 컴퓨터를 활용한 무작위 배정을 통해 표본을 추출한다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임의적인 수나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컴퓨터화된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임의 숫자 생성기를 활용하게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무작위로 표본이 뽑히기 때문에 표본은 편향되지 않으며 표본으로부터의 얻어진 결과를 통해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일반화시킬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46C4E-5CF9-4E3D-B033-47BC9A702101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26EDB7DA-643B-464A-ADB2-44C0F135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F9A967-52D2-43A2-9110-960C29651926}"/>
              </a:ext>
            </a:extLst>
          </p:cNvPr>
          <p:cNvSpPr/>
          <p:nvPr/>
        </p:nvSpPr>
        <p:spPr>
          <a:xfrm>
            <a:off x="611560" y="3912251"/>
            <a:ext cx="4572000" cy="81971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2)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체계적 표본추출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모집단에 번호를 부여하고 일정 간격으로 표본을 추출하는 방법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사례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선거 출구조사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4078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3DBDBF4-3CC1-4364-8C25-98C61474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428" y="20827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D1CE28-54DE-4CF7-A68D-DC4A72FCC620}"/>
              </a:ext>
            </a:extLst>
          </p:cNvPr>
          <p:cNvSpPr/>
          <p:nvPr/>
        </p:nvSpPr>
        <p:spPr>
          <a:xfrm>
            <a:off x="424326" y="1152675"/>
            <a:ext cx="8180122" cy="14003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spcBef>
                <a:spcPts val="500"/>
              </a:spcBef>
              <a:spcAft>
                <a:spcPts val="500"/>
              </a:spcAft>
            </a:pPr>
            <a:r>
              <a:rPr lang="ko-KR" altLang="en-US" sz="1200" kern="0" spc="-40" dirty="0">
                <a:solidFill>
                  <a:srgbClr val="000000"/>
                </a:solidFill>
                <a:ea typeface="-윤고딕130"/>
              </a:rPr>
              <a:t>직장 남성의 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30"/>
              </a:rPr>
              <a:t>30%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30"/>
              </a:rPr>
              <a:t>는 지나친 음주로 인해 간에 이상이 있는 것으로 알려져 있다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30"/>
              </a:rPr>
              <a:t>. </a:t>
            </a:r>
          </a:p>
          <a:p>
            <a:pPr algn="just" fontAlgn="base">
              <a:spcBef>
                <a:spcPts val="500"/>
              </a:spcBef>
              <a:spcAft>
                <a:spcPts val="500"/>
              </a:spcAft>
            </a:pPr>
            <a:r>
              <a:rPr lang="ko-KR" altLang="en-US" sz="1200" kern="0" spc="-40" dirty="0">
                <a:solidFill>
                  <a:srgbClr val="000000"/>
                </a:solidFill>
                <a:ea typeface="-윤고딕130"/>
              </a:rPr>
              <a:t>만약 간에 이상이 있다면 검사 결과 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30"/>
              </a:rPr>
              <a:t>90%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30"/>
              </a:rPr>
              <a:t>는 이상 반응을 나타내게 되고</a:t>
            </a:r>
            <a:r>
              <a:rPr lang="en-US" altLang="ko-KR" sz="1200" kern="0" spc="-40" dirty="0">
                <a:solidFill>
                  <a:srgbClr val="000000"/>
                </a:solidFill>
                <a:ea typeface="-윤고딕130"/>
              </a:rPr>
              <a:t>,</a:t>
            </a:r>
          </a:p>
          <a:p>
            <a:pPr algn="just" fontAlgn="base">
              <a:spcBef>
                <a:spcPts val="500"/>
              </a:spcBef>
              <a:spcAft>
                <a:spcPts val="500"/>
              </a:spcAft>
            </a:pPr>
            <a:r>
              <a:rPr lang="ko-KR" altLang="en-US" sz="1200" kern="0" spc="-40" dirty="0">
                <a:solidFill>
                  <a:srgbClr val="000000"/>
                </a:solidFill>
                <a:ea typeface="-윤고딕130"/>
              </a:rPr>
              <a:t> 간에 이상이 있지 않은 경우도 이상 반응을 나타낼 수 있는 확률이 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30"/>
              </a:rPr>
              <a:t>10%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30"/>
              </a:rPr>
              <a:t>가 된다고 한다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30"/>
              </a:rPr>
              <a:t>. </a:t>
            </a:r>
          </a:p>
          <a:p>
            <a:pPr algn="just" fontAlgn="base">
              <a:spcBef>
                <a:spcPts val="500"/>
              </a:spcBef>
              <a:spcAft>
                <a:spcPts val="500"/>
              </a:spcAft>
            </a:pPr>
            <a:r>
              <a:rPr lang="ko-KR" altLang="en-US" sz="1200" kern="0" spc="-40" dirty="0">
                <a:solidFill>
                  <a:srgbClr val="000000"/>
                </a:solidFill>
                <a:ea typeface="-윤고딕130"/>
              </a:rPr>
              <a:t>임의의 직장 남성에 대하여 간의 이상 여부를 검사하였을 때 이상이 있는 것으로 나타났지만 실제로는 간에 이상이 없을 확률은 얼마인가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30"/>
              </a:rPr>
              <a:t>?</a:t>
            </a:r>
            <a:endParaRPr lang="ko-KR" altLang="en-US" sz="1200" kern="0" spc="-4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772F86B-E474-4D48-929F-22EE1EEDA6A6}"/>
                  </a:ext>
                </a:extLst>
              </p:cNvPr>
              <p:cNvSpPr/>
              <p:nvPr/>
            </p:nvSpPr>
            <p:spPr>
              <a:xfrm>
                <a:off x="455857" y="2733886"/>
                <a:ext cx="8244208" cy="3609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&lt;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해설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&gt;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marL="361950" indent="-171450" algn="just" fontAlgn="base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간에 이상이 있을 사상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: 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A</a:t>
                </a:r>
                <a:r>
                  <a:rPr lang="en-US" altLang="ko-KR" sz="1000" kern="0" baseline="-25000" dirty="0">
                    <a:solidFill>
                      <a:srgbClr val="000000"/>
                    </a:solidFill>
                    <a:latin typeface="+mj-ea"/>
                  </a:rPr>
                  <a:t>1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 </a:t>
                </a:r>
                <a:endParaRPr lang="en-US" altLang="ko-KR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marL="361950" indent="-171450" algn="just" fontAlgn="base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간에 이상이 없을 사상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: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A</a:t>
                </a:r>
                <a:r>
                  <a:rPr lang="en-US" altLang="ko-KR" sz="1000" kern="0" baseline="-25000" dirty="0">
                    <a:solidFill>
                      <a:srgbClr val="000000"/>
                    </a:solidFill>
                    <a:latin typeface="+mj-ea"/>
                  </a:rPr>
                  <a:t>2</a:t>
                </a:r>
                <a:endParaRPr lang="en-US" altLang="ko-KR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marL="361950" indent="-171450" algn="just" fontAlgn="base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검사결과 이상증상이 나타날 확률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: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B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 = 0.3 , 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 =0.7  ,  P ( B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 = 0.9  , P(B 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 = 0.1</a:t>
                </a:r>
                <a:endParaRPr lang="en-US" altLang="ko-KR" sz="1000" kern="0" baseline="-2500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marL="190500" algn="just" fontAlgn="base">
                  <a:lnSpc>
                    <a:spcPct val="160000"/>
                  </a:lnSpc>
                </a:pPr>
                <a:endParaRPr lang="en-US" altLang="ko-KR" sz="1000" kern="0" baseline="-25000" dirty="0">
                  <a:solidFill>
                    <a:srgbClr val="000000"/>
                  </a:solidFill>
                  <a:highlight>
                    <a:srgbClr val="FFFF00"/>
                  </a:highlight>
                  <a:latin typeface="+mj-ea"/>
                  <a:ea typeface="+mj-ea"/>
                </a:endParaRPr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ko-KR" altLang="en-US" sz="1000" dirty="0" err="1">
                    <a:highlight>
                      <a:srgbClr val="FFFF00"/>
                    </a:highlight>
                  </a:rPr>
                  <a:t>총확률</a:t>
                </a:r>
                <a:r>
                  <a:rPr lang="ko-KR" altLang="en-US" sz="1000" dirty="0">
                    <a:highlight>
                      <a:srgbClr val="FFFF00"/>
                    </a:highlight>
                  </a:rPr>
                  <a:t> 정리에 의해 임의의 직장 남성이 검사에서 이상반응을 보일 확률 </a:t>
                </a:r>
                <a:r>
                  <a:rPr lang="en-US" altLang="ko-KR" sz="1000" dirty="0">
                    <a:highlight>
                      <a:srgbClr val="FFFF00"/>
                    </a:highlight>
                  </a:rPr>
                  <a:t>P(B) </a:t>
                </a:r>
                <a:r>
                  <a:rPr lang="ko-KR" altLang="en-US" sz="1000" dirty="0">
                    <a:highlight>
                      <a:srgbClr val="FFFF00"/>
                    </a:highlight>
                  </a:rPr>
                  <a:t>구하면</a:t>
                </a:r>
                <a:endParaRPr lang="en-US" altLang="ko-KR" sz="1000" dirty="0">
                  <a:highlight>
                    <a:srgbClr val="FFFF00"/>
                  </a:highlight>
                </a:endParaRPr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:endParaRPr lang="en-US" altLang="ko-KR" sz="1000" dirty="0"/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:r>
                  <a:rPr lang="en-US" altLang="ko-KR" sz="1000" dirty="0"/>
                  <a:t>P(B) = P(B|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)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) +  P(B|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000" dirty="0"/>
                  <a:t>)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000" dirty="0"/>
                  <a:t>)  = (0.9 </a:t>
                </a:r>
                <a14:m>
                  <m:oMath xmlns:m="http://schemas.openxmlformats.org/officeDocument/2006/math">
                    <m:r>
                      <a:rPr lang="en-US" altLang="ko-KR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0.3) + </m:t>
                    </m:r>
                  </m:oMath>
                </a14:m>
                <a:r>
                  <a:rPr lang="ko-KR" altLang="en-US" sz="1000" dirty="0"/>
                  <a:t> </a:t>
                </a:r>
                <a:r>
                  <a:rPr lang="en-US" altLang="ko-KR" sz="1000" dirty="0"/>
                  <a:t>(0.1 </a:t>
                </a:r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sz="1000" dirty="0"/>
                  <a:t> </a:t>
                </a:r>
                <a:r>
                  <a:rPr lang="en-US" altLang="ko-KR" sz="1000" dirty="0"/>
                  <a:t>0.7)  = 0.34</a:t>
                </a:r>
                <a:endParaRPr lang="ko-KR" altLang="en-US" sz="1000" dirty="0"/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:endParaRPr lang="en-US" altLang="ko-KR" sz="1000" dirty="0"/>
              </a:p>
              <a:p>
                <a:pPr marL="190500" algn="just" fontAlgn="base">
                  <a:lnSpc>
                    <a:spcPct val="160000"/>
                  </a:lnSpc>
                </a:pPr>
                <a:r>
                  <a:rPr lang="ko-KR" altLang="en-US" sz="1000" dirty="0">
                    <a:highlight>
                      <a:srgbClr val="FFFF00"/>
                    </a:highlight>
                  </a:rPr>
                  <a:t>검사결과가 이상이 있는 것으로 나타난 사람에 대하여 실제로는 간에 이상이 없을 사후적 확률</a:t>
                </a:r>
              </a:p>
              <a:p>
                <a:pPr marL="361950" indent="-171450" algn="just" fontAlgn="base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:r>
                  <a:rPr lang="en-US" altLang="ko-KR" sz="1000" dirty="0"/>
                  <a:t>+  P(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000" dirty="0"/>
                  <a:t> | B)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000" dirty="0"/>
                          <m:t>P</m:t>
                        </m:r>
                        <m:r>
                          <m:rPr>
                            <m:nor/>
                          </m:rPr>
                          <a:rPr lang="en-US" altLang="ko-KR" sz="10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1000" dirty="0"/>
                          <m:t>B</m:t>
                        </m:r>
                        <m:r>
                          <m:rPr>
                            <m:nor/>
                          </m:rPr>
                          <a:rPr lang="en-US" altLang="ko-KR" sz="1000" dirty="0"/>
                          <m:t>| 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1000" dirty="0"/>
                          <m:t>) </m:t>
                        </m:r>
                        <m:r>
                          <m:rPr>
                            <m:nor/>
                          </m:rPr>
                          <a:rPr lang="en-US" altLang="ko-KR" sz="1000" dirty="0"/>
                          <m:t>P</m:t>
                        </m:r>
                        <m:r>
                          <m:rPr>
                            <m:nor/>
                          </m:rPr>
                          <a:rPr lang="en-US" altLang="ko-KR" sz="1000" dirty="0"/>
                          <m:t>(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1000" dirty="0"/>
                          <m:t>)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1000" dirty="0"/>
                  <a:t>  </a:t>
                </a:r>
                <a:r>
                  <a:rPr lang="en-US" altLang="ko-KR" sz="10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0.1 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×0.7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0.34</m:t>
                        </m:r>
                      </m:den>
                    </m:f>
                  </m:oMath>
                </a14:m>
                <a:r>
                  <a:rPr lang="ko-KR" altLang="en-US" sz="1000" dirty="0"/>
                  <a:t>  </a:t>
                </a:r>
                <a:r>
                  <a:rPr lang="en-US" altLang="ko-KR" sz="1000" dirty="0"/>
                  <a:t>=  0.206</a:t>
                </a:r>
                <a:endParaRPr lang="ko-KR" altLang="en-US" sz="1000" dirty="0"/>
              </a:p>
              <a:p>
                <a:pPr marL="190500" algn="just" fontAlgn="base">
                  <a:lnSpc>
                    <a:spcPct val="160000"/>
                  </a:lnSpc>
                </a:pP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772F86B-E474-4D48-929F-22EE1EEDA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7" y="2733886"/>
                <a:ext cx="8244208" cy="36091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0">
            <a:extLst>
              <a:ext uri="{FF2B5EF4-FFF2-40B4-BE49-F238E27FC236}">
                <a16:creationId xmlns:a16="http://schemas.microsoft.com/office/drawing/2014/main" id="{2D65EE98-75E7-4904-9FCD-5A2F6442A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11" y="585918"/>
            <a:ext cx="9103462" cy="52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9D0F7549-A559-40D9-BCCC-7C878124DD11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총확률정리와 </a:t>
            </a:r>
            <a:r>
              <a:rPr lang="ko-KR" altLang="en-US" sz="1500" dirty="0" err="1"/>
              <a:t>베이즈</a:t>
            </a:r>
            <a:r>
              <a:rPr lang="ko-KR" altLang="en-US" sz="1500" dirty="0"/>
              <a:t> 이론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FAE9A-60C8-465E-82B5-04E80EB4DB42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7923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CE8589-EC49-4803-8163-F0B9DD4708F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</a:t>
            </a:r>
            <a:r>
              <a:rPr lang="ko-KR" altLang="en-US" sz="1500" dirty="0" err="1"/>
              <a:t>쉬어가기</a:t>
            </a:r>
            <a:endParaRPr lang="ko-KR" altLang="en-US" sz="15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3DBDBF4-3CC1-4364-8C25-98C61474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428" y="20827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FF3C1-4A48-42A8-AF7D-BDACCBE68FA6}"/>
              </a:ext>
            </a:extLst>
          </p:cNvPr>
          <p:cNvSpPr/>
          <p:nvPr/>
        </p:nvSpPr>
        <p:spPr>
          <a:xfrm>
            <a:off x="863452" y="969250"/>
            <a:ext cx="76328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i="1" dirty="0">
                <a:solidFill>
                  <a:srgbClr val="42424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기하학에 피타고라스 정리가 있다면 확률론에는 </a:t>
            </a:r>
            <a:r>
              <a:rPr lang="ko-KR" altLang="en-US" sz="1200" b="1" i="1" dirty="0" err="1">
                <a:solidFill>
                  <a:srgbClr val="42424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베이즈</a:t>
            </a:r>
            <a:r>
              <a:rPr lang="ko-KR" altLang="en-US" sz="1200" b="1" i="1" dirty="0">
                <a:solidFill>
                  <a:srgbClr val="42424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정리가 있다</a:t>
            </a:r>
            <a:r>
              <a:rPr lang="en-US" altLang="ko-KR" sz="1200" b="1" i="1" dirty="0">
                <a:solidFill>
                  <a:srgbClr val="42424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 - </a:t>
            </a:r>
            <a:r>
              <a:rPr lang="ko-KR" altLang="en-US" sz="1200" i="1" dirty="0">
                <a:solidFill>
                  <a:srgbClr val="42424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해럴드 </a:t>
            </a:r>
            <a:r>
              <a:rPr lang="ko-KR" altLang="en-US" sz="1200" i="1" dirty="0" err="1">
                <a:solidFill>
                  <a:srgbClr val="42424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제프리스</a:t>
            </a:r>
            <a:r>
              <a:rPr lang="ko-KR" altLang="en-US" sz="1200" i="1" dirty="0">
                <a:solidFill>
                  <a:srgbClr val="42424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</a:t>
            </a:r>
            <a:endParaRPr lang="ko-KR" altLang="en-US" sz="1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706AA0B-B263-40AB-A565-F666CFA8B885}"/>
                  </a:ext>
                </a:extLst>
              </p:cNvPr>
              <p:cNvSpPr/>
              <p:nvPr/>
            </p:nvSpPr>
            <p:spPr>
              <a:xfrm>
                <a:off x="616801" y="1389361"/>
                <a:ext cx="7848600" cy="39424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/>
                  <a:t>(</a:t>
                </a:r>
                <a:r>
                  <a:rPr lang="ko-KR" altLang="en-US" sz="1000" dirty="0"/>
                  <a:t>예제</a:t>
                </a:r>
                <a:r>
                  <a:rPr lang="en-US" altLang="ko-KR" sz="1000" dirty="0"/>
                  <a:t>)</a:t>
                </a:r>
              </a:p>
              <a:p>
                <a:r>
                  <a:rPr lang="en-US" altLang="ko-KR" sz="1000" dirty="0"/>
                  <a:t>A </a:t>
                </a:r>
                <a:r>
                  <a:rPr lang="ko-KR" altLang="en-US" sz="1000" dirty="0"/>
                  <a:t>는 흡연을 많이 하는데 최근 몸에 이상을 느꼈다</a:t>
                </a:r>
                <a:r>
                  <a:rPr lang="en-US" altLang="ko-KR" sz="1000" dirty="0"/>
                  <a:t>.  ‘</a:t>
                </a:r>
                <a:r>
                  <a:rPr lang="ko-KR" altLang="en-US" sz="1000" dirty="0"/>
                  <a:t>혹시 폐암이 아닐까</a:t>
                </a:r>
                <a:r>
                  <a:rPr lang="en-US" altLang="ko-KR" sz="1000" dirty="0"/>
                  <a:t>?</a:t>
                </a:r>
                <a:r>
                  <a:rPr lang="ko-KR" altLang="en-US" sz="1000" dirty="0"/>
                  <a:t>＂하는 걱정으로 병원에 찾아서 암 검사를 했다</a:t>
                </a:r>
                <a:r>
                  <a:rPr lang="en-US" altLang="ko-KR" sz="1000" dirty="0"/>
                  <a:t>.  </a:t>
                </a:r>
                <a:r>
                  <a:rPr lang="ko-KR" altLang="en-US" sz="1000" dirty="0"/>
                  <a:t>담당의사는 폐암검사 정확도가 </a:t>
                </a:r>
                <a:r>
                  <a:rPr lang="en-US" altLang="ko-KR" sz="1000" dirty="0"/>
                  <a:t>90%</a:t>
                </a:r>
                <a:r>
                  <a:rPr lang="ko-KR" altLang="en-US" sz="1000" dirty="0"/>
                  <a:t>라고 알려줬다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검사 결과 </a:t>
                </a:r>
                <a:r>
                  <a:rPr lang="ko-KR" altLang="en-US" sz="1000" b="1" u="sng" dirty="0"/>
                  <a:t>양성</a:t>
                </a:r>
                <a:r>
                  <a:rPr lang="ko-KR" altLang="en-US" sz="1000" dirty="0"/>
                  <a:t>으로 나왔다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자신이 폐암일 확률이 </a:t>
                </a:r>
                <a:r>
                  <a:rPr lang="en-US" altLang="ko-KR" sz="1000" dirty="0"/>
                  <a:t>90%</a:t>
                </a:r>
                <a:r>
                  <a:rPr lang="ko-KR" altLang="en-US" sz="1000" dirty="0"/>
                  <a:t>라는데 충격을 받게 된다</a:t>
                </a:r>
                <a:r>
                  <a:rPr lang="en-US" altLang="ko-KR" sz="1000" dirty="0"/>
                  <a:t>.</a:t>
                </a:r>
              </a:p>
              <a:p>
                <a:r>
                  <a:rPr lang="ko-KR" altLang="en-US" sz="1000" dirty="0"/>
                  <a:t>근데 담당의사는 </a:t>
                </a:r>
                <a:r>
                  <a:rPr lang="en-US" altLang="ko-KR" sz="1000" dirty="0"/>
                  <a:t>“</a:t>
                </a:r>
                <a:r>
                  <a:rPr lang="ko-KR" altLang="en-US" sz="1000" dirty="0"/>
                  <a:t>이 결과로는 폐암일 확률이 </a:t>
                </a:r>
                <a:r>
                  <a:rPr lang="en-US" altLang="ko-KR" sz="1000" dirty="0"/>
                  <a:t>10%</a:t>
                </a:r>
                <a:r>
                  <a:rPr lang="ko-KR" altLang="en-US" sz="1000" dirty="0"/>
                  <a:t>도 안 되니 너무 걱정하지 말고 추가 검사를 해봅시다</a:t>
                </a:r>
                <a:r>
                  <a:rPr lang="en-US" altLang="ko-KR" sz="1000" dirty="0"/>
                  <a:t>.”</a:t>
                </a:r>
                <a:br>
                  <a:rPr lang="en-US" altLang="ko-KR" sz="1000" dirty="0"/>
                </a:br>
                <a:r>
                  <a:rPr lang="ko-KR" altLang="en-US" sz="1000" dirty="0"/>
                  <a:t>담당의사 말에 따르면 폐암에 걸린 성인은 </a:t>
                </a:r>
                <a:r>
                  <a:rPr lang="en-US" altLang="ko-KR" sz="1000" dirty="0"/>
                  <a:t>1% </a:t>
                </a:r>
                <a:r>
                  <a:rPr lang="ko-KR" altLang="en-US" sz="1000" dirty="0"/>
                  <a:t>수준이고</a:t>
                </a:r>
                <a:r>
                  <a:rPr lang="en-US" altLang="ko-KR" sz="1000" dirty="0"/>
                  <a:t>,</a:t>
                </a:r>
                <a:r>
                  <a:rPr lang="ko-KR" altLang="en-US" sz="1000" dirty="0"/>
                  <a:t> 검사 정확도가 </a:t>
                </a:r>
                <a:r>
                  <a:rPr lang="en-US" altLang="ko-KR" sz="1000" dirty="0"/>
                  <a:t>90%</a:t>
                </a:r>
                <a:r>
                  <a:rPr lang="ko-KR" altLang="en-US" sz="1000" dirty="0"/>
                  <a:t>이므로 정상인데도 검사에서 폐암에 걸린 것으로 나올 확률은 </a:t>
                </a:r>
                <a:r>
                  <a:rPr lang="en-US" altLang="ko-KR" sz="1000" dirty="0"/>
                  <a:t>10%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따라서 검사에서 </a:t>
                </a:r>
                <a:r>
                  <a:rPr lang="ko-KR" altLang="en-US" sz="1000" b="1" dirty="0"/>
                  <a:t>양성으로 나왔더라도 진짜 폐암에 걸렸을 확률은 </a:t>
                </a:r>
                <a:r>
                  <a:rPr lang="en-US" altLang="ko-KR" sz="1000" b="1" dirty="0"/>
                  <a:t>8%</a:t>
                </a:r>
                <a:r>
                  <a:rPr lang="ko-KR" altLang="en-US" sz="1000" dirty="0"/>
                  <a:t>에 불과하다는 것이다</a:t>
                </a:r>
                <a:r>
                  <a:rPr lang="en-US" altLang="ko-KR" sz="1000" dirty="0"/>
                  <a:t>. ??</a:t>
                </a:r>
              </a:p>
              <a:p>
                <a:pPr algn="just"/>
                <a:endParaRPr lang="en-US" altLang="ko-KR" sz="1000" dirty="0">
                  <a:solidFill>
                    <a:srgbClr val="42424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추가 설명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algn="just"/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‘양성반응일 때 폐암일 </a:t>
                </a:r>
                <a:r>
                  <a:rPr lang="ko-KR" altLang="en-US" sz="1000" dirty="0" err="1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확률’은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양성반응이라는 조건에서 폐암일 확률을 ‘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)’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 표현된다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</a:p>
              <a:p>
                <a:pPr algn="just"/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= 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14:m>
                  <m:oMath xmlns:m="http://schemas.openxmlformats.org/officeDocument/2006/math">
                    <m:r>
                      <a:rPr lang="ko-KR" altLang="en-US" sz="1000" i="1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∩</m:t>
                    </m:r>
                  </m:oMath>
                </a14:m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)/P(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</a:p>
              <a:p>
                <a:pPr algn="just"/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P(</a:t>
                </a:r>
                <a:r>
                  <a:rPr lang="ko-KR" altLang="en-US" sz="1000" dirty="0" err="1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폐암∩양성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)=P(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171450" indent="-171450" algn="just">
                  <a:buFontTx/>
                  <a:buChar char="-"/>
                </a:pP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‘폐암일 때 양성반응일 확률’  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  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= P(</a:t>
                </a:r>
                <a14:m>
                  <m:oMath xmlns:m="http://schemas.openxmlformats.org/officeDocument/2006/math">
                    <m:r>
                      <a:rPr lang="ko-KR" altLang="en-US" sz="1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양성</m:t>
                    </m:r>
                    <m:r>
                      <a:rPr lang="ko-KR" altLang="en-US" sz="1000" i="1">
                        <a:solidFill>
                          <a:srgbClr val="424242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∩</m:t>
                    </m:r>
                  </m:oMath>
                </a14:m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)/P(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algn="just"/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b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  P(</a:t>
                </a:r>
                <a:r>
                  <a:rPr lang="ko-KR" altLang="en-US" sz="1000" dirty="0" err="1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양성∩폐암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)=P(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,  P(</a:t>
                </a:r>
                <a:r>
                  <a:rPr lang="ko-KR" altLang="en-US" sz="1000" dirty="0" err="1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폐암∩양성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)=P(</a:t>
                </a:r>
                <a:r>
                  <a:rPr lang="ko-KR" altLang="en-US" sz="1000" dirty="0" err="1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양성∩폐암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)=P(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)=P(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algn="just"/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이고 이를 변형하면 바로 </a:t>
                </a:r>
                <a:r>
                  <a:rPr lang="ko-KR" altLang="en-US" sz="1000" dirty="0" err="1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베이즈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정리다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   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)=P(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)/P(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algn="just"/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 </a:t>
                </a:r>
              </a:p>
              <a:p>
                <a:pPr algn="just"/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여기서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은 ‘폐암일 때 양성반응일 </a:t>
                </a:r>
                <a:r>
                  <a:rPr lang="ko-KR" altLang="en-US" sz="1000" dirty="0" err="1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확률’로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90%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이므로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0.9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이다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just"/>
                <a:endParaRPr lang="en-US" altLang="ko-KR" sz="1000" dirty="0">
                  <a:solidFill>
                    <a:srgbClr val="42424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결국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검사결과에 주저앉은 건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 오인했기 때문이다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</a:p>
              <a:p>
                <a:pPr algn="just"/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한편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폐암에 걸린 사람의 비율이므로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1%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이다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</a:p>
              <a:p>
                <a:pPr algn="just"/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양성반응인 확률로 이는 폐암에 걸린 성인이 양성반응인 확률에 폐암에 걸린 성인의 비율을 곱한 값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))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폐암에 안 걸린 성인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(N)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 양성반응인 확률에 폐암에 안 걸린 성인의 비율을 곱한 값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|N)P(N))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더한 것이다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(=0.9×0.01+0.1×0.99=0.108)</a:t>
                </a:r>
              </a:p>
              <a:p>
                <a:pPr algn="just"/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 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검사에서 양성일 경우 폐암일 확률은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P(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폐암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|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양성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</a:t>
                </a:r>
                <a:endParaRPr lang="en-US" altLang="ko-KR" sz="1000" dirty="0">
                  <a:solidFill>
                    <a:srgbClr val="42424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계산해보면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=0.9×0.01/0.108=0.083, 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8.3%</a:t>
                </a:r>
                <a:r>
                  <a:rPr lang="ko-KR" altLang="en-US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된다</a:t>
                </a:r>
                <a:r>
                  <a:rPr lang="en-US" altLang="ko-KR" sz="1000" dirty="0">
                    <a:solidFill>
                      <a:srgbClr val="42424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lang="en-US" altLang="ko-KR" sz="1000" b="0" i="0" dirty="0">
                  <a:solidFill>
                    <a:srgbClr val="424242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706AA0B-B263-40AB-A565-F666CFA8B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1" y="1389361"/>
                <a:ext cx="7848600" cy="3942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F6518D8-1580-4C10-A351-687D502A549D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7553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34CA8EB-5AA3-48F2-B47A-B2785AF5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0E842BD-F045-45F6-8FE4-8E3278AB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F8E22A-C4D4-4BC4-9F6A-BF4687C21C50}"/>
              </a:ext>
            </a:extLst>
          </p:cNvPr>
          <p:cNvSpPr/>
          <p:nvPr/>
        </p:nvSpPr>
        <p:spPr>
          <a:xfrm>
            <a:off x="192861" y="933613"/>
            <a:ext cx="2799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/>
              <a:t>확률</a:t>
            </a:r>
            <a:r>
              <a:rPr lang="en-US" altLang="ko-KR" sz="1400" b="1" dirty="0"/>
              <a:t>(p)</a:t>
            </a:r>
            <a:r>
              <a:rPr lang="ko-KR" altLang="en-US" sz="1400" b="1" dirty="0"/>
              <a:t>과 </a:t>
            </a:r>
            <a:r>
              <a:rPr lang="ko-KR" altLang="en-US" sz="1400" b="1" dirty="0" err="1"/>
              <a:t>오즈비</a:t>
            </a:r>
            <a:r>
              <a:rPr lang="en-US" altLang="ko-KR" sz="1400" b="1" dirty="0"/>
              <a:t>(Odds ratio)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70C248-C461-4BA2-A2E9-4EC7660761EE}"/>
                  </a:ext>
                </a:extLst>
              </p:cNvPr>
              <p:cNvSpPr txBox="1"/>
              <p:nvPr/>
            </p:nvSpPr>
            <p:spPr>
              <a:xfrm>
                <a:off x="342773" y="1197712"/>
                <a:ext cx="7718918" cy="901914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확률</a:t>
                </a:r>
                <a:r>
                  <a:rPr lang="en-US" altLang="ko-KR" sz="1000" dirty="0"/>
                  <a:t>((Probability : p)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=</a:t>
                </a:r>
                <a:r>
                  <a:rPr lang="ko-KR" altLang="en-US" sz="1000" dirty="0"/>
                  <a:t> 비율</a:t>
                </a:r>
                <a:r>
                  <a:rPr lang="en-US" altLang="ko-KR" sz="1000" dirty="0"/>
                  <a:t>(proportion), </a:t>
                </a:r>
                <a:r>
                  <a:rPr lang="ko-KR" altLang="en-US" sz="1000" dirty="0"/>
                  <a:t>전체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중에서 어떤 사건</a:t>
                </a:r>
                <a:r>
                  <a:rPr lang="en-US" altLang="ko-KR" sz="1000" dirty="0"/>
                  <a:t>(A : event)</a:t>
                </a:r>
                <a:r>
                  <a:rPr lang="ko-KR" altLang="en-US" sz="1000" dirty="0"/>
                  <a:t>이 차지하는 크기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ko-KR" altLang="en-US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전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비율</a:t>
                </a:r>
                <a:r>
                  <a:rPr lang="en-US" altLang="ko-KR" sz="1000" dirty="0"/>
                  <a:t>(proportion) : </a:t>
                </a:r>
                <a:r>
                  <a:rPr lang="ko-KR" altLang="en-US" sz="1000" dirty="0"/>
                  <a:t>전체 중에서 사건이 차지하는 크기 </a:t>
                </a: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비</a:t>
                </a:r>
                <a:r>
                  <a:rPr lang="en-US" altLang="ko-KR" sz="1000" dirty="0"/>
                  <a:t>(ratio) : </a:t>
                </a:r>
                <a:r>
                  <a:rPr lang="ko-KR" altLang="en-US" sz="1000" dirty="0"/>
                  <a:t>사건 </a:t>
                </a:r>
                <a:r>
                  <a:rPr lang="en-US" altLang="ko-KR" sz="1000" dirty="0"/>
                  <a:t>A</a:t>
                </a:r>
                <a:r>
                  <a:rPr lang="ko-KR" altLang="en-US" sz="1000" dirty="0"/>
                  <a:t>와 </a:t>
                </a:r>
                <a:r>
                  <a:rPr lang="en-US" altLang="ko-KR" sz="1000" dirty="0"/>
                  <a:t>B</a:t>
                </a:r>
                <a:r>
                  <a:rPr lang="ko-KR" altLang="en-US" sz="1000" dirty="0"/>
                  <a:t>의 상대적 크기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성비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인구밀도</a:t>
                </a: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Odds ratio : </a:t>
                </a:r>
                <a:r>
                  <a:rPr lang="ko-KR" altLang="en-US" sz="1000" dirty="0"/>
                  <a:t>어떤 사건아 발생할 확률이 발생하지 않을 확률 대비 몇배</a:t>
                </a:r>
                <a:r>
                  <a:rPr lang="en-US" altLang="ko-KR" sz="1000" dirty="0"/>
                  <a:t>? 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70C248-C461-4BA2-A2E9-4EC766076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3" y="1197712"/>
                <a:ext cx="7718918" cy="9019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제목 1">
            <a:extLst>
              <a:ext uri="{FF2B5EF4-FFF2-40B4-BE49-F238E27FC236}">
                <a16:creationId xmlns:a16="http://schemas.microsoft.com/office/drawing/2014/main" id="{F7CFA78E-71EA-4089-9E82-9F97525EEF95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/>
              <a:t>확률</a:t>
            </a:r>
            <a:r>
              <a:rPr lang="en-US" altLang="ko-KR" sz="1600" b="1" dirty="0"/>
              <a:t>(p)</a:t>
            </a:r>
            <a:r>
              <a:rPr lang="ko-KR" altLang="en-US" sz="1600" b="1" dirty="0"/>
              <a:t>과 비율</a:t>
            </a:r>
            <a:endParaRPr lang="ko-KR" altLang="en-US" sz="15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D4282CA-E6DF-4BD0-8807-A984DB70819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43771" y="2181986"/>
          <a:ext cx="4618858" cy="4539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489">
                  <a:extLst>
                    <a:ext uri="{9D8B030D-6E8A-4147-A177-3AD203B41FA5}">
                      <a16:colId xmlns:a16="http://schemas.microsoft.com/office/drawing/2014/main" val="499006227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val="1024787930"/>
                    </a:ext>
                  </a:extLst>
                </a:gridCol>
                <a:gridCol w="61662">
                  <a:extLst>
                    <a:ext uri="{9D8B030D-6E8A-4147-A177-3AD203B41FA5}">
                      <a16:colId xmlns:a16="http://schemas.microsoft.com/office/drawing/2014/main" val="2146029908"/>
                    </a:ext>
                  </a:extLst>
                </a:gridCol>
                <a:gridCol w="658418">
                  <a:extLst>
                    <a:ext uri="{9D8B030D-6E8A-4147-A177-3AD203B41FA5}">
                      <a16:colId xmlns:a16="http://schemas.microsoft.com/office/drawing/2014/main" val="86252485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62969162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4457107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4025256718"/>
                    </a:ext>
                  </a:extLst>
                </a:gridCol>
              </a:tblGrid>
              <a:tr h="13264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지방청별</a:t>
                      </a:r>
                      <a:r>
                        <a:rPr lang="en-US" altLang="ko-KR" sz="700" u="none" strike="noStrike" dirty="0">
                          <a:effectLst/>
                        </a:rPr>
                        <a:t>(1)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ctr"/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altLang="ko-KR" sz="700" u="none" strike="noStrike" dirty="0">
                          <a:effectLst/>
                        </a:rPr>
                        <a:t>2018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834985"/>
                  </a:ext>
                </a:extLst>
              </a:tr>
              <a:tr h="215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합계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경찰청소속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321621"/>
                  </a:ext>
                </a:extLst>
              </a:tr>
              <a:tr h="215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/>
                      <a:r>
                        <a:rPr lang="ko-KR" altLang="en-US" sz="700" u="none" strike="noStrike" dirty="0">
                          <a:effectLst/>
                        </a:rPr>
                        <a:t>소계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소계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지방경찰청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경찰서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지구대파출소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4173650130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합계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117,037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117,037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19,422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48,356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49,259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1882907999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서울특별시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27,184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27,184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6,304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10,503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10,377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3858253784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부산광역시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8,816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8,816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1,296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3,826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3,694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477498225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대구광역시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5,531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5,531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840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2,388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2,303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2755467557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인천광역시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6,153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6,153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1,136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2,556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2,461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265951589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광주광역시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3,320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3,320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710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1,343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1,267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685851275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대전광역시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3,075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3,075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571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1,301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1,203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1543523917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울산광역시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2,458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2,458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493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981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984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2581141352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세종특별자치시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308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308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0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150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158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1917407108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경기도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22,845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22,845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2,842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9,813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10,190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1431495718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강원도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4,231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4,231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528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1,809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1,894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208451705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충청북도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3,529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3,529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573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1,447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1,509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3025661664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충청남도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4,563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4,563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741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1,873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1,949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3111189202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전라북도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4,819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4,819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695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1,901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2,223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74411785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전라남도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5,342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5,342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677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2,197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2,468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1851959441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경상북도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6,390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6,390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769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2,682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2,939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223832011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경상남도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6,774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6,774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780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2,977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3,017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1947636373"/>
                  </a:ext>
                </a:extLst>
              </a:tr>
              <a:tr h="215607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700" u="none" strike="noStrike">
                          <a:effectLst/>
                        </a:rPr>
                        <a:t>제주특별자치도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1,699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1,699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467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>
                          <a:effectLst/>
                        </a:rPr>
                        <a:t>609</a:t>
                      </a:r>
                      <a:endParaRPr lang="en-US" altLang="ko-KR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u="none" strike="noStrike" dirty="0">
                          <a:effectLst/>
                        </a:rPr>
                        <a:t>623</a:t>
                      </a:r>
                      <a:endParaRPr lang="en-US" altLang="ko-KR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82" marR="6982" marT="6982" marB="0" anchor="b"/>
                </a:tc>
                <a:extLst>
                  <a:ext uri="{0D108BD9-81ED-4DB2-BD59-A6C34878D82A}">
                    <a16:rowId xmlns:a16="http://schemas.microsoft.com/office/drawing/2014/main" val="15532171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A4DFF65-2230-4628-9F71-ED508BD3F262}"/>
                  </a:ext>
                </a:extLst>
              </p:cNvPr>
              <p:cNvSpPr/>
              <p:nvPr/>
            </p:nvSpPr>
            <p:spPr>
              <a:xfrm>
                <a:off x="46354" y="2400634"/>
                <a:ext cx="4208493" cy="1312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1) </a:t>
                </a:r>
                <a:r>
                  <a:rPr lang="ko-KR" altLang="en-US" sz="1000" dirty="0"/>
                  <a:t>우리나라 경찰관 중 서울경찰청에 근무하는 비율</a:t>
                </a:r>
                <a:r>
                  <a:rPr lang="en-US" altLang="ko-KR" sz="1000" dirty="0"/>
                  <a:t>(proportion)?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2)</a:t>
                </a:r>
                <a:r>
                  <a:rPr lang="ko-KR" altLang="en-US" sz="1000" dirty="0"/>
                  <a:t> 다른 경찰청 근무 경찰관 대비 서울경찰청 근무 경찰관의  </a:t>
                </a:r>
                <a:r>
                  <a:rPr lang="en-US" altLang="ko-KR" sz="1000" dirty="0"/>
                  <a:t>(ratio)</a:t>
                </a:r>
                <a:r>
                  <a:rPr lang="ko-KR" altLang="en-US" sz="1000" dirty="0"/>
                  <a:t>는</a:t>
                </a:r>
                <a:r>
                  <a:rPr lang="en-US" altLang="ko-KR" sz="1000" dirty="0"/>
                  <a:t>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1)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서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울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경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찰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관</m:t>
                        </m:r>
                      </m:num>
                      <m:den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경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</a:rPr>
                          <m:t>찰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관</m:t>
                        </m:r>
                      </m:den>
                    </m:f>
                  </m:oMath>
                </a14:m>
                <a:r>
                  <a:rPr lang="ko-KR" altLang="en-US" sz="1000" dirty="0"/>
                  <a:t>   </a:t>
                </a:r>
                <a:r>
                  <a:rPr lang="en-US" altLang="ko-KR" sz="10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27,184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117,037</m:t>
                        </m:r>
                      </m:den>
                    </m:f>
                  </m:oMath>
                </a14:m>
                <a:r>
                  <a:rPr lang="ko-KR" altLang="en-US" sz="1000" dirty="0"/>
                  <a:t>   </a:t>
                </a:r>
                <a:r>
                  <a:rPr lang="en-US" altLang="ko-KR" sz="1000" dirty="0"/>
                  <a:t>= 0.232  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000" dirty="0"/>
                  <a:t>23.2%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서울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경찰관</m:t>
                        </m:r>
                      </m:num>
                      <m:den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다른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경찰관</m:t>
                        </m:r>
                      </m:den>
                    </m:f>
                  </m:oMath>
                </a14:m>
                <a:r>
                  <a:rPr lang="ko-KR" altLang="en-US" sz="1000" dirty="0"/>
                  <a:t>   </a:t>
                </a:r>
                <a:r>
                  <a:rPr lang="en-US" altLang="ko-KR" sz="10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27,184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89,853</m:t>
                        </m:r>
                      </m:den>
                    </m:f>
                  </m:oMath>
                </a14:m>
                <a:r>
                  <a:rPr lang="ko-KR" altLang="en-US" sz="1000" dirty="0"/>
                  <a:t>   </a:t>
                </a:r>
                <a:r>
                  <a:rPr lang="en-US" altLang="ko-KR" sz="1000" dirty="0"/>
                  <a:t>= 0.3025  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30</a:t>
                </a:r>
                <a:r>
                  <a:rPr lang="en-US" altLang="ko-KR" sz="1000" dirty="0"/>
                  <a:t>.25%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ko-KR" altLang="en-US" sz="10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A4DFF65-2230-4628-9F71-ED508BD3F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4" y="2400634"/>
                <a:ext cx="4208493" cy="1312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647DB2E-C128-4EC0-980A-960ECBEE9A9D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30149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34CA8EB-5AA3-48F2-B47A-B2785AF5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0E842BD-F045-45F6-8FE4-8E3278AB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F8E22A-C4D4-4BC4-9F6A-BF4687C21C50}"/>
              </a:ext>
            </a:extLst>
          </p:cNvPr>
          <p:cNvSpPr/>
          <p:nvPr/>
        </p:nvSpPr>
        <p:spPr>
          <a:xfrm>
            <a:off x="192861" y="933613"/>
            <a:ext cx="2799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b="1" dirty="0"/>
              <a:t>확률</a:t>
            </a:r>
            <a:r>
              <a:rPr lang="en-US" altLang="ko-KR" sz="1400" b="1" dirty="0"/>
              <a:t>(p)</a:t>
            </a:r>
            <a:r>
              <a:rPr lang="ko-KR" altLang="en-US" sz="1400" b="1" dirty="0"/>
              <a:t>과 </a:t>
            </a:r>
            <a:r>
              <a:rPr lang="ko-KR" altLang="en-US" sz="1400" b="1" dirty="0" err="1"/>
              <a:t>오즈비</a:t>
            </a:r>
            <a:r>
              <a:rPr lang="en-US" altLang="ko-KR" sz="1400" b="1" dirty="0"/>
              <a:t>(Odds ratio)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0334DC-C241-4EAA-A32D-DEE28393A8A7}"/>
              </a:ext>
            </a:extLst>
          </p:cNvPr>
          <p:cNvSpPr/>
          <p:nvPr/>
        </p:nvSpPr>
        <p:spPr>
          <a:xfrm>
            <a:off x="342772" y="2883065"/>
            <a:ext cx="3941195" cy="276999"/>
          </a:xfrm>
          <a:prstGeom prst="rect">
            <a:avLst/>
          </a:prstGeom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 err="1">
                <a:solidFill>
                  <a:srgbClr val="5F5E42"/>
                </a:solidFill>
                <a:latin typeface="HelveticaNeue"/>
              </a:rPr>
              <a:t>오즈비</a:t>
            </a:r>
            <a:r>
              <a:rPr lang="en-US" altLang="ko-KR" sz="1200" b="1" dirty="0">
                <a:solidFill>
                  <a:srgbClr val="5F5E42"/>
                </a:solidFill>
                <a:latin typeface="HelveticaNeue"/>
              </a:rPr>
              <a:t>(Odds Ratio) :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오즈의 비</a:t>
            </a:r>
            <a:endParaRPr lang="en-US" altLang="ko-KR" sz="1200" kern="0" dirty="0">
              <a:solidFill>
                <a:srgbClr val="000000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70C248-C461-4BA2-A2E9-4EC7660761EE}"/>
                  </a:ext>
                </a:extLst>
              </p:cNvPr>
              <p:cNvSpPr txBox="1"/>
              <p:nvPr/>
            </p:nvSpPr>
            <p:spPr>
              <a:xfrm>
                <a:off x="342773" y="1197712"/>
                <a:ext cx="6101435" cy="901914"/>
              </a:xfrm>
              <a:prstGeom prst="rect">
                <a:avLst/>
              </a:pr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확률</a:t>
                </a:r>
                <a:r>
                  <a:rPr lang="en-US" altLang="ko-KR" sz="1000" dirty="0"/>
                  <a:t>((Probability : p)</a:t>
                </a:r>
                <a:r>
                  <a:rPr lang="ko-KR" altLang="en-US" sz="1000" dirty="0"/>
                  <a:t> </a:t>
                </a:r>
                <a:r>
                  <a:rPr lang="en-US" altLang="ko-KR" sz="1000" dirty="0"/>
                  <a:t>=</a:t>
                </a:r>
                <a:r>
                  <a:rPr lang="ko-KR" altLang="en-US" sz="1000" dirty="0"/>
                  <a:t> 비율</a:t>
                </a:r>
                <a:r>
                  <a:rPr lang="en-US" altLang="ko-KR" sz="1000" dirty="0"/>
                  <a:t>(proportion), </a:t>
                </a:r>
                <a:r>
                  <a:rPr lang="ko-KR" altLang="en-US" sz="1000" dirty="0"/>
                  <a:t>전체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중에서 어떤 사건</a:t>
                </a:r>
                <a:r>
                  <a:rPr lang="en-US" altLang="ko-KR" sz="1000" dirty="0"/>
                  <a:t>(A : event)</a:t>
                </a:r>
                <a:r>
                  <a:rPr lang="ko-KR" altLang="en-US" sz="1000" dirty="0"/>
                  <a:t>이 차지하는 크기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ko-KR" altLang="en-US" sz="1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전</m:t>
                        </m:r>
                        <m:r>
                          <a:rPr lang="ko-KR" altLang="en-US" sz="1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비율</a:t>
                </a:r>
                <a:r>
                  <a:rPr lang="en-US" altLang="ko-KR" sz="1000" dirty="0"/>
                  <a:t>(proportion) : </a:t>
                </a:r>
                <a:r>
                  <a:rPr lang="ko-KR" altLang="en-US" sz="1000" dirty="0"/>
                  <a:t>전체 중에서 사건이 차지하는 크기 </a:t>
                </a: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비</a:t>
                </a:r>
                <a:r>
                  <a:rPr lang="en-US" altLang="ko-KR" sz="1000" dirty="0"/>
                  <a:t>(ratio) : </a:t>
                </a:r>
                <a:r>
                  <a:rPr lang="ko-KR" altLang="en-US" sz="1000" dirty="0"/>
                  <a:t>사건 </a:t>
                </a:r>
                <a:r>
                  <a:rPr lang="en-US" altLang="ko-KR" sz="1000" dirty="0"/>
                  <a:t>A</a:t>
                </a:r>
                <a:r>
                  <a:rPr lang="ko-KR" altLang="en-US" sz="1000" dirty="0"/>
                  <a:t>와 </a:t>
                </a:r>
                <a:r>
                  <a:rPr lang="en-US" altLang="ko-KR" sz="1000" dirty="0"/>
                  <a:t>B</a:t>
                </a:r>
                <a:r>
                  <a:rPr lang="ko-KR" altLang="en-US" sz="1000" dirty="0"/>
                  <a:t>의 상대적 크기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성비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인구밀도</a:t>
                </a:r>
                <a:endParaRPr lang="en-US" altLang="ko-K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Odds ratio : </a:t>
                </a:r>
                <a:r>
                  <a:rPr lang="ko-KR" altLang="en-US" sz="1000" dirty="0"/>
                  <a:t>어떤 사건아 발생할 확률이 발생하지 않을 확률 대비 몇배</a:t>
                </a:r>
                <a:r>
                  <a:rPr lang="en-US" altLang="ko-KR" sz="1000" dirty="0"/>
                  <a:t>? 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  <m:r>
                          <a:rPr lang="en-US" altLang="ko-KR" sz="1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70C248-C461-4BA2-A2E9-4EC766076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3" y="1197712"/>
                <a:ext cx="6101435" cy="9019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408DEFF-D1AD-4CCB-A932-EF9B5DE0A22D}"/>
                  </a:ext>
                </a:extLst>
              </p:cNvPr>
              <p:cNvSpPr/>
              <p:nvPr/>
            </p:nvSpPr>
            <p:spPr>
              <a:xfrm>
                <a:off x="342713" y="2228239"/>
                <a:ext cx="3797239" cy="558679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fontAlgn="base" latinLnBrk="0"/>
                <a:r>
                  <a:rPr lang="ko-KR" altLang="en-US" sz="1200" b="1" dirty="0">
                    <a:solidFill>
                      <a:srgbClr val="5F5E42"/>
                    </a:solidFill>
                    <a:latin typeface="HelveticaNeue"/>
                  </a:rPr>
                  <a:t>오즈</a:t>
                </a:r>
                <a:r>
                  <a:rPr lang="en-US" altLang="ko-KR" sz="1200" b="1" dirty="0">
                    <a:solidFill>
                      <a:srgbClr val="5F5E42"/>
                    </a:solidFill>
                    <a:latin typeface="HelveticaNeue"/>
                  </a:rPr>
                  <a:t>(Odds)</a:t>
                </a:r>
                <a:r>
                  <a:rPr lang="en-US" altLang="ko-KR" sz="1200" b="1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000" b="1" i="1">
                            <a:latin typeface="Cambria Math"/>
                          </a:rPr>
                          <m:t>성공률</m:t>
                        </m:r>
                      </m:num>
                      <m:den>
                        <m:r>
                          <a:rPr lang="ko-KR" altLang="en-US" sz="1000" b="1" i="1">
                            <a:latin typeface="Cambria Math"/>
                          </a:rPr>
                          <m:t>실패률</m:t>
                        </m:r>
                      </m:den>
                    </m:f>
                  </m:oMath>
                </a14:m>
                <a:r>
                  <a:rPr lang="ko-KR" altLang="en-US" sz="1000" dirty="0"/>
                  <a:t> </a:t>
                </a:r>
                <a:r>
                  <a:rPr lang="en-US" altLang="ko-KR" sz="12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 dirty="0">
                            <a:latin typeface="Cambria Math"/>
                          </a:rPr>
                          <m:t>𝑝</m:t>
                        </m:r>
                      </m:num>
                      <m:den>
                        <m:r>
                          <a:rPr lang="en-US" altLang="ko-KR" sz="1200" i="1" dirty="0">
                            <a:latin typeface="Cambria Math"/>
                          </a:rPr>
                          <m:t>1−</m:t>
                        </m:r>
                        <m:r>
                          <a:rPr lang="en-US" altLang="ko-KR" sz="1200" i="1" dirty="0">
                            <a:latin typeface="Cambria Math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altLang="ko-KR" sz="1200" dirty="0"/>
                  <a:t>    =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사건이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발생할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확</m:t>
                        </m:r>
                        <m:r>
                          <a:rPr lang="ko-KR" altLang="en-US" sz="1000" b="1" i="1">
                            <a:latin typeface="Cambria Math"/>
                          </a:rPr>
                          <m:t>률</m:t>
                        </m:r>
                      </m:num>
                      <m:den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사건이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발생하지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않을</m:t>
                        </m:r>
                        <m:r>
                          <a:rPr lang="en-US" altLang="ko-KR" sz="1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000" b="1" i="1">
                            <a:latin typeface="Cambria Math" panose="02040503050406030204" pitchFamily="18" charset="0"/>
                          </a:rPr>
                          <m:t>확</m:t>
                        </m:r>
                        <m:r>
                          <a:rPr lang="ko-KR" altLang="en-US" sz="1000" b="1" i="1">
                            <a:latin typeface="Cambria Math"/>
                          </a:rPr>
                          <m:t>률</m:t>
                        </m:r>
                      </m:den>
                    </m:f>
                  </m:oMath>
                </a14:m>
                <a:r>
                  <a:rPr lang="ko-KR" altLang="en-US" sz="1000" dirty="0"/>
                  <a:t> </a:t>
                </a:r>
                <a:endParaRPr lang="en-US" altLang="ko-KR" sz="1000" dirty="0"/>
              </a:p>
              <a:p>
                <a:pPr fontAlgn="base" latinLnBrk="0"/>
                <a:r>
                  <a:rPr lang="en-US" altLang="ko-KR" sz="1000" b="1" dirty="0"/>
                  <a:t>(</a:t>
                </a:r>
                <a:r>
                  <a:rPr lang="ko-KR" altLang="en-US" sz="1000" b="1" dirty="0"/>
                  <a:t>성공</a:t>
                </a:r>
                <a:r>
                  <a:rPr lang="en-US" altLang="ko-KR" sz="1000" b="1" dirty="0"/>
                  <a:t>=1, </a:t>
                </a:r>
                <a:r>
                  <a:rPr lang="ko-KR" altLang="en-US" sz="1000" b="1" dirty="0"/>
                  <a:t>실패</a:t>
                </a:r>
                <a:r>
                  <a:rPr lang="en-US" altLang="ko-KR" sz="1000" b="1" dirty="0"/>
                  <a:t>=0 ,  </a:t>
                </a:r>
                <a:r>
                  <a:rPr lang="ko-KR" altLang="en-US" sz="1000" b="1" dirty="0"/>
                  <a:t>이항자료에서 성공률을 </a:t>
                </a:r>
                <a:r>
                  <a:rPr lang="en-US" altLang="ko-KR" sz="1000" b="1" dirty="0"/>
                  <a:t>p)</a:t>
                </a: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408DEFF-D1AD-4CCB-A932-EF9B5DE0A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13" y="2228239"/>
                <a:ext cx="3797239" cy="558679"/>
              </a:xfrm>
              <a:prstGeom prst="rect">
                <a:avLst/>
              </a:prstGeom>
              <a:blipFill>
                <a:blip r:embed="rId3"/>
                <a:stretch>
                  <a:fillRect b="-1064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E2F9198-6E3C-4FF8-88AC-ACC2B7ED7D59}"/>
                  </a:ext>
                </a:extLst>
              </p:cNvPr>
              <p:cNvSpPr/>
              <p:nvPr/>
            </p:nvSpPr>
            <p:spPr>
              <a:xfrm>
                <a:off x="342713" y="3276444"/>
                <a:ext cx="3055327" cy="600164"/>
              </a:xfrm>
              <a:prstGeom prst="rect">
                <a:avLst/>
              </a:prstGeom>
              <a:ln w="952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ko-KR" sz="1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4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4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1−  </m:t>
                            </m:r>
                            <m:sSub>
                              <m:sSubPr>
                                <m:ctrlPr>
                                  <a:rPr lang="en-US" altLang="ko-KR" sz="1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4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ko-KR" sz="140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4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14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1−  </m:t>
                            </m:r>
                            <m:sSub>
                              <m:sSubPr>
                                <m:ctrlPr>
                                  <a:rPr lang="en-US" altLang="ko-KR" sz="14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4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altLang="ko-KR" sz="1400" kern="0" dirty="0">
                    <a:solidFill>
                      <a:srgbClr val="000000"/>
                    </a:solidFill>
                    <a:latin typeface="+mj-ea"/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sz="1400" dirty="0"/>
                              <m:t> + 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ko-KR" sz="1400" dirty="0"/>
                              <m:t>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sz="1400" dirty="0"/>
                              <m:t> 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1400" kern="0" dirty="0">
                    <a:solidFill>
                      <a:srgbClr val="000000"/>
                    </a:solidFill>
                    <a:latin typeface="+mj-ea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sz="1400" b="0" i="0" dirty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ko-KR" sz="1400" dirty="0"/>
                          <m:t> </m:t>
                        </m:r>
                      </m:sup>
                    </m:sSup>
                  </m:oMath>
                </a14:m>
                <a:endParaRPr lang="en-US" altLang="ko-KR" sz="1400" kern="0" dirty="0">
                  <a:solidFill>
                    <a:srgbClr val="000000"/>
                  </a:solidFill>
                  <a:latin typeface="+mj-ea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E2F9198-6E3C-4FF8-88AC-ACC2B7ED7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13" y="3276444"/>
                <a:ext cx="3055327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제목 1">
            <a:extLst>
              <a:ext uri="{FF2B5EF4-FFF2-40B4-BE49-F238E27FC236}">
                <a16:creationId xmlns:a16="http://schemas.microsoft.com/office/drawing/2014/main" id="{F7CFA78E-71EA-4089-9E82-9F97525EEF95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/>
              <a:t>확률</a:t>
            </a:r>
            <a:r>
              <a:rPr lang="en-US" altLang="ko-KR" sz="1600" b="1" dirty="0"/>
              <a:t>(p)</a:t>
            </a:r>
            <a:r>
              <a:rPr lang="ko-KR" altLang="en-US" sz="1600" b="1" dirty="0"/>
              <a:t>과 </a:t>
            </a:r>
            <a:r>
              <a:rPr lang="ko-KR" altLang="en-US" sz="1600" b="1" dirty="0" err="1"/>
              <a:t>오즈비</a:t>
            </a:r>
            <a:r>
              <a:rPr lang="en-US" altLang="ko-KR" sz="1600" b="1" dirty="0"/>
              <a:t>(Odds ratio)</a:t>
            </a:r>
            <a:endParaRPr lang="ko-KR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687D4-9014-4510-BE9D-47C8A0533726}"/>
                  </a:ext>
                </a:extLst>
              </p:cNvPr>
              <p:cNvSpPr/>
              <p:nvPr/>
            </p:nvSpPr>
            <p:spPr>
              <a:xfrm>
                <a:off x="357589" y="4220266"/>
                <a:ext cx="6029487" cy="170412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/>
                  <a:t>(</a:t>
                </a:r>
                <a:r>
                  <a:rPr lang="ko-KR" altLang="en-US" sz="1400" dirty="0"/>
                  <a:t>예시</a:t>
                </a:r>
                <a:r>
                  <a:rPr lang="en-US" altLang="ko-KR" sz="1400" dirty="0"/>
                  <a:t>)</a:t>
                </a:r>
              </a:p>
              <a:p>
                <a:r>
                  <a:rPr lang="ko-KR" altLang="en-US" sz="1200" dirty="0"/>
                  <a:t>경마게임에서 </a:t>
                </a:r>
                <a:r>
                  <a:rPr lang="en-US" altLang="ko-KR" sz="1200" dirty="0"/>
                  <a:t>A </a:t>
                </a:r>
                <a:r>
                  <a:rPr lang="ko-KR" altLang="en-US" sz="1200" dirty="0"/>
                  <a:t>경주마에 대한 승률이 </a:t>
                </a:r>
                <a:r>
                  <a:rPr lang="en-US" altLang="ko-KR" sz="1200" dirty="0"/>
                  <a:t>2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:1</a:t>
                </a:r>
                <a:r>
                  <a:rPr lang="ko-KR" altLang="en-US" sz="1200" dirty="0"/>
                  <a:t>이라고 했을 경우에  </a:t>
                </a:r>
                <a:r>
                  <a:rPr lang="en-US" altLang="ko-KR" sz="1200" dirty="0"/>
                  <a:t>Odds </a:t>
                </a:r>
                <a:r>
                  <a:rPr lang="ko-KR" altLang="en-US" sz="1200" dirty="0"/>
                  <a:t>와 </a:t>
                </a:r>
                <a:r>
                  <a:rPr lang="en-US" altLang="ko-KR" sz="1200" dirty="0"/>
                  <a:t>Odds ratio  ?</a:t>
                </a:r>
              </a:p>
              <a:p>
                <a:endParaRPr lang="en-US" altLang="ko-KR" sz="1200" dirty="0"/>
              </a:p>
              <a:p>
                <a:r>
                  <a:rPr lang="en-US" altLang="ko-KR" sz="1200" dirty="0"/>
                  <a:t>Odds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ko-KR" sz="1200" dirty="0"/>
                  <a:t>  = 2  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ko-KR" sz="1200" dirty="0"/>
                  <a:t>  = 2   ,    Odds ratio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1−  </m:t>
                            </m:r>
                            <m:f>
                              <m:f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ko-KR" sz="1600" dirty="0"/>
                  <a:t>  =  </a:t>
                </a:r>
                <a:r>
                  <a:rPr lang="en-US" altLang="ko-KR" sz="1400" dirty="0"/>
                  <a:t>4</a:t>
                </a: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3A687D4-9014-4510-BE9D-47C8A0533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9" y="4220266"/>
                <a:ext cx="6029487" cy="1704121"/>
              </a:xfrm>
              <a:prstGeom prst="rect">
                <a:avLst/>
              </a:prstGeom>
              <a:blipFill>
                <a:blip r:embed="rId5"/>
                <a:stretch>
                  <a:fillRect l="-202" t="-3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F325A99-086D-4D2B-A8DD-53D7E5B2AEE9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0879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AAF806-0BB0-45D1-A86B-88DB84E338E7}"/>
              </a:ext>
            </a:extLst>
          </p:cNvPr>
          <p:cNvSpPr/>
          <p:nvPr/>
        </p:nvSpPr>
        <p:spPr>
          <a:xfrm>
            <a:off x="724880" y="1107686"/>
            <a:ext cx="7694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확률변수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(random variable)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: (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이산형 확률변수</a:t>
            </a:r>
            <a:r>
              <a:rPr lang="en-US" altLang="ko-KR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연속형 확률변수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표본공간의 요소 하나하나에 숫자를 부여하는 변수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endParaRPr lang="ko-KR" altLang="en-US" sz="1200" dirty="0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B1CE4427-94E5-425D-8EC5-0D70FDE4100F}"/>
              </a:ext>
            </a:extLst>
          </p:cNvPr>
          <p:cNvGraphicFramePr/>
          <p:nvPr>
            <p:extLst/>
          </p:nvPr>
        </p:nvGraphicFramePr>
        <p:xfrm>
          <a:off x="2648800" y="1748367"/>
          <a:ext cx="4717504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순서도: 다중 문서 11">
            <a:extLst>
              <a:ext uri="{FF2B5EF4-FFF2-40B4-BE49-F238E27FC236}">
                <a16:creationId xmlns:a16="http://schemas.microsoft.com/office/drawing/2014/main" id="{AD7AB4F4-3269-483F-BC90-9D578F1A20F8}"/>
              </a:ext>
            </a:extLst>
          </p:cNvPr>
          <p:cNvSpPr/>
          <p:nvPr/>
        </p:nvSpPr>
        <p:spPr>
          <a:xfrm>
            <a:off x="707296" y="1748367"/>
            <a:ext cx="1728192" cy="1787641"/>
          </a:xfrm>
          <a:prstGeom prst="flowChartMultidocumen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실험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관측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B0DEAC-FDFF-43DF-BF30-9D2A1994A422}"/>
              </a:ext>
            </a:extLst>
          </p:cNvPr>
          <p:cNvSpPr txBox="1"/>
          <p:nvPr/>
        </p:nvSpPr>
        <p:spPr>
          <a:xfrm>
            <a:off x="3596519" y="2580971"/>
            <a:ext cx="1274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수치 표현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B68F3-A2A3-43FF-A876-CBB8B6149011}"/>
              </a:ext>
            </a:extLst>
          </p:cNvPr>
          <p:cNvSpPr txBox="1"/>
          <p:nvPr/>
        </p:nvSpPr>
        <p:spPr>
          <a:xfrm>
            <a:off x="5580112" y="2540455"/>
            <a:ext cx="1274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확률대응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34AA5FD-4E65-48D2-9E00-F1159330A79F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확률변수와 확률함수</a:t>
            </a:r>
            <a:endParaRPr lang="ko-KR" altLang="en-US" sz="15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2FA1D5-439A-414C-908B-73F19A61DD8D}"/>
              </a:ext>
            </a:extLst>
          </p:cNvPr>
          <p:cNvGrpSpPr/>
          <p:nvPr/>
        </p:nvGrpSpPr>
        <p:grpSpPr>
          <a:xfrm>
            <a:off x="2483768" y="3239296"/>
            <a:ext cx="5475042" cy="2511018"/>
            <a:chOff x="640617" y="1004346"/>
            <a:chExt cx="7300056" cy="334802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E6861C8-B24A-43D4-AF18-94B63AA76185}"/>
                </a:ext>
              </a:extLst>
            </p:cNvPr>
            <p:cNvGrpSpPr/>
            <p:nvPr/>
          </p:nvGrpSpPr>
          <p:grpSpPr>
            <a:xfrm>
              <a:off x="752473" y="1520825"/>
              <a:ext cx="7188200" cy="2831544"/>
              <a:chOff x="752473" y="1520825"/>
              <a:chExt cx="7188200" cy="2831544"/>
            </a:xfrm>
          </p:grpSpPr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7517EEB3-3F0C-4124-ACEB-7C25A4C8766E}"/>
                  </a:ext>
                </a:extLst>
              </p:cNvPr>
              <p:cNvCxnSpPr/>
              <p:nvPr/>
            </p:nvCxnSpPr>
            <p:spPr>
              <a:xfrm>
                <a:off x="2107140" y="2904067"/>
                <a:ext cx="4656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7D3C91D1-A8E8-4C2C-B0E2-5E1CD3425063}"/>
                  </a:ext>
                </a:extLst>
              </p:cNvPr>
              <p:cNvCxnSpPr/>
              <p:nvPr/>
            </p:nvCxnSpPr>
            <p:spPr>
              <a:xfrm>
                <a:off x="4046007" y="2904067"/>
                <a:ext cx="4656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2F5E48C4-6551-4F4E-AD45-91D51A6CDFC3}"/>
                  </a:ext>
                </a:extLst>
              </p:cNvPr>
              <p:cNvCxnSpPr/>
              <p:nvPr/>
            </p:nvCxnSpPr>
            <p:spPr>
              <a:xfrm>
                <a:off x="5942540" y="2904067"/>
                <a:ext cx="4656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2A531DF-0C46-4538-AAD1-E2A21B9C0C1E}"/>
                  </a:ext>
                </a:extLst>
              </p:cNvPr>
              <p:cNvGrpSpPr/>
              <p:nvPr/>
            </p:nvGrpSpPr>
            <p:grpSpPr>
              <a:xfrm>
                <a:off x="752473" y="1520825"/>
                <a:ext cx="7188200" cy="2831544"/>
                <a:chOff x="752473" y="1520825"/>
                <a:chExt cx="7188200" cy="2831544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C3FB031-016B-4E41-BA34-6AB0215A2D32}"/>
                    </a:ext>
                  </a:extLst>
                </p:cNvPr>
                <p:cNvSpPr txBox="1"/>
                <p:nvPr/>
              </p:nvSpPr>
              <p:spPr>
                <a:xfrm>
                  <a:off x="4912206" y="1520825"/>
                  <a:ext cx="731397" cy="28315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rPr>
                    <a:t>P(X)</a:t>
                  </a: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r>
                    <a:rPr lang="ko-KR" altLang="en-US" sz="1050" dirty="0">
                      <a:latin typeface="+mn-ea"/>
                    </a:rPr>
                    <a:t>확률</a:t>
                  </a:r>
                </a:p>
              </p:txBody>
            </p: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56DFE81A-49A2-4C1A-AA59-2E6234CE84E8}"/>
                    </a:ext>
                  </a:extLst>
                </p:cNvPr>
                <p:cNvGrpSpPr/>
                <p:nvPr/>
              </p:nvGrpSpPr>
              <p:grpSpPr>
                <a:xfrm>
                  <a:off x="752473" y="1520825"/>
                  <a:ext cx="1447800" cy="2831544"/>
                  <a:chOff x="1019175" y="3903976"/>
                  <a:chExt cx="1447800" cy="2831544"/>
                </a:xfrm>
              </p:grpSpPr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72CF10F9-B4A6-4B77-BFB1-E1F88A9EFAC7}"/>
                      </a:ext>
                    </a:extLst>
                  </p:cNvPr>
                  <p:cNvSpPr/>
                  <p:nvPr/>
                </p:nvSpPr>
                <p:spPr>
                  <a:xfrm>
                    <a:off x="1019175" y="4216403"/>
                    <a:ext cx="1447800" cy="2082800"/>
                  </a:xfrm>
                  <a:prstGeom prst="ellipse">
                    <a:avLst/>
                  </a:prstGeom>
                  <a:solidFill>
                    <a:srgbClr val="B5D7E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35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rPr>
                      <a:t>HH</a:t>
                    </a:r>
                  </a:p>
                  <a:p>
                    <a:pPr algn="ctr"/>
                    <a:r>
                      <a:rPr lang="en-US" altLang="ko-KR" sz="135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rPr>
                      <a:t>HT</a:t>
                    </a:r>
                  </a:p>
                  <a:p>
                    <a:pPr algn="ctr"/>
                    <a:r>
                      <a:rPr lang="en-US" altLang="ko-KR" sz="135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rPr>
                      <a:t>TH</a:t>
                    </a:r>
                  </a:p>
                  <a:p>
                    <a:pPr algn="ctr"/>
                    <a:r>
                      <a:rPr lang="en-US" altLang="ko-KR" sz="135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rPr>
                      <a:t>TT</a:t>
                    </a:r>
                    <a:endParaRPr lang="ko-KR" altLang="en-US" sz="1350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A13BF166-5959-4C59-9323-95CB4E683B33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027" y="3903976"/>
                    <a:ext cx="605293" cy="283154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350" i="1" dirty="0">
                        <a:latin typeface="바탕" panose="02030600000101010101" pitchFamily="18" charset="-127"/>
                        <a:ea typeface="바탕" panose="02030600000101010101" pitchFamily="18" charset="-127"/>
                      </a:rPr>
                      <a:t>E</a:t>
                    </a:r>
                  </a:p>
                  <a:p>
                    <a:pPr algn="ctr"/>
                    <a:endPara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  <a:p>
                    <a:pPr algn="ctr"/>
                    <a:endPara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  <a:p>
                    <a:pPr algn="ctr"/>
                    <a:endPara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  <a:p>
                    <a:pPr algn="ctr"/>
                    <a:endPara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  <a:p>
                    <a:pPr algn="ctr"/>
                    <a:endPara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  <a:p>
                    <a:pPr algn="ctr"/>
                    <a:endPara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  <a:p>
                    <a:pPr algn="ctr"/>
                    <a:endPara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  <a:p>
                    <a:pPr algn="ctr"/>
                    <a:endPara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  <a:p>
                    <a:pPr algn="ctr"/>
                    <a:r>
                      <a:rPr lang="ko-KR" altLang="en-US" sz="1050" dirty="0">
                        <a:latin typeface="+mn-ea"/>
                      </a:rPr>
                      <a:t>사건</a:t>
                    </a:r>
                  </a:p>
                </p:txBody>
              </p:sp>
            </p:grp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A3C33045-266E-440F-A002-E95B089E79A4}"/>
                    </a:ext>
                  </a:extLst>
                </p:cNvPr>
                <p:cNvSpPr/>
                <p:nvPr/>
              </p:nvSpPr>
              <p:spPr>
                <a:xfrm>
                  <a:off x="2665940" y="1833252"/>
                  <a:ext cx="1447800" cy="2082800"/>
                </a:xfrm>
                <a:prstGeom prst="ellipse">
                  <a:avLst/>
                </a:prstGeom>
                <a:solidFill>
                  <a:srgbClr val="B5D7E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350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2</a:t>
                  </a:r>
                </a:p>
                <a:p>
                  <a:pPr algn="ctr"/>
                  <a:r>
                    <a:rPr lang="en-US" altLang="ko-KR" sz="1350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1</a:t>
                  </a:r>
                </a:p>
                <a:p>
                  <a:pPr algn="ctr"/>
                  <a:r>
                    <a:rPr lang="en-US" altLang="ko-KR" sz="1350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0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CD8B283-578A-4E7B-969A-A8C369E760D2}"/>
                    </a:ext>
                  </a:extLst>
                </p:cNvPr>
                <p:cNvSpPr txBox="1"/>
                <p:nvPr/>
              </p:nvSpPr>
              <p:spPr>
                <a:xfrm>
                  <a:off x="2882256" y="1520825"/>
                  <a:ext cx="964368" cy="28315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rPr>
                    <a:t>X</a:t>
                  </a: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r>
                    <a:rPr lang="ko-KR" altLang="en-US" sz="1050" dirty="0">
                      <a:latin typeface="+mn-ea"/>
                    </a:rPr>
                    <a:t>확률변수</a:t>
                  </a: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FC89E8F2-3525-4FB1-941D-F12443469CA0}"/>
                    </a:ext>
                  </a:extLst>
                </p:cNvPr>
                <p:cNvSpPr/>
                <p:nvPr/>
              </p:nvSpPr>
              <p:spPr>
                <a:xfrm>
                  <a:off x="4579407" y="1833252"/>
                  <a:ext cx="1447800" cy="2082800"/>
                </a:xfrm>
                <a:prstGeom prst="ellipse">
                  <a:avLst/>
                </a:prstGeom>
                <a:solidFill>
                  <a:srgbClr val="B5D7E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¼</a:t>
                  </a:r>
                </a:p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½</a:t>
                  </a:r>
                </a:p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¼</a:t>
                  </a:r>
                </a:p>
                <a:p>
                  <a:pPr algn="ctr"/>
                  <a:endParaRPr lang="en-US" altLang="ko-KR" dirty="0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C9B74DA-5528-4D2A-8073-790D78A0BB97}"/>
                    </a:ext>
                  </a:extLst>
                </p:cNvPr>
                <p:cNvSpPr txBox="1"/>
                <p:nvPr/>
              </p:nvSpPr>
              <p:spPr>
                <a:xfrm>
                  <a:off x="6683542" y="1520825"/>
                  <a:ext cx="1015663" cy="283154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350" i="1" dirty="0">
                      <a:latin typeface="바탕" panose="02030600000101010101" pitchFamily="18" charset="-127"/>
                      <a:ea typeface="바탕" panose="02030600000101010101" pitchFamily="18" charset="-127"/>
                    </a:rPr>
                    <a:t>P(X=x)</a:t>
                  </a: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endParaRPr lang="en-US" altLang="ko-KR" sz="1350" i="1" dirty="0"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  <a:p>
                  <a:pPr algn="ctr"/>
                  <a:r>
                    <a:rPr lang="ko-KR" altLang="en-US" sz="1050" dirty="0">
                      <a:latin typeface="+mn-ea"/>
                    </a:rPr>
                    <a:t>확률함수</a:t>
                  </a: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6B5A442-971A-4F3E-A178-2BA1552EBDF5}"/>
                    </a:ext>
                  </a:extLst>
                </p:cNvPr>
                <p:cNvSpPr/>
                <p:nvPr/>
              </p:nvSpPr>
              <p:spPr>
                <a:xfrm>
                  <a:off x="6492873" y="1833252"/>
                  <a:ext cx="1447800" cy="2082800"/>
                </a:xfrm>
                <a:prstGeom prst="ellipse">
                  <a:avLst/>
                </a:prstGeom>
                <a:solidFill>
                  <a:srgbClr val="B5D7E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P(X=2)=1/4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P(X=1)=1/2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900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P(X=0)=1/4</a:t>
                  </a:r>
                </a:p>
              </p:txBody>
            </p:sp>
          </p:grp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7A4FD2-3C4D-4D4C-8EF8-BF5B46D4A786}"/>
                </a:ext>
              </a:extLst>
            </p:cNvPr>
            <p:cNvSpPr txBox="1"/>
            <p:nvPr/>
          </p:nvSpPr>
          <p:spPr>
            <a:xfrm>
              <a:off x="640617" y="1004346"/>
              <a:ext cx="694891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(</a:t>
              </a:r>
              <a:r>
                <a:rPr lang="ko-KR" altLang="en-US" sz="1200" dirty="0"/>
                <a:t>예시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동전 던지기의 사건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앞면 </a:t>
              </a:r>
              <a:r>
                <a:rPr lang="en-US" altLang="ko-KR" sz="1200" dirty="0"/>
                <a:t>H, </a:t>
              </a:r>
              <a:r>
                <a:rPr lang="ko-KR" altLang="en-US" sz="1200" dirty="0"/>
                <a:t>뒷면</a:t>
              </a:r>
              <a:r>
                <a:rPr lang="en-US" altLang="ko-KR" sz="1200" dirty="0"/>
                <a:t>T) </a:t>
              </a:r>
              <a:r>
                <a:rPr lang="ko-KR" altLang="en-US" sz="1200" dirty="0"/>
                <a:t>확률변수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확률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확률함수의 관계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5941898-9057-405B-A8C9-68ED3509C4E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2673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E068325-60F7-49DE-A71A-52482A0BAAF2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확률변수와 확률함수</a:t>
            </a:r>
            <a:endParaRPr lang="ko-KR" altLang="en-US" sz="15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541DC2-061D-44E3-B794-AB370C6D39FB}"/>
              </a:ext>
            </a:extLst>
          </p:cNvPr>
          <p:cNvSpPr/>
          <p:nvPr/>
        </p:nvSpPr>
        <p:spPr>
          <a:xfrm>
            <a:off x="355422" y="1808721"/>
            <a:ext cx="8433156" cy="24191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변수가 취할 수 있는 값을 하나하나 헤아려 열거할 수 있을 때 그 변수는 </a:t>
            </a:r>
            <a:r>
              <a:rPr lang="ko-KR" altLang="en-US" sz="1200" kern="0" spc="-40" dirty="0">
                <a:solidFill>
                  <a:srgbClr val="000000"/>
                </a:solidFill>
                <a:latin typeface="+mj-ea"/>
                <a:ea typeface="+mj-ea"/>
              </a:rPr>
              <a:t>이산확률변수</a:t>
            </a:r>
            <a:r>
              <a:rPr lang="en-US" altLang="ko-KR" sz="1200" kern="0" spc="-40" dirty="0">
                <a:solidFill>
                  <a:srgbClr val="000000"/>
                </a:solidFill>
                <a:latin typeface="+mj-ea"/>
                <a:ea typeface="+mj-ea"/>
              </a:rPr>
              <a:t>(discrete random variables)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가 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확률실험 결과를 이산확률변수로 나타낼 수 있을 때 개별 확률변수 값에 대한 확률을 구할 수 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이산확률변수를 갖는 확률분포를 </a:t>
            </a:r>
            <a:r>
              <a:rPr lang="ko-KR" altLang="en-US" sz="1200" kern="0" spc="-40" dirty="0">
                <a:solidFill>
                  <a:srgbClr val="000000"/>
                </a:solidFill>
                <a:latin typeface="+mj-ea"/>
                <a:ea typeface="+mj-ea"/>
              </a:rPr>
              <a:t>이산확률분포</a:t>
            </a:r>
            <a:r>
              <a:rPr lang="en-US" altLang="ko-KR" sz="1200" kern="0" spc="-40" dirty="0">
                <a:solidFill>
                  <a:srgbClr val="000000"/>
                </a:solidFill>
                <a:latin typeface="+mj-ea"/>
                <a:ea typeface="+mj-ea"/>
              </a:rPr>
              <a:t>(discrete probability distribution)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라고 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‘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표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’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로 표시</a:t>
            </a:r>
            <a:endParaRPr lang="en-US" altLang="ko-KR" sz="12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사례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fontAlgn="base"/>
            <a:r>
              <a:rPr lang="ko-KR" altLang="en-US" sz="1200" dirty="0">
                <a:latin typeface="+mj-ea"/>
                <a:ea typeface="+mj-ea"/>
              </a:rPr>
              <a:t>    ∙동전을 다섯 번 던져서 앞면이 나온 횟수：</a:t>
            </a:r>
            <a:r>
              <a:rPr lang="en-US" altLang="ko-KR" sz="1200" dirty="0">
                <a:latin typeface="+mj-ea"/>
                <a:ea typeface="+mj-ea"/>
              </a:rPr>
              <a:t>X </a:t>
            </a:r>
            <a:r>
              <a:rPr lang="ko-KR" altLang="en-US" sz="1200" dirty="0">
                <a:latin typeface="+mj-ea"/>
                <a:ea typeface="+mj-ea"/>
              </a:rPr>
              <a:t>〓 </a:t>
            </a:r>
            <a:r>
              <a:rPr lang="en-US" altLang="ko-KR" sz="1200" dirty="0">
                <a:latin typeface="+mj-ea"/>
                <a:ea typeface="+mj-ea"/>
              </a:rPr>
              <a:t>0, 1, 2, 3, 4, 5</a:t>
            </a:r>
            <a:endParaRPr lang="ko-KR" altLang="en-US" sz="1200" dirty="0">
              <a:latin typeface="+mj-ea"/>
              <a:ea typeface="+mj-ea"/>
            </a:endParaRPr>
          </a:p>
          <a:p>
            <a:pPr fontAlgn="base"/>
            <a:r>
              <a:rPr lang="ko-KR" altLang="en-US" sz="1200" dirty="0">
                <a:latin typeface="+mj-ea"/>
                <a:ea typeface="+mj-ea"/>
              </a:rPr>
              <a:t>    ∙</a:t>
            </a:r>
            <a:r>
              <a:rPr lang="en-US" altLang="ko-KR" sz="1200" dirty="0">
                <a:latin typeface="+mj-ea"/>
                <a:ea typeface="+mj-ea"/>
              </a:rPr>
              <a:t>1</a:t>
            </a:r>
            <a:r>
              <a:rPr lang="ko-KR" altLang="en-US" sz="1200" dirty="0">
                <a:latin typeface="+mj-ea"/>
                <a:ea typeface="+mj-ea"/>
              </a:rPr>
              <a:t>시간 동안 </a:t>
            </a:r>
            <a:r>
              <a:rPr lang="en-US" altLang="ko-KR" sz="1200" dirty="0">
                <a:latin typeface="+mj-ea"/>
                <a:ea typeface="+mj-ea"/>
              </a:rPr>
              <a:t>D</a:t>
            </a:r>
            <a:r>
              <a:rPr lang="ko-KR" altLang="en-US" sz="1200" dirty="0">
                <a:latin typeface="+mj-ea"/>
                <a:ea typeface="+mj-ea"/>
              </a:rPr>
              <a:t>동 </a:t>
            </a:r>
            <a:r>
              <a:rPr lang="en-US" altLang="ko-KR" sz="1200" dirty="0">
                <a:latin typeface="+mj-ea"/>
                <a:ea typeface="+mj-ea"/>
              </a:rPr>
              <a:t>K</a:t>
            </a:r>
            <a:r>
              <a:rPr lang="ko-KR" altLang="en-US" sz="1200" dirty="0">
                <a:latin typeface="+mj-ea"/>
                <a:ea typeface="+mj-ea"/>
              </a:rPr>
              <a:t>은행을 방문한 고객 수：</a:t>
            </a:r>
            <a:r>
              <a:rPr lang="en-US" altLang="ko-KR" sz="1200" dirty="0">
                <a:latin typeface="+mj-ea"/>
                <a:ea typeface="+mj-ea"/>
              </a:rPr>
              <a:t>X </a:t>
            </a:r>
            <a:r>
              <a:rPr lang="ko-KR" altLang="en-US" sz="1200" dirty="0">
                <a:latin typeface="+mj-ea"/>
                <a:ea typeface="+mj-ea"/>
              </a:rPr>
              <a:t>〓 </a:t>
            </a:r>
            <a:r>
              <a:rPr lang="en-US" altLang="ko-KR" sz="1200" dirty="0">
                <a:latin typeface="+mj-ea"/>
                <a:ea typeface="+mj-ea"/>
              </a:rPr>
              <a:t>0, 1, 2, 3 </a:t>
            </a:r>
            <a:r>
              <a:rPr lang="ko-KR" altLang="en-US" sz="1200" dirty="0">
                <a:latin typeface="+mj-ea"/>
                <a:ea typeface="+mj-ea"/>
              </a:rPr>
              <a:t>⋯</a:t>
            </a:r>
          </a:p>
          <a:p>
            <a:pPr fontAlgn="base"/>
            <a:r>
              <a:rPr lang="ko-KR" altLang="en-US" sz="1200" dirty="0">
                <a:latin typeface="+mj-ea"/>
                <a:ea typeface="+mj-ea"/>
              </a:rPr>
              <a:t>    ∙범죄자를 성별로 분류한 자료：</a:t>
            </a:r>
            <a:r>
              <a:rPr lang="en-US" altLang="ko-KR" sz="1200" dirty="0">
                <a:latin typeface="+mj-ea"/>
                <a:ea typeface="+mj-ea"/>
              </a:rPr>
              <a:t>X </a:t>
            </a:r>
            <a:r>
              <a:rPr lang="ko-KR" altLang="en-US" sz="1200" dirty="0">
                <a:latin typeface="+mj-ea"/>
                <a:ea typeface="+mj-ea"/>
              </a:rPr>
              <a:t>〓 </a:t>
            </a:r>
            <a:r>
              <a:rPr lang="en-US" altLang="ko-KR" sz="1200" dirty="0">
                <a:latin typeface="+mj-ea"/>
                <a:ea typeface="+mj-ea"/>
              </a:rPr>
              <a:t>1 (</a:t>
            </a:r>
            <a:r>
              <a:rPr lang="ko-KR" altLang="en-US" sz="1200" dirty="0">
                <a:latin typeface="+mj-ea"/>
                <a:ea typeface="+mj-ea"/>
              </a:rPr>
              <a:t>남자</a:t>
            </a:r>
            <a:r>
              <a:rPr lang="en-US" altLang="ko-KR" sz="1200" dirty="0">
                <a:latin typeface="+mj-ea"/>
                <a:ea typeface="+mj-ea"/>
              </a:rPr>
              <a:t>), 2 (</a:t>
            </a:r>
            <a:r>
              <a:rPr lang="ko-KR" altLang="en-US" sz="1200" dirty="0">
                <a:latin typeface="+mj-ea"/>
                <a:ea typeface="+mj-ea"/>
              </a:rPr>
              <a:t>여자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D1C0E8-476C-42D3-96DC-96401B9B44A7}"/>
              </a:ext>
            </a:extLst>
          </p:cNvPr>
          <p:cNvSpPr/>
          <p:nvPr/>
        </p:nvSpPr>
        <p:spPr>
          <a:xfrm>
            <a:off x="349836" y="1318177"/>
            <a:ext cx="2791149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kern="0" dirty="0">
                <a:solidFill>
                  <a:srgbClr val="282828"/>
                </a:solidFill>
                <a:latin typeface="+mj-ea"/>
              </a:rPr>
              <a:t> </a:t>
            </a:r>
            <a:r>
              <a:rPr lang="en-US" altLang="ko-KR" sz="1400" kern="0" dirty="0">
                <a:solidFill>
                  <a:srgbClr val="282828"/>
                </a:solidFill>
                <a:latin typeface="+mj-ea"/>
              </a:rPr>
              <a:t>1. </a:t>
            </a:r>
            <a:r>
              <a:rPr lang="ko-KR" altLang="en-US" sz="1400" kern="0" dirty="0">
                <a:solidFill>
                  <a:srgbClr val="282828"/>
                </a:solidFill>
                <a:latin typeface="+mj-ea"/>
              </a:rPr>
              <a:t>이산확률변수의 정의 및 특성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29422-2E5E-4D78-8912-5613F2308822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70742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BFD20D6-97B3-4720-907F-B7376C6C6ED7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확률변수와 확률함수</a:t>
            </a:r>
            <a:endParaRPr lang="ko-KR" altLang="en-US" sz="15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A89A24-87BC-43DD-B055-76E20CBE5CBD}"/>
              </a:ext>
            </a:extLst>
          </p:cNvPr>
          <p:cNvSpPr/>
          <p:nvPr/>
        </p:nvSpPr>
        <p:spPr>
          <a:xfrm>
            <a:off x="222207" y="1714165"/>
            <a:ext cx="8572501" cy="33825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이산확률변수와는 달리 </a:t>
            </a:r>
            <a:r>
              <a:rPr lang="ko-KR" altLang="en-US" sz="1200" kern="0" spc="-40" dirty="0">
                <a:solidFill>
                  <a:srgbClr val="000000"/>
                </a:solidFill>
                <a:latin typeface="+mj-ea"/>
                <a:ea typeface="+mj-ea"/>
              </a:rPr>
              <a:t>연속확률변수</a:t>
            </a:r>
            <a:r>
              <a:rPr lang="en-US" altLang="ko-KR" sz="1200" kern="0" spc="-40" dirty="0">
                <a:solidFill>
                  <a:srgbClr val="000000"/>
                </a:solidFill>
                <a:latin typeface="+mj-ea"/>
                <a:ea typeface="+mj-ea"/>
              </a:rPr>
              <a:t>(continuous random variables)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는 확률실험의 결과로 나타나는 사상이 주어진 실수구간 내에 속하는 어떠한 값도 취할 수 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연속확률변수를 갖는 확률분포를 </a:t>
            </a:r>
            <a:r>
              <a:rPr lang="ko-KR" altLang="en-US" sz="1200" kern="0" spc="-40" dirty="0">
                <a:solidFill>
                  <a:srgbClr val="000000"/>
                </a:solidFill>
                <a:latin typeface="+mj-ea"/>
                <a:ea typeface="+mj-ea"/>
              </a:rPr>
              <a:t>연속확률분포</a:t>
            </a:r>
            <a:r>
              <a:rPr lang="en-US" altLang="ko-KR" sz="1200" kern="0" spc="-40" dirty="0">
                <a:solidFill>
                  <a:srgbClr val="000000"/>
                </a:solidFill>
                <a:latin typeface="+mj-ea"/>
                <a:ea typeface="+mj-ea"/>
              </a:rPr>
              <a:t>(continuous probability distribution)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라고 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연속확률변수에 대한 확률을 계산할 때 가장 특징적인 것은 개별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변수값에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대한 확률을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이라고 보는 것이다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연속확률변수는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상한값이나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하한값이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주어질 수는 있지만 해당 실수구간의 모든 실수를 취할 수 있기 때문에 정확하게 특정한 한 값이 나올 확률은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0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가깝다고 보는 것이다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‘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그래프</a:t>
            </a:r>
            <a:r>
              <a:rPr lang="en-US" altLang="ko-KR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’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로 표시가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됨</a:t>
            </a: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endParaRPr lang="en-US" altLang="ko-KR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사례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200" dirty="0"/>
              <a:t>      ∙집에서 회사까지의 출근시간 </a:t>
            </a:r>
            <a:r>
              <a:rPr lang="en-US" altLang="ko-KR" sz="1200" dirty="0"/>
              <a:t>(</a:t>
            </a:r>
            <a:r>
              <a:rPr lang="ko-KR" altLang="en-US" sz="1200" dirty="0"/>
              <a:t>최소 </a:t>
            </a:r>
            <a:r>
              <a:rPr lang="en-US" altLang="ko-KR" sz="1200" dirty="0"/>
              <a:t>30</a:t>
            </a:r>
            <a:r>
              <a:rPr lang="ko-KR" altLang="en-US" sz="1200" dirty="0"/>
              <a:t>분 최대 </a:t>
            </a:r>
            <a:r>
              <a:rPr lang="en-US" altLang="ko-KR" sz="1200" dirty="0"/>
              <a:t>1</a:t>
            </a:r>
            <a:r>
              <a:rPr lang="ko-KR" altLang="en-US" sz="1200" dirty="0"/>
              <a:t>시간</a:t>
            </a:r>
            <a:r>
              <a:rPr lang="en-US" altLang="ko-KR" sz="1200" dirty="0"/>
              <a:t>)</a:t>
            </a:r>
            <a:r>
              <a:rPr lang="ko-KR" altLang="en-US" sz="1200" dirty="0"/>
              <a:t>：</a:t>
            </a:r>
            <a:r>
              <a:rPr lang="en-US" altLang="ko-KR" sz="1200" dirty="0"/>
              <a:t>30 </a:t>
            </a:r>
            <a:r>
              <a:rPr lang="ko-KR" altLang="en-US" sz="1200" dirty="0"/>
              <a:t>≤ </a:t>
            </a:r>
            <a:r>
              <a:rPr lang="en-US" altLang="ko-KR" sz="1200" dirty="0"/>
              <a:t>x </a:t>
            </a:r>
            <a:r>
              <a:rPr lang="ko-KR" altLang="en-US" sz="1200" dirty="0"/>
              <a:t>≤ </a:t>
            </a:r>
            <a:r>
              <a:rPr lang="en-US" altLang="ko-KR" sz="1200" dirty="0"/>
              <a:t>60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dirty="0"/>
              <a:t>      ∙</a:t>
            </a:r>
            <a:r>
              <a:rPr lang="en-US" altLang="ko-KR" sz="1200" dirty="0"/>
              <a:t>A</a:t>
            </a:r>
            <a:r>
              <a:rPr lang="ko-KR" altLang="en-US" sz="1200" dirty="0"/>
              <a:t>사 여자 직원의 신장 </a:t>
            </a:r>
            <a:r>
              <a:rPr lang="en-US" altLang="ko-KR" sz="1200" dirty="0"/>
              <a:t>(</a:t>
            </a:r>
            <a:r>
              <a:rPr lang="ko-KR" altLang="en-US" sz="1200" dirty="0"/>
              <a:t>최소 </a:t>
            </a:r>
            <a:r>
              <a:rPr lang="en-US" altLang="ko-KR" sz="1200" dirty="0"/>
              <a:t>150cm</a:t>
            </a:r>
            <a:r>
              <a:rPr lang="ko-KR" altLang="en-US" sz="1200" dirty="0"/>
              <a:t>에서 최대 </a:t>
            </a:r>
            <a:r>
              <a:rPr lang="en-US" altLang="ko-KR" sz="1200" dirty="0"/>
              <a:t>180cm) </a:t>
            </a:r>
            <a:r>
              <a:rPr lang="ko-KR" altLang="en-US" sz="1200" dirty="0"/>
              <a:t>：</a:t>
            </a:r>
            <a:r>
              <a:rPr lang="en-US" altLang="ko-KR" sz="1200" dirty="0"/>
              <a:t>150 </a:t>
            </a:r>
            <a:r>
              <a:rPr lang="ko-KR" altLang="en-US" sz="1200" dirty="0"/>
              <a:t>≤ </a:t>
            </a:r>
            <a:r>
              <a:rPr lang="en-US" altLang="ko-KR" sz="1200" dirty="0"/>
              <a:t>x </a:t>
            </a:r>
            <a:r>
              <a:rPr lang="ko-KR" altLang="en-US" sz="1200" dirty="0"/>
              <a:t>≤ </a:t>
            </a:r>
            <a:r>
              <a:rPr lang="en-US" altLang="ko-KR" sz="1200" dirty="0"/>
              <a:t>180 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ko-KR" altLang="en-US" sz="1200" dirty="0"/>
              <a:t>      ∙특정 범죄 발생시간 현황：</a:t>
            </a:r>
            <a:r>
              <a:rPr lang="en-US" altLang="ko-KR" sz="1200" dirty="0"/>
              <a:t> 0 </a:t>
            </a:r>
            <a:r>
              <a:rPr lang="ko-KR" altLang="en-US" sz="1200" dirty="0"/>
              <a:t>≤ </a:t>
            </a:r>
            <a:r>
              <a:rPr lang="en-US" altLang="ko-KR" sz="1200" dirty="0"/>
              <a:t>x </a:t>
            </a:r>
            <a:r>
              <a:rPr lang="ko-KR" altLang="en-US" sz="1200" dirty="0"/>
              <a:t>≤ </a:t>
            </a:r>
            <a:r>
              <a:rPr lang="en-US" altLang="ko-KR" sz="1200" dirty="0"/>
              <a:t>24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A37B83-FE1A-45E0-95B9-C0C80F15B759}"/>
              </a:ext>
            </a:extLst>
          </p:cNvPr>
          <p:cNvSpPr/>
          <p:nvPr/>
        </p:nvSpPr>
        <p:spPr>
          <a:xfrm>
            <a:off x="467544" y="1145445"/>
            <a:ext cx="2920992" cy="3900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2.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연속확률변수의 정의 및 특성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E93FB-09FD-46E7-91E3-5896B9278026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04368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08C2D5-CCF9-479C-995A-6D1BE0366734}"/>
              </a:ext>
            </a:extLst>
          </p:cNvPr>
          <p:cNvSpPr/>
          <p:nvPr/>
        </p:nvSpPr>
        <p:spPr>
          <a:xfrm>
            <a:off x="483305" y="1422038"/>
            <a:ext cx="7992888" cy="98591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(1)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 확률함수란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?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확률변수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 어떤 특정 실수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를 취할 확률을 함수로 나타낸 것이다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fontAlgn="base" latinLnBrk="0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확률실험의 결과를 실수로 바꿔주는 작업을 수행하는 것이 확률변수라면 확률변수에 대응하는 확률을 할당하는      것이 확률함수의 역할이라고 할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44699-FDBA-4A24-9607-2B2B240E3C9A}"/>
              </a:ext>
            </a:extLst>
          </p:cNvPr>
          <p:cNvSpPr/>
          <p:nvPr/>
        </p:nvSpPr>
        <p:spPr>
          <a:xfrm>
            <a:off x="483305" y="2503623"/>
            <a:ext cx="7992888" cy="329596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(2)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구분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1) </a:t>
            </a:r>
            <a:r>
              <a:rPr lang="ko-KR" altLang="en-US" sz="1000" dirty="0">
                <a:highlight>
                  <a:srgbClr val="FFFF00"/>
                </a:highlight>
                <a:latin typeface="+mj-ea"/>
                <a:ea typeface="+mj-ea"/>
              </a:rPr>
              <a:t>확률질량함수</a:t>
            </a:r>
            <a:r>
              <a:rPr lang="en-US" altLang="ko-KR" sz="1000" dirty="0">
                <a:highlight>
                  <a:srgbClr val="FFFF00"/>
                </a:highlight>
                <a:latin typeface="+mj-ea"/>
                <a:ea typeface="+mj-ea"/>
              </a:rPr>
              <a:t>(probability mass function)  : </a:t>
            </a:r>
            <a:r>
              <a:rPr lang="ko-KR" altLang="en-US" sz="1000" dirty="0">
                <a:highlight>
                  <a:srgbClr val="FFFF00"/>
                </a:highlight>
                <a:latin typeface="+mj-ea"/>
                <a:ea typeface="+mj-ea"/>
              </a:rPr>
              <a:t>이산확률분포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일반적으로 말하는 확률함수</a:t>
            </a:r>
            <a:r>
              <a:rPr lang="en-US" altLang="ko-KR" sz="1000" dirty="0">
                <a:latin typeface="+mj-ea"/>
                <a:ea typeface="+mj-ea"/>
              </a:rPr>
              <a:t>(probability function)</a:t>
            </a:r>
            <a:r>
              <a:rPr lang="ko-KR" altLang="en-US" sz="1000" dirty="0">
                <a:latin typeface="+mj-ea"/>
                <a:ea typeface="+mj-ea"/>
              </a:rPr>
              <a:t>로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확률질량함수는 이산확률변수 </a:t>
            </a:r>
            <a:r>
              <a:rPr lang="en-US" altLang="ko-KR" sz="1000" dirty="0">
                <a:latin typeface="+mj-ea"/>
                <a:ea typeface="+mj-ea"/>
              </a:rPr>
              <a:t>X</a:t>
            </a:r>
            <a:r>
              <a:rPr lang="ko-KR" altLang="en-US" sz="1000" dirty="0">
                <a:latin typeface="+mj-ea"/>
                <a:ea typeface="+mj-ea"/>
              </a:rPr>
              <a:t>가 취할 수 있는 각각의 </a:t>
            </a:r>
            <a:r>
              <a:rPr lang="ko-KR" altLang="en-US" sz="1000" dirty="0" err="1">
                <a:latin typeface="+mj-ea"/>
                <a:ea typeface="+mj-ea"/>
              </a:rPr>
              <a:t>실수값에</a:t>
            </a:r>
            <a:r>
              <a:rPr lang="ko-KR" altLang="en-US" sz="1000" dirty="0">
                <a:latin typeface="+mj-ea"/>
                <a:ea typeface="+mj-ea"/>
              </a:rPr>
              <a:t> 확률을 대응시키는 방법 또는 규칙</a:t>
            </a:r>
            <a:r>
              <a:rPr lang="en-US" altLang="ko-KR" sz="1000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+mj-ea"/>
                <a:ea typeface="+mj-ea"/>
                <a:sym typeface="Wingdings" panose="05000000000000000000" pitchFamily="2" charset="2"/>
              </a:rPr>
              <a:t>분포표로</a:t>
            </a:r>
            <a:r>
              <a:rPr lang="en-US" altLang="ko-KR" sz="1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+mj-ea"/>
                <a:ea typeface="+mj-ea"/>
                <a:sym typeface="Wingdings" panose="05000000000000000000" pitchFamily="2" charset="2"/>
              </a:rPr>
              <a:t>표시</a:t>
            </a:r>
            <a:endParaRPr lang="ko-KR" altLang="en-US" sz="1000" dirty="0">
              <a:latin typeface="+mj-ea"/>
              <a:ea typeface="+mj-ea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en-US" altLang="ko-KR" sz="1000" dirty="0"/>
              <a:t>P(</a:t>
            </a:r>
            <a:r>
              <a:rPr lang="en-US" altLang="ko-KR" sz="1000" dirty="0" err="1"/>
              <a:t>X〓x</a:t>
            </a:r>
            <a:r>
              <a:rPr lang="en-US" altLang="ko-KR" sz="1000" dirty="0"/>
              <a:t>)나 P(x) </a:t>
            </a:r>
            <a:r>
              <a:rPr lang="en-US" altLang="ko-KR" sz="1000" dirty="0" err="1"/>
              <a:t>표기</a:t>
            </a:r>
            <a:endParaRPr lang="en-US" altLang="ko-KR" sz="1000" dirty="0"/>
          </a:p>
          <a:p>
            <a:pPr marL="190500"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예시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)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주사위를 한번 던졌을 때 나타나는 확률변수가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X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일 때 이 에 대응하는 확률질량함수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f(x) =1/6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algn="just" fontAlgn="base">
              <a:lnSpc>
                <a:spcPct val="150000"/>
              </a:lnSpc>
            </a:pP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2) </a:t>
            </a:r>
            <a:r>
              <a:rPr lang="ko-KR" altLang="en-US" sz="1000" dirty="0">
                <a:highlight>
                  <a:srgbClr val="FFFF00"/>
                </a:highlight>
                <a:latin typeface="+mj-ea"/>
                <a:ea typeface="+mj-ea"/>
              </a:rPr>
              <a:t>확률밀도함수</a:t>
            </a:r>
            <a:r>
              <a:rPr lang="en-US" altLang="ko-KR" sz="1000" dirty="0">
                <a:highlight>
                  <a:srgbClr val="FFFF00"/>
                </a:highlight>
                <a:latin typeface="+mj-ea"/>
                <a:ea typeface="+mj-ea"/>
              </a:rPr>
              <a:t>(probability density function : pdf) : </a:t>
            </a:r>
            <a:r>
              <a:rPr lang="ko-KR" altLang="en-US" sz="1000" dirty="0">
                <a:highlight>
                  <a:srgbClr val="FFFF00"/>
                </a:highlight>
                <a:latin typeface="+mj-ea"/>
                <a:ea typeface="+mj-ea"/>
              </a:rPr>
              <a:t>연속확률분포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연속확률변수 </a:t>
            </a:r>
            <a:r>
              <a:rPr lang="en-US" altLang="ko-KR" sz="1000" dirty="0">
                <a:latin typeface="+mj-ea"/>
                <a:ea typeface="+mj-ea"/>
              </a:rPr>
              <a:t>X</a:t>
            </a:r>
            <a:r>
              <a:rPr lang="ko-KR" altLang="en-US" sz="1000" dirty="0">
                <a:latin typeface="+mj-ea"/>
                <a:ea typeface="+mj-ea"/>
              </a:rPr>
              <a:t>가 취할 수 있는 실수구간에 대하여 확률을 대응시키는 방법 또는 규칙</a:t>
            </a: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/>
              <a:t>연속확률변수는 개별 </a:t>
            </a:r>
            <a:r>
              <a:rPr lang="ko-KR" altLang="en-US" sz="1000" dirty="0" err="1"/>
              <a:t>실수값에</a:t>
            </a:r>
            <a:r>
              <a:rPr lang="ko-KR" altLang="en-US" sz="1000" dirty="0"/>
              <a:t> 대한 확률을 </a:t>
            </a:r>
            <a:r>
              <a:rPr lang="en-US" altLang="ko-KR" sz="1000" dirty="0"/>
              <a:t>0</a:t>
            </a:r>
            <a:r>
              <a:rPr lang="ko-KR" altLang="en-US" sz="1000" dirty="0"/>
              <a:t>이라고 보기 때문에 </a:t>
            </a:r>
            <a:r>
              <a:rPr lang="en-US" altLang="ko-KR" sz="1000" dirty="0"/>
              <a:t>P(X</a:t>
            </a:r>
            <a:r>
              <a:rPr lang="ko-KR" altLang="en-US" sz="1000" dirty="0"/>
              <a:t>〓</a:t>
            </a:r>
            <a:r>
              <a:rPr lang="en-US" altLang="ko-KR" sz="1000" dirty="0"/>
              <a:t>x)</a:t>
            </a:r>
            <a:r>
              <a:rPr lang="ko-KR" altLang="en-US" sz="1000" dirty="0"/>
              <a:t>는 항상 </a:t>
            </a:r>
            <a:r>
              <a:rPr lang="en-US" altLang="ko-KR" sz="1000" dirty="0"/>
              <a:t>0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/>
              <a:t>따라서 </a:t>
            </a:r>
            <a:r>
              <a:rPr lang="en-US" altLang="ko-KR" sz="1000" dirty="0"/>
              <a:t>P(A</a:t>
            </a:r>
            <a:r>
              <a:rPr lang="ko-KR" altLang="en-US" sz="1000" dirty="0"/>
              <a:t>≤</a:t>
            </a:r>
            <a:r>
              <a:rPr lang="en-US" altLang="ko-KR" sz="1000" dirty="0"/>
              <a:t>X</a:t>
            </a:r>
            <a:r>
              <a:rPr lang="ko-KR" altLang="en-US" sz="1000" dirty="0"/>
              <a:t>≤</a:t>
            </a:r>
            <a:r>
              <a:rPr lang="en-US" altLang="ko-KR" sz="1000" dirty="0"/>
              <a:t>B)</a:t>
            </a:r>
            <a:r>
              <a:rPr lang="ko-KR" altLang="en-US" sz="1000" dirty="0"/>
              <a:t>의 확률과 </a:t>
            </a:r>
            <a:r>
              <a:rPr lang="en-US" altLang="ko-KR" sz="1000" dirty="0"/>
              <a:t>P(A&lt;X&lt;B)</a:t>
            </a:r>
            <a:r>
              <a:rPr lang="ko-KR" altLang="en-US" sz="1000" dirty="0"/>
              <a:t>의 확률은 같다</a:t>
            </a:r>
            <a:r>
              <a:rPr lang="en-US" altLang="ko-KR" sz="1000" dirty="0"/>
              <a:t>. </a:t>
            </a:r>
            <a:r>
              <a:rPr lang="ko-KR" altLang="en-US" sz="1000" dirty="0"/>
              <a:t>확률밀도함수는 주로 </a:t>
            </a:r>
            <a:r>
              <a:rPr lang="en-US" altLang="ko-KR" sz="1000" dirty="0"/>
              <a:t>f(x)</a:t>
            </a:r>
            <a:r>
              <a:rPr lang="ko-KR" altLang="en-US" sz="1000" dirty="0"/>
              <a:t>로 표기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확률밀도함수도 확률함수이기 때문에 확률질량함수와 동일한 개념이 적용된 두 가지 조건을 만족해야 한다</a:t>
            </a:r>
            <a:r>
              <a:rPr lang="en-US" altLang="ko-KR" sz="1000" dirty="0"/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차이점은 연속확률변수를 셀 수 없기 때문에 주어진 구간의 </a:t>
            </a:r>
            <a:r>
              <a:rPr lang="ko-KR" altLang="en-US" sz="1000" dirty="0" err="1"/>
              <a:t>적분값이</a:t>
            </a:r>
            <a:r>
              <a:rPr lang="ko-KR" altLang="en-US" sz="1000" dirty="0"/>
              <a:t> </a:t>
            </a:r>
            <a:r>
              <a:rPr lang="en-US" altLang="ko-KR" sz="1000" dirty="0"/>
              <a:t>1</a:t>
            </a:r>
            <a:r>
              <a:rPr lang="ko-KR" altLang="en-US" sz="1000" dirty="0"/>
              <a:t>이 되도록 한다는 것</a:t>
            </a:r>
            <a:endParaRPr lang="en-US" altLang="ko-KR" sz="1000" dirty="0"/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연속적이며 무한하기 때문에 분포를 표현하는 것이 불가능하다</a:t>
            </a:r>
            <a:r>
              <a:rPr lang="en-US" altLang="ko-KR" sz="1000" dirty="0"/>
              <a:t>.f(x) </a:t>
            </a:r>
            <a:r>
              <a:rPr lang="ko-KR" altLang="en-US" sz="1000" dirty="0"/>
              <a:t>표기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96B4775-C574-452D-B376-A3387AB9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39" y="311674"/>
            <a:ext cx="3787924" cy="324036"/>
          </a:xfrm>
          <a:ln w="19050">
            <a:solidFill>
              <a:srgbClr val="0070C0"/>
            </a:solidFill>
          </a:ln>
        </p:spPr>
        <p:txBody>
          <a:bodyPr>
            <a:normAutofit fontScale="90000"/>
          </a:bodyPr>
          <a:lstStyle/>
          <a:p>
            <a:r>
              <a:rPr lang="ko-KR" altLang="en-US" sz="1800" kern="0" dirty="0">
                <a:solidFill>
                  <a:srgbClr val="000000"/>
                </a:solidFill>
                <a:latin typeface="+mj-ea"/>
              </a:rPr>
              <a:t>확률함수</a:t>
            </a:r>
            <a:r>
              <a:rPr lang="ko-KR" altLang="en-US" sz="1800" kern="0" spc="-4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800" kern="0" spc="-40" dirty="0">
                <a:solidFill>
                  <a:srgbClr val="000000"/>
                </a:solidFill>
                <a:latin typeface="+mj-ea"/>
              </a:rPr>
              <a:t>(probability function)</a:t>
            </a:r>
            <a:endParaRPr lang="ko-KR" altLang="en-US" sz="2025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C6D06-8846-46FC-9917-2FC7E18E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7C492-3012-4602-8F2A-374D013E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4" name="AutoShape 3" descr="X">
            <a:extLst>
              <a:ext uri="{FF2B5EF4-FFF2-40B4-BE49-F238E27FC236}">
                <a16:creationId xmlns:a16="http://schemas.microsoft.com/office/drawing/2014/main" id="{EB3101C8-069A-4F0D-AB25-DD1F5DAA6E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432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4" descr="f_{X}(x)=1/6">
            <a:extLst>
              <a:ext uri="{FF2B5EF4-FFF2-40B4-BE49-F238E27FC236}">
                <a16:creationId xmlns:a16="http://schemas.microsoft.com/office/drawing/2014/main" id="{A2A73C7B-FF9C-4F27-854C-349666E67D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896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17375E-7869-45E2-9C50-306F02466D73}"/>
                  </a:ext>
                </a:extLst>
              </p:cNvPr>
              <p:cNvSpPr txBox="1"/>
              <p:nvPr/>
            </p:nvSpPr>
            <p:spPr>
              <a:xfrm>
                <a:off x="4139952" y="5862982"/>
                <a:ext cx="2895600" cy="5110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모든 </a:t>
                </a:r>
                <a:r>
                  <a:rPr lang="en-US" altLang="ko-KR" sz="1200" dirty="0"/>
                  <a:t>X</a:t>
                </a:r>
                <a:r>
                  <a:rPr lang="ko-KR" altLang="en-US" sz="1200" dirty="0"/>
                  <a:t>에 대한 확률의 합은 </a:t>
                </a:r>
                <a:r>
                  <a:rPr lang="en-US" altLang="ko-KR" sz="1200" dirty="0"/>
                  <a:t>1</a:t>
                </a:r>
                <a:r>
                  <a:rPr lang="ko-KR" altLang="en-US" sz="1200" dirty="0"/>
                  <a:t>이다</a:t>
                </a:r>
                <a:r>
                  <a:rPr lang="en-US" altLang="ko-KR" sz="1200" dirty="0"/>
                  <a:t>.</a:t>
                </a:r>
              </a:p>
              <a:p>
                <a:r>
                  <a:rPr lang="en-US" altLang="ko-KR" sz="12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e>
                    </m:nary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17375E-7869-45E2-9C50-306F02466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5862982"/>
                <a:ext cx="2895600" cy="511037"/>
              </a:xfrm>
              <a:prstGeom prst="rect">
                <a:avLst/>
              </a:prstGeom>
              <a:blipFill>
                <a:blip r:embed="rId2"/>
                <a:stretch>
                  <a:fillRect l="-1468" t="-24419" b="-965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B7E1A4-EB07-4208-BF3D-6A2B1A1C0865}"/>
                  </a:ext>
                </a:extLst>
              </p:cNvPr>
              <p:cNvSpPr txBox="1"/>
              <p:nvPr/>
            </p:nvSpPr>
            <p:spPr>
              <a:xfrm>
                <a:off x="812368" y="5934746"/>
                <a:ext cx="2895600" cy="3498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P(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/>
                  <a:t> ≤  X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/>
                  <a:t> ) = 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e>
                    </m:nary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B7E1A4-EB07-4208-BF3D-6A2B1A1C0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68" y="5934746"/>
                <a:ext cx="2895600" cy="349839"/>
              </a:xfrm>
              <a:prstGeom prst="rect">
                <a:avLst/>
              </a:prstGeom>
              <a:blipFill>
                <a:blip r:embed="rId3"/>
                <a:stretch>
                  <a:fillRect t="-86441" b="-13559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F009341B-BF95-472F-A8C1-47D530D99ABE}"/>
              </a:ext>
            </a:extLst>
          </p:cNvPr>
          <p:cNvSpPr/>
          <p:nvPr/>
        </p:nvSpPr>
        <p:spPr>
          <a:xfrm>
            <a:off x="357530" y="1012913"/>
            <a:ext cx="2761333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3.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확률함수</a:t>
            </a:r>
            <a:r>
              <a:rPr lang="ko-KR" altLang="en-US" sz="1400" kern="0" spc="-4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spc="-40" dirty="0">
                <a:solidFill>
                  <a:srgbClr val="000000"/>
                </a:solidFill>
                <a:latin typeface="+mj-ea"/>
              </a:rPr>
              <a:t>(probability function)</a:t>
            </a:r>
            <a:endParaRPr lang="ko-KR" altLang="en-US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10C725-FFCB-4C1B-BD0F-CE340F418525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535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FB1DA7-3469-4FBC-BC4A-AB1FEEEFBD12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A187AC-2388-4822-9954-E33BEC37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1512178-5B67-4FD5-977E-2A2DE1E4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AD9CD2-1A50-460D-88C9-CA885550D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38" y="311674"/>
            <a:ext cx="4449993" cy="324036"/>
          </a:xfrm>
          <a:ln w="19050">
            <a:solidFill>
              <a:srgbClr val="0070C0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sz="1800" kern="0" dirty="0">
                <a:solidFill>
                  <a:srgbClr val="000000"/>
                </a:solidFill>
                <a:latin typeface="+mj-ea"/>
              </a:rPr>
              <a:t>**</a:t>
            </a:r>
            <a:r>
              <a:rPr lang="ko-KR" altLang="en-US" sz="1800" kern="0" dirty="0">
                <a:solidFill>
                  <a:srgbClr val="000000"/>
                </a:solidFill>
                <a:latin typeface="+mj-ea"/>
              </a:rPr>
              <a:t>확률함수</a:t>
            </a:r>
            <a:r>
              <a:rPr lang="ko-KR" altLang="en-US" sz="1800" kern="0" spc="-4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800" kern="0" spc="-40" dirty="0">
                <a:solidFill>
                  <a:srgbClr val="000000"/>
                </a:solidFill>
                <a:latin typeface="+mj-ea"/>
              </a:rPr>
              <a:t>(probability function)</a:t>
            </a:r>
            <a:endParaRPr lang="ko-KR" altLang="en-US" sz="2025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E36260-5228-4E0E-BA91-A1B9AC6E1B13}"/>
              </a:ext>
            </a:extLst>
          </p:cNvPr>
          <p:cNvSpPr/>
          <p:nvPr/>
        </p:nvSpPr>
        <p:spPr>
          <a:xfrm>
            <a:off x="726822" y="1104161"/>
            <a:ext cx="7155866" cy="5511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이산확률변수의 확률분포를 나타내는 것 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: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확률질량함수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</a:p>
          <a:p>
            <a:pPr marL="171450" indent="-1714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연속확률변수의 확률을 결정하는 함수 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: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확률밀도함수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02443BB-68C2-4E0A-A24B-8D45171758C9}"/>
                  </a:ext>
                </a:extLst>
              </p:cNvPr>
              <p:cNvSpPr/>
              <p:nvPr/>
            </p:nvSpPr>
            <p:spPr>
              <a:xfrm>
                <a:off x="889195" y="2762947"/>
                <a:ext cx="6993493" cy="17695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50000"/>
                  </a:lnSpc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확률밀도함수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f(x)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의 구간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  <m:r>
                      <a:rPr lang="en-US" altLang="ko-KR" sz="1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</m:oMath>
                </a14:m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의 정적분식으로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표현하면</a:t>
                </a:r>
                <a:endParaRPr lang="en-US" altLang="ko-KR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1000" dirty="0">
                    <a:latin typeface="+mj-ea"/>
                    <a:ea typeface="+mj-ea"/>
                  </a:rPr>
                  <a:t>   P(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>
                    <a:latin typeface="+mj-ea"/>
                    <a:ea typeface="+mj-ea"/>
                  </a:rPr>
                  <a:t> ≤  X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000" dirty="0">
                    <a:latin typeface="+mj-ea"/>
                    <a:ea typeface="+mj-ea"/>
                  </a:rPr>
                  <a:t> ) = </a:t>
                </a:r>
                <a:r>
                  <a:rPr lang="en-US" altLang="ko-KR" sz="1000" dirty="0">
                    <a:latin typeface="+mj-ea"/>
                    <a:ea typeface="+mj-ea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000" i="1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  <a:ea typeface="+mj-ea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000" i="1">
                            <a:latin typeface="Cambria Math" panose="02040503050406030204" pitchFamily="18" charset="0"/>
                            <a:ea typeface="+mj-ea"/>
                            <a:sym typeface="Wingdings" panose="05000000000000000000" pitchFamily="2" charset="2"/>
                          </a:rPr>
                          <m:t>𝑑𝑥</m:t>
                        </m:r>
                      </m:e>
                    </m:nary>
                  </m:oMath>
                </a14:m>
                <a:endParaRPr lang="ko-KR" altLang="en-US" sz="1000" dirty="0">
                  <a:latin typeface="+mj-ea"/>
                  <a:ea typeface="+mj-ea"/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좌변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: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[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확률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],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우변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: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d(x)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는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[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구간길이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] , f(x)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는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[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확률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구간길이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]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를 의미로 볼 수 있음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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[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확률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구간길이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] x [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구간길이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] = [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확률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]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이기 때문이다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 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확률을 일종의 양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질량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으로 보고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구간길이를 일종의 부피로 보면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[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확률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구간길이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]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는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[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질량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부피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]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가 되므로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'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밀도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'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를 의미하게 된다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  <a:ea typeface="+mj-ea"/>
                  </a:rPr>
                  <a:t>밀도는 단위 부피당 질량이므로</a:t>
                </a:r>
              </a:p>
              <a:p>
                <a:pPr algn="just" fontAlgn="base">
                  <a:lnSpc>
                    <a:spcPct val="150000"/>
                  </a:lnSpc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결국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,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연속확률변수는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'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확률밀도함수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'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가 되는 것이다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02443BB-68C2-4E0A-A24B-8D4517175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95" y="2762947"/>
                <a:ext cx="6993493" cy="1769587"/>
              </a:xfrm>
              <a:prstGeom prst="rect">
                <a:avLst/>
              </a:prstGeom>
              <a:blipFill>
                <a:blip r:embed="rId2"/>
                <a:stretch>
                  <a:fillRect b="-3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C4737CBB-891E-4995-9E80-8A49C2E1004E}"/>
              </a:ext>
            </a:extLst>
          </p:cNvPr>
          <p:cNvSpPr/>
          <p:nvPr/>
        </p:nvSpPr>
        <p:spPr>
          <a:xfrm>
            <a:off x="890875" y="1736799"/>
            <a:ext cx="4572000" cy="3494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sym typeface="Wingdings" panose="05000000000000000000" pitchFamily="2" charset="2"/>
              </a:rPr>
              <a:t> 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'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질량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'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'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밀도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'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라는 단어가 쓰이게 되었을까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? 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2B4CD-0BBF-414C-A649-D660918B572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17411E-5B05-4A89-97DC-CA4BFB3EF85A}"/>
              </a:ext>
            </a:extLst>
          </p:cNvPr>
          <p:cNvSpPr/>
          <p:nvPr/>
        </p:nvSpPr>
        <p:spPr>
          <a:xfrm>
            <a:off x="812443" y="2311988"/>
            <a:ext cx="3600400" cy="33361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연속확률변수가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확률밀도함수라고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하는 이유는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6CEA4F-83D7-4909-A64C-623EC6A4627C}"/>
              </a:ext>
            </a:extLst>
          </p:cNvPr>
          <p:cNvSpPr/>
          <p:nvPr/>
        </p:nvSpPr>
        <p:spPr>
          <a:xfrm>
            <a:off x="889195" y="4867395"/>
            <a:ext cx="3600400" cy="33560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이산확률변수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확률질량함수라고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하는 이유는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?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    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3BF9BD-7365-4255-BD9A-753358865C69}"/>
              </a:ext>
            </a:extLst>
          </p:cNvPr>
          <p:cNvSpPr/>
          <p:nvPr/>
        </p:nvSpPr>
        <p:spPr>
          <a:xfrm>
            <a:off x="890875" y="5323540"/>
            <a:ext cx="6993493" cy="29514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이산확률변수 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X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의 경우 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X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의 값에 따라 각각 확률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질량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을 나타낼 수 있으므로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, p(x)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를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</a:rPr>
              <a:t>확률질량함수라고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 부르는 것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8336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42FEE8-DA1D-4E5A-95A8-396C62C0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8CCCCE-D473-470C-9929-9C2199C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7E69BD-7D0B-4D49-A924-C1ABC4573917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확률변수와 확률함수</a:t>
            </a:r>
            <a:endParaRPr lang="ko-KR" altLang="en-US" sz="15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F69D23-61C2-4C1E-BE69-81D030C1599E}"/>
              </a:ext>
            </a:extLst>
          </p:cNvPr>
          <p:cNvSpPr/>
          <p:nvPr/>
        </p:nvSpPr>
        <p:spPr>
          <a:xfrm>
            <a:off x="626495" y="1030193"/>
            <a:ext cx="2464136" cy="3900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확률변수와 확률함수의 관계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10A999-3ADA-4CE6-89F8-A15A0B4EBECE}"/>
              </a:ext>
            </a:extLst>
          </p:cNvPr>
          <p:cNvSpPr/>
          <p:nvPr/>
        </p:nvSpPr>
        <p:spPr>
          <a:xfrm>
            <a:off x="612668" y="1532638"/>
            <a:ext cx="8074131" cy="352506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확률변수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(random variable)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사건에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실수값을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대응시키고 그 값에 확률을 부여한 것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확률로 표현할 사건 및 이벤트를 정의하는 것으로 일어나는 사건의 경우의 수에 대해 숫자화 한 것을 의미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확률함수</a:t>
            </a:r>
            <a:endParaRPr lang="en-US" altLang="ko-KR" sz="1000" kern="0" dirty="0">
              <a:solidFill>
                <a:srgbClr val="000000"/>
              </a:solidFill>
              <a:highlight>
                <a:srgbClr val="FFFF00"/>
              </a:highlight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  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확률을 가진 어떤 사건이 일어날 확률을 통해 파라미터를 만들고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이를 활용한 수학적 함수를 만드는 것을 뜻한다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수학적으로 설명하면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P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를 가진 어떤 사건이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회 시행 중에서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회 나타날 때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확률변수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와 이에 대응되는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P(x)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의 관계를 나타낸 함수라 말할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[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예시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동전을 두 번 던질 때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앞면이 나오는 경우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]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동전을 두 번 던졌을 때 발생되는 사건은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HH, HT, TH, TT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로 총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가지 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=&gt;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사건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가지 사건에 대해서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'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앞면이 몇 번이 나올 것인가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'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에 대해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실수값을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대응시키는 작업이 바로 확률변수를 만드는 과정이다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HH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2, HT,TH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1, TT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0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반환시킨다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=&gt;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확률변수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확률변수가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인 경우는 전체 경우의 수의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1/4,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확률변수가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인 경우는 전체 경우의 수의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2/4 = 1/2,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확률변수가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0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인 경우는 전체 경우의 수의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1/4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를 차지하게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=&gt;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확률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사건에 대해 확률변수를 만들고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이에 대응하는 확률을 함수로서 표현하는 것이 바로 확률함수이다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=&gt;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확률함수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A1C56-F339-4DCE-AB91-EE3816CF637E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115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D36C14D-B458-425E-ADAB-E0FE394C0CF2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표본추출방법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5915A3-70E9-4127-9A3C-B5108E18135F}"/>
              </a:ext>
            </a:extLst>
          </p:cNvPr>
          <p:cNvSpPr/>
          <p:nvPr/>
        </p:nvSpPr>
        <p:spPr>
          <a:xfrm>
            <a:off x="365054" y="1075196"/>
            <a:ext cx="4206945" cy="27699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>
                <a:highlight>
                  <a:srgbClr val="FFFF00"/>
                </a:highlight>
              </a:rPr>
              <a:t>1. </a:t>
            </a:r>
            <a:r>
              <a:rPr lang="ko-KR" altLang="en-US" sz="1200" dirty="0">
                <a:highlight>
                  <a:srgbClr val="FFFF00"/>
                </a:highlight>
              </a:rPr>
              <a:t>확률적 표본추출 방법</a:t>
            </a:r>
            <a:r>
              <a:rPr lang="en-US" altLang="ko-KR" sz="1200" dirty="0">
                <a:highlight>
                  <a:srgbClr val="FFFF00"/>
                </a:highlight>
              </a:rPr>
              <a:t>(probability sampling method)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1C0E47-E66C-46E7-910E-5D314CCDB4A7}"/>
              </a:ext>
            </a:extLst>
          </p:cNvPr>
          <p:cNvSpPr/>
          <p:nvPr/>
        </p:nvSpPr>
        <p:spPr>
          <a:xfrm>
            <a:off x="558390" y="2990098"/>
            <a:ext cx="8147248" cy="310854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4)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군집 표본추출법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군집표본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(cluster sampling)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은 모집단에서 집단을 일차적으로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표집한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다음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선정된 각 집단에서 구성원을 표본으로 추출하는 다단계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표집방법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주로 모집단을 총망라한 목록을 수집하기가 현실적으로 불가능할 때 사용될 수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집락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내부는 이질적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(heterogeneous)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이고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집락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간에는 동질적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(homogeneous)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특성을 가지도록 하는 것이 특징이며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집락추출법의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효율성은 모집단 요소들의 목록화를 최소화하는 데에 달려있다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.(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집락표집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군집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(Cluster)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은 생물학적 용어로서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자연 발생적인 집단을 의미한다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군집표집법은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모집단을 선정할 때 이미 형성되어 있는 집단을 활용하는 것이다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위키백과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모집단의 규모가 커서 모집단을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확정할수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있는 표본프레임을 찾기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어려울떄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모집단을 단계적으로 군집 또는 집단화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/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/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dirty="0"/>
              <a:t>군집추출방법 절차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pPr fontAlgn="base"/>
            <a:r>
              <a:rPr lang="en-US" altLang="ko-KR" sz="1000" dirty="0"/>
              <a:t>1) </a:t>
            </a:r>
            <a:r>
              <a:rPr lang="ko-KR" altLang="en-US" sz="1000" dirty="0"/>
              <a:t>소집단 분류 </a:t>
            </a:r>
            <a:r>
              <a:rPr lang="en-US" altLang="ko-KR" sz="1000" dirty="0"/>
              <a:t>: </a:t>
            </a:r>
            <a:r>
              <a:rPr lang="ko-KR" altLang="en-US" sz="1000" dirty="0"/>
              <a:t>모집단을 </a:t>
            </a:r>
            <a:r>
              <a:rPr lang="ko-KR" altLang="en-US" sz="1000" dirty="0" err="1"/>
              <a:t>상호배타적인</a:t>
            </a:r>
            <a:r>
              <a:rPr lang="ko-KR" altLang="en-US" sz="1000" dirty="0"/>
              <a:t> 소집단으로 분류</a:t>
            </a:r>
          </a:p>
          <a:p>
            <a:pPr fontAlgn="base"/>
            <a:r>
              <a:rPr lang="en-US" altLang="ko-KR" sz="1000" dirty="0"/>
              <a:t>2) </a:t>
            </a:r>
            <a:r>
              <a:rPr lang="ko-KR" altLang="en-US" sz="1000" dirty="0"/>
              <a:t>소집단 선정 </a:t>
            </a:r>
            <a:r>
              <a:rPr lang="en-US" altLang="ko-KR" sz="1000" dirty="0"/>
              <a:t>:  </a:t>
            </a:r>
            <a:r>
              <a:rPr lang="ko-KR" altLang="en-US" sz="1000" dirty="0"/>
              <a:t>분류된 소집단 중에서 무작위로 표본선정</a:t>
            </a:r>
          </a:p>
          <a:p>
            <a:pPr fontAlgn="base"/>
            <a:r>
              <a:rPr lang="en-US" altLang="ko-KR" sz="1000" dirty="0"/>
              <a:t>(1) 1</a:t>
            </a:r>
            <a:r>
              <a:rPr lang="ko-KR" altLang="en-US" sz="1000" dirty="0"/>
              <a:t>단계 </a:t>
            </a:r>
            <a:r>
              <a:rPr lang="ko-KR" altLang="en-US" sz="1000" dirty="0" err="1"/>
              <a:t>군집표본추출</a:t>
            </a:r>
            <a:r>
              <a:rPr lang="ko-KR" altLang="en-US" sz="1000" dirty="0"/>
              <a:t> </a:t>
            </a:r>
            <a:r>
              <a:rPr lang="en-US" altLang="ko-KR" sz="1000" dirty="0"/>
              <a:t>( one cluster sampling ) : </a:t>
            </a:r>
            <a:r>
              <a:rPr lang="ko-KR" altLang="en-US" sz="1000" dirty="0"/>
              <a:t>세분된 소집단에 있는 모든 모집단 구성요소를 이용하는 경우</a:t>
            </a:r>
          </a:p>
          <a:p>
            <a:pPr fontAlgn="base"/>
            <a:r>
              <a:rPr lang="en-US" altLang="ko-KR" sz="1000" dirty="0"/>
              <a:t>(2) 2</a:t>
            </a:r>
            <a:r>
              <a:rPr lang="ko-KR" altLang="en-US" sz="1000" dirty="0"/>
              <a:t>단계 </a:t>
            </a:r>
            <a:r>
              <a:rPr lang="ko-KR" altLang="en-US" sz="1000" dirty="0" err="1"/>
              <a:t>군집표본추출</a:t>
            </a:r>
            <a:r>
              <a:rPr lang="ko-KR" altLang="en-US" sz="1000" dirty="0"/>
              <a:t> </a:t>
            </a:r>
            <a:r>
              <a:rPr lang="en-US" altLang="ko-KR" sz="1000" dirty="0"/>
              <a:t>( two cluster sampling ) :</a:t>
            </a:r>
            <a:r>
              <a:rPr lang="ko-KR" altLang="en-US" sz="1000" dirty="0"/>
              <a:t>표본으로 선정된 소집단에서 표본구성요소를 확률적으로 다시 선정하는 방법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CA07F-1E0F-4723-9B52-588E1EF01C5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97F8F352-DBF2-484F-B14E-81444646A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CF3618-22EA-4722-9436-08786505F3BD}"/>
              </a:ext>
            </a:extLst>
          </p:cNvPr>
          <p:cNvSpPr/>
          <p:nvPr/>
        </p:nvSpPr>
        <p:spPr>
          <a:xfrm>
            <a:off x="558390" y="1527871"/>
            <a:ext cx="8128410" cy="113979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3)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</a:rPr>
              <a:t>비례층화 표본추출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어떠한 기준에 따라 모집단을 층 나누듯 범주화하고 이를 여러 소집단으로 구성하는 방법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집단 내에서는 동질적이지만 집단 간에는 이질적인 특성을 지닌다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</a:endParaRP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비례층화는 여러 집단으로 분류한 후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--&gt;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각 집단의 구성 개수에 비례하여 추출하는 방법</a:t>
            </a:r>
          </a:p>
          <a:p>
            <a:pPr marL="171450" indent="-171450" algn="just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다단계 층화 표본추출</a:t>
            </a:r>
            <a:endParaRPr lang="en-US" altLang="ko-KR" sz="10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8460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CE8589-EC49-4803-8163-F0B9DD4708F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확률변수의</a:t>
            </a:r>
            <a:r>
              <a:rPr lang="en-US" altLang="ko-KR" sz="1500" dirty="0"/>
              <a:t> </a:t>
            </a:r>
            <a:r>
              <a:rPr lang="ko-KR" altLang="en-US" sz="1500" dirty="0" err="1"/>
              <a:t>기대값과</a:t>
            </a:r>
            <a:r>
              <a:rPr lang="ko-KR" altLang="en-US" sz="1500" dirty="0"/>
              <a:t> 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D39534-58A2-4E3D-955B-7A9C543F4039}"/>
              </a:ext>
            </a:extLst>
          </p:cNvPr>
          <p:cNvSpPr/>
          <p:nvPr/>
        </p:nvSpPr>
        <p:spPr>
          <a:xfrm>
            <a:off x="411510" y="1547257"/>
            <a:ext cx="8320980" cy="28343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확률변수는 수치자료이기 때문에 확률변수의 특성을 설명하기 위해 중심경향도와 산포도의 개념을 적용할 필요가 있다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확률변수의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중심경향도는 평균의 개념인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기대값으로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표현된다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산포도는 분산과 표준편차로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설명할 수 있다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자료가 확률변수인 경우에는 일반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자료에서와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달리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기대값과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분산을 구할 때 확률을 가중치로 계산하게 된다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000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10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(1)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기대값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(expected value)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의 정의</a:t>
            </a:r>
            <a:endParaRPr lang="ko-KR" altLang="en-US" sz="1000" kern="0" dirty="0">
              <a:solidFill>
                <a:srgbClr val="000000"/>
              </a:solidFill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기대값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(expected value)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은 확률변수의 중심 경향을 나타내 주는 수치적 척도로서 확률변수가 취할 수 있는 모든 값의 평균을 의미한다</a:t>
            </a: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이산확률변수의 평균은 도수분포표로 정리된 자료의 평균을 구하는 공식에서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상대도수를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가중치로 계산한 것을 확률로 대체하여 계산하게 되는 개념</a:t>
            </a:r>
            <a:endParaRPr lang="en-US" altLang="ko-KR" sz="10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즉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각 변수가 발생할 확률은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상대도수의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개념이며 이 확률을 가중치로 하여 가중평균을 계산한 것이 확률변수의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기댓값이다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000" kern="0" dirty="0">
              <a:solidFill>
                <a:srgbClr val="000000"/>
              </a:solidFill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기대값은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확률실험을 장기적으로 실행하여 나타나는 확률변수들의 평균을 계산했을 때 얻어질 것으로 기대되는 수치이며 실험을 무수히 반복했을 때 확률변수 평균의 극한값 또는 장기적 평균의 개념으로 이해할 수 있다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5C50BC-9187-47F2-B327-64FBEAB284AE}"/>
              </a:ext>
            </a:extLst>
          </p:cNvPr>
          <p:cNvSpPr/>
          <p:nvPr/>
        </p:nvSpPr>
        <p:spPr>
          <a:xfrm>
            <a:off x="411510" y="1061858"/>
            <a:ext cx="1890261" cy="3924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1. </a:t>
            </a: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확률변수의 </a:t>
            </a:r>
            <a:r>
              <a:rPr lang="ko-KR" altLang="en-US" sz="1400" kern="0" dirty="0" err="1">
                <a:solidFill>
                  <a:srgbClr val="282828"/>
                </a:solidFill>
                <a:ea typeface="맑은 고딕" panose="020B0503020000020004" pitchFamily="50" charset="-127"/>
              </a:rPr>
              <a:t>기댓값</a:t>
            </a: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 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7AEE1-A3DA-47C2-AF2B-B36EA867B689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9608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CE8589-EC49-4803-8163-F0B9DD4708F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확률변수의</a:t>
            </a:r>
            <a:r>
              <a:rPr lang="en-US" altLang="ko-KR" sz="1500" dirty="0"/>
              <a:t> </a:t>
            </a:r>
            <a:r>
              <a:rPr lang="ko-KR" altLang="en-US" sz="1500" dirty="0" err="1"/>
              <a:t>기대값과</a:t>
            </a:r>
            <a:r>
              <a:rPr lang="ko-KR" altLang="en-US" sz="1500" dirty="0"/>
              <a:t> 분산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5E31DA-9A68-49F5-BE6D-A575C34EA732}"/>
              </a:ext>
            </a:extLst>
          </p:cNvPr>
          <p:cNvSpPr/>
          <p:nvPr/>
        </p:nvSpPr>
        <p:spPr>
          <a:xfrm>
            <a:off x="4968551" y="5738693"/>
            <a:ext cx="2895600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indent="270510" algn="just" fontAlgn="base">
              <a:lnSpc>
                <a:spcPts val="1500"/>
              </a:lnSpc>
            </a:pPr>
            <a:r>
              <a:rPr lang="en-US" altLang="ko-KR" sz="1200" kern="0" spc="-40" dirty="0">
                <a:solidFill>
                  <a:srgbClr val="000000"/>
                </a:solidFill>
                <a:latin typeface="-윤고딕120"/>
              </a:rPr>
              <a:t>a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20"/>
              </a:rPr>
              <a:t>와 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20"/>
              </a:rPr>
              <a:t>b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20"/>
              </a:rPr>
              <a:t>는 상수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20"/>
              </a:rPr>
              <a:t>, X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20"/>
              </a:rPr>
              <a:t>와 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20"/>
              </a:rPr>
              <a:t>Y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20"/>
              </a:rPr>
              <a:t>는 확률변수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603B6D-AEF2-4972-A8E4-AB393F050AFA}"/>
              </a:ext>
            </a:extLst>
          </p:cNvPr>
          <p:cNvSpPr/>
          <p:nvPr/>
        </p:nvSpPr>
        <p:spPr>
          <a:xfrm>
            <a:off x="486308" y="4348840"/>
            <a:ext cx="4572000" cy="9403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630" indent="-8763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(2) </a:t>
            </a:r>
            <a:r>
              <a:rPr lang="ko-KR" altLang="en-US" sz="12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기댓값의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특성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확률변수를 선형적으로 변화시킬 경우 </a:t>
            </a:r>
            <a:r>
              <a:rPr lang="ko-KR" altLang="en-US" sz="12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기댓값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또한 선형적으로 변화한다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7DC1F7DF-9B9B-46E4-8F40-3369195B61F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7389" y="1825685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39271701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352237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70279309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51891515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2483476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X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…………..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0970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P(X=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200" dirty="0"/>
                            <a:t>)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…………..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6923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>
                <a:extLst>
                  <a:ext uri="{FF2B5EF4-FFF2-40B4-BE49-F238E27FC236}">
                    <a16:creationId xmlns:a16="http://schemas.microsoft.com/office/drawing/2014/main" id="{7DC1F7DF-9B9B-46E4-8F40-3369195B6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6583700"/>
                  </p:ext>
                </p:extLst>
              </p:nvPr>
            </p:nvGraphicFramePr>
            <p:xfrm>
              <a:off x="977389" y="1825685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39271701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23522371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70279309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51891515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2483476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X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500" t="-1613" r="-3025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99502" t="-1613" r="-200995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…………..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00" t="-1613" r="-200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0970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500" t="-103279" r="-4025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00500" t="-103279" r="-3025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199502" t="-103279" r="-20099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…………..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401000" t="-103279" r="-2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69233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E5584EE-245C-464B-B1DA-197CD82860D1}"/>
              </a:ext>
            </a:extLst>
          </p:cNvPr>
          <p:cNvSpPr txBox="1"/>
          <p:nvPr/>
        </p:nvSpPr>
        <p:spPr>
          <a:xfrm>
            <a:off x="486308" y="1456226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1) </a:t>
            </a:r>
            <a:r>
              <a:rPr lang="ko-KR" altLang="en-US" sz="1200" dirty="0"/>
              <a:t>이산확률변수 </a:t>
            </a:r>
            <a:r>
              <a:rPr lang="ko-KR" altLang="en-US" sz="1200" dirty="0" err="1"/>
              <a:t>기댓값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B4AA8F-6A1C-4F97-A1D8-CF8BB462D864}"/>
                  </a:ext>
                </a:extLst>
              </p:cNvPr>
              <p:cNvSpPr txBox="1"/>
              <p:nvPr/>
            </p:nvSpPr>
            <p:spPr>
              <a:xfrm>
                <a:off x="977389" y="2592756"/>
                <a:ext cx="5840469" cy="27699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X </a:t>
                </a:r>
                <a:r>
                  <a:rPr lang="ko-KR" altLang="en-US" sz="1200" b="1" dirty="0"/>
                  <a:t>이산변수 경우 </a:t>
                </a:r>
                <a:r>
                  <a:rPr lang="en-US" altLang="ko-KR" sz="1200" b="1" dirty="0"/>
                  <a:t>:   E(X)=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12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200" b="1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200" b="1" dirty="0"/>
                  <a:t> + ……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200" b="1" dirty="0"/>
                  <a:t>  </a:t>
                </a:r>
                <a:endParaRPr lang="ko-KR" altLang="en-US" sz="12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B4AA8F-6A1C-4F97-A1D8-CF8BB462D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89" y="2592756"/>
                <a:ext cx="5840469" cy="276999"/>
              </a:xfrm>
              <a:prstGeom prst="rect">
                <a:avLst/>
              </a:prstGeom>
              <a:blipFill>
                <a:blip r:embed="rId3"/>
                <a:stretch>
                  <a:fillRect t="-89583" b="-14791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C2CB3A-1955-4737-B84C-8FA93B555A82}"/>
              </a:ext>
            </a:extLst>
          </p:cNvPr>
          <p:cNvSpPr txBox="1"/>
          <p:nvPr/>
        </p:nvSpPr>
        <p:spPr>
          <a:xfrm>
            <a:off x="585255" y="3350769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2) </a:t>
            </a:r>
            <a:r>
              <a:rPr lang="ko-KR" altLang="en-US" sz="1200" dirty="0"/>
              <a:t>연속확률변수 </a:t>
            </a:r>
            <a:r>
              <a:rPr lang="ko-KR" altLang="en-US" sz="1200" dirty="0" err="1"/>
              <a:t>기댓값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F0F37C8-E341-45BF-8EA7-14DE7845CB83}"/>
                  </a:ext>
                </a:extLst>
              </p:cNvPr>
              <p:cNvSpPr/>
              <p:nvPr/>
            </p:nvSpPr>
            <p:spPr>
              <a:xfrm>
                <a:off x="949556" y="2941341"/>
                <a:ext cx="599189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>
                    <a:solidFill>
                      <a:srgbClr val="555555"/>
                    </a:solidFill>
                    <a:latin typeface="Spoqa Han Sans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dirty="0">
                    <a:solidFill>
                      <a:srgbClr val="555555"/>
                    </a:solidFill>
                    <a:latin typeface="Spoqa Han Sans"/>
                  </a:rPr>
                  <a:t>이산확률변수의 </a:t>
                </a:r>
                <a:r>
                  <a:rPr lang="ko-KR" altLang="en-US" sz="1200" dirty="0" err="1">
                    <a:solidFill>
                      <a:srgbClr val="555555"/>
                    </a:solidFill>
                    <a:latin typeface="Spoqa Han Sans"/>
                  </a:rPr>
                  <a:t>기댓값은</a:t>
                </a:r>
                <a:r>
                  <a:rPr lang="ko-KR" altLang="en-US" sz="1200" dirty="0">
                    <a:solidFill>
                      <a:srgbClr val="555555"/>
                    </a:solidFill>
                    <a:latin typeface="Spoqa Han Sans"/>
                  </a:rPr>
                  <a:t> 확률</a:t>
                </a:r>
                <a:r>
                  <a:rPr lang="en-US" altLang="ko-KR" sz="1200" dirty="0">
                    <a:solidFill>
                      <a:srgbClr val="555555"/>
                    </a:solidFill>
                    <a:latin typeface="Spoqa Han San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>
                    <a:solidFill>
                      <a:srgbClr val="555555"/>
                    </a:solidFill>
                    <a:latin typeface="Spoqa Han Sans"/>
                  </a:rPr>
                  <a:t>)</a:t>
                </a:r>
                <a:r>
                  <a:rPr lang="ko-KR" altLang="en-US" sz="1200" dirty="0">
                    <a:solidFill>
                      <a:srgbClr val="555555"/>
                    </a:solidFill>
                    <a:latin typeface="Spoqa Han Sans"/>
                  </a:rPr>
                  <a:t>의 가중 합</a:t>
                </a:r>
                <a:r>
                  <a:rPr lang="en-US" altLang="ko-KR" sz="1200" dirty="0">
                    <a:solidFill>
                      <a:srgbClr val="555555"/>
                    </a:solidFill>
                    <a:latin typeface="Spoqa Han Sans"/>
                  </a:rPr>
                  <a:t>(weighted sum)</a:t>
                </a:r>
                <a:r>
                  <a:rPr lang="ko-KR" altLang="en-US" sz="1200" dirty="0">
                    <a:solidFill>
                      <a:srgbClr val="555555"/>
                    </a:solidFill>
                    <a:latin typeface="Spoqa Han Sans"/>
                  </a:rPr>
                  <a:t>으로 해석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DF0F37C8-E341-45BF-8EA7-14DE7845C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56" y="2941341"/>
                <a:ext cx="5991892" cy="276999"/>
              </a:xfrm>
              <a:prstGeom prst="rect">
                <a:avLst/>
              </a:prstGeom>
              <a:blipFill>
                <a:blip r:embed="rId4"/>
                <a:stretch>
                  <a:fillRect l="-102" t="-444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DBE1A92-20C5-4835-9CEB-6C9085849523}"/>
                  </a:ext>
                </a:extLst>
              </p:cNvPr>
              <p:cNvSpPr/>
              <p:nvPr/>
            </p:nvSpPr>
            <p:spPr>
              <a:xfrm>
                <a:off x="949556" y="3698732"/>
                <a:ext cx="4572000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>
                <a:spAutoFit/>
              </a:bodyPr>
              <a:lstStyle/>
              <a:p>
                <a:r>
                  <a:rPr lang="ko-KR" altLang="en-US" b="1" dirty="0">
                    <a:solidFill>
                      <a:srgbClr val="EE2323"/>
                    </a:solidFill>
                    <a:latin typeface="Spoqa Han Sans"/>
                  </a:rPr>
                  <a:t>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X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가 연속변수 경우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:  E(X) =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 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ko-KR" alt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 f(x)dx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로 정의</a:t>
                </a:r>
                <a:endParaRPr lang="ko-KR" altLang="en-US" sz="12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DBE1A92-20C5-4835-9CEB-6C9085849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56" y="3698732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t="-70968" b="-1354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3C402E4-0638-4A9F-B644-EF18F57EF408}"/>
              </a:ext>
            </a:extLst>
          </p:cNvPr>
          <p:cNvSpPr txBox="1"/>
          <p:nvPr/>
        </p:nvSpPr>
        <p:spPr>
          <a:xfrm>
            <a:off x="5342418" y="4526632"/>
            <a:ext cx="3198060" cy="101566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E(a) =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E(</a:t>
            </a:r>
            <a:r>
              <a:rPr lang="en-US" altLang="ko-KR" sz="1200" dirty="0" err="1"/>
              <a:t>aX</a:t>
            </a:r>
            <a:r>
              <a:rPr lang="en-US" altLang="ko-KR" sz="1200" dirty="0"/>
              <a:t>) =</a:t>
            </a:r>
            <a:r>
              <a:rPr lang="en-US" altLang="ko-KR" sz="1200" dirty="0" err="1"/>
              <a:t>aE</a:t>
            </a:r>
            <a:r>
              <a:rPr lang="en-US" altLang="ko-KR" sz="1200" dirty="0"/>
              <a:t>(X)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E(</a:t>
            </a:r>
            <a:r>
              <a:rPr lang="en-US" altLang="ko-KR" sz="1200" dirty="0" err="1"/>
              <a:t>a+bX</a:t>
            </a:r>
            <a:r>
              <a:rPr lang="en-US" altLang="ko-KR" sz="1200" dirty="0"/>
              <a:t>) =</a:t>
            </a:r>
            <a:r>
              <a:rPr lang="en-US" altLang="ko-KR" sz="1200" dirty="0" err="1"/>
              <a:t>a+bE</a:t>
            </a:r>
            <a:r>
              <a:rPr lang="en-US" altLang="ko-KR" sz="1200" dirty="0"/>
              <a:t>(X)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E(X+Y)=E(X) = E(Y)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E(</a:t>
            </a:r>
            <a:r>
              <a:rPr lang="en-US" altLang="ko-KR" sz="1200" dirty="0" err="1"/>
              <a:t>aX</a:t>
            </a:r>
            <a:r>
              <a:rPr lang="en-US" altLang="ko-KR" sz="1200" dirty="0"/>
              <a:t> + </a:t>
            </a:r>
            <a:r>
              <a:rPr lang="en-US" altLang="ko-KR" sz="1200" dirty="0" err="1"/>
              <a:t>bY</a:t>
            </a:r>
            <a:r>
              <a:rPr lang="en-US" altLang="ko-KR" sz="1200" dirty="0"/>
              <a:t>) =a E(X) + b E(Y)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682FD07-D5F8-4E64-8474-D6CBD0A65FA9}"/>
              </a:ext>
            </a:extLst>
          </p:cNvPr>
          <p:cNvSpPr/>
          <p:nvPr/>
        </p:nvSpPr>
        <p:spPr>
          <a:xfrm>
            <a:off x="351178" y="970523"/>
            <a:ext cx="1890261" cy="3924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1. </a:t>
            </a: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확률변수의 </a:t>
            </a:r>
            <a:r>
              <a:rPr lang="ko-KR" altLang="en-US" sz="1400" kern="0" dirty="0" err="1">
                <a:solidFill>
                  <a:srgbClr val="282828"/>
                </a:solidFill>
                <a:ea typeface="맑은 고딕" panose="020B0503020000020004" pitchFamily="50" charset="-127"/>
              </a:rPr>
              <a:t>기댓값</a:t>
            </a: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 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D78C5C-9140-4FBE-A57B-4436E5785AA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2327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CE8589-EC49-4803-8163-F0B9DD4708F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확률변수의</a:t>
            </a:r>
            <a:r>
              <a:rPr lang="en-US" altLang="ko-KR" sz="1500" dirty="0"/>
              <a:t> </a:t>
            </a:r>
            <a:r>
              <a:rPr lang="ko-KR" altLang="en-US" sz="1500" dirty="0" err="1"/>
              <a:t>기대값과</a:t>
            </a:r>
            <a:r>
              <a:rPr lang="ko-KR" altLang="en-US" sz="1500" dirty="0"/>
              <a:t> 분산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975512-AFD0-4205-8808-1A5AC991601D}"/>
              </a:ext>
            </a:extLst>
          </p:cNvPr>
          <p:cNvSpPr/>
          <p:nvPr/>
        </p:nvSpPr>
        <p:spPr>
          <a:xfrm>
            <a:off x="467544" y="1572744"/>
            <a:ext cx="8290249" cy="7568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282828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(1)</a:t>
            </a:r>
            <a:r>
              <a:rPr lang="ko-KR" altLang="en-US" sz="1000" kern="0" dirty="0">
                <a:solidFill>
                  <a:srgbClr val="282828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분산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(variance)</a:t>
            </a:r>
            <a:r>
              <a:rPr lang="ko-KR" altLang="en-US" sz="1000" kern="0" dirty="0">
                <a:solidFill>
                  <a:srgbClr val="282828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의 도출</a:t>
            </a:r>
            <a:endParaRPr lang="ko-KR" altLang="en-US" sz="1000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확률변수의 분산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(variance)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은 확률변수의 산포도를 측정하는 도구</a:t>
            </a:r>
            <a:endParaRPr lang="en-US" altLang="ko-KR" sz="10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확률변수의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기대값이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구해지면 개별 확률변수와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기대값과의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편차를 제곱하여 확률 가중치를 부여한 평균값이 분산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E24016-2C1B-44C5-A699-2EB7F6BCB33B}"/>
              </a:ext>
            </a:extLst>
          </p:cNvPr>
          <p:cNvSpPr/>
          <p:nvPr/>
        </p:nvSpPr>
        <p:spPr>
          <a:xfrm>
            <a:off x="467544" y="4096601"/>
            <a:ext cx="8290249" cy="5259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(2)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표준편차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(standard deviation)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의 도출</a:t>
            </a:r>
            <a:endParaRPr lang="ko-KR" altLang="en-US" sz="1000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190500"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분산은 원래의 단위에서 제곱이 되기 때문에 해석상의 어려움이 있으므로 분산의 양의 제곱근으로 표준편차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(standard deviation)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를 도출한다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44BD95BC-A06B-4D55-A1CB-B9E7399FA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49945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662878-ECA1-417B-8C57-31B7FE823CE0}"/>
                  </a:ext>
                </a:extLst>
              </p:cNvPr>
              <p:cNvSpPr txBox="1"/>
              <p:nvPr/>
            </p:nvSpPr>
            <p:spPr>
              <a:xfrm>
                <a:off x="502473" y="2761944"/>
                <a:ext cx="4752528" cy="679481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Var(X)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=</a:t>
                </a:r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= 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dirty="0"/>
                  <a:t>이산변수의 경우 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 [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P(x)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200" dirty="0"/>
                  <a:t>연속변수 경우 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 [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m:rPr>
                            <m:nor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ko-KR" sz="12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1200" dirty="0"/>
                          <m:t>x</m:t>
                        </m:r>
                        <m:r>
                          <m:rPr>
                            <m:nor/>
                          </m:rPr>
                          <a:rPr lang="en-US" altLang="ko-KR" sz="1200" dirty="0"/>
                          <m:t>) </m:t>
                        </m:r>
                      </m:e>
                    </m:nary>
                  </m:oMath>
                </a14:m>
                <a:r>
                  <a:rPr lang="en-US" altLang="ko-KR" sz="1200" dirty="0"/>
                  <a:t>d(x)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662878-ECA1-417B-8C57-31B7FE823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73" y="2761944"/>
                <a:ext cx="4752528" cy="679481"/>
              </a:xfrm>
              <a:prstGeom prst="rect">
                <a:avLst/>
              </a:prstGeom>
              <a:blipFill>
                <a:blip r:embed="rId2"/>
                <a:stretch>
                  <a:fillRect t="-11304" b="-70435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9E1A60-B104-441A-8D79-4CEE5DCA0C4D}"/>
                  </a:ext>
                </a:extLst>
              </p:cNvPr>
              <p:cNvSpPr txBox="1"/>
              <p:nvPr/>
            </p:nvSpPr>
            <p:spPr>
              <a:xfrm>
                <a:off x="467544" y="4814516"/>
                <a:ext cx="4745632" cy="353238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400" i="1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9E1A60-B104-441A-8D79-4CEE5DCA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814516"/>
                <a:ext cx="4745632" cy="353238"/>
              </a:xfrm>
              <a:prstGeom prst="rect">
                <a:avLst/>
              </a:prstGeom>
              <a:blipFill>
                <a:blip r:embed="rId3"/>
                <a:stretch>
                  <a:fillRect l="-128" b="-4918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7E7D5F3-4D3A-491C-B958-2B1B19AC5243}"/>
                  </a:ext>
                </a:extLst>
              </p:cNvPr>
              <p:cNvSpPr/>
              <p:nvPr/>
            </p:nvSpPr>
            <p:spPr>
              <a:xfrm>
                <a:off x="5703095" y="2546956"/>
                <a:ext cx="3054698" cy="1397627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/>
              </a:p>
              <a:p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/>
                  <a:t> - 2m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/>
                  <a:t> +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/>
                    </m:nary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200" dirty="0">
                  <a:ea typeface="Cambria Math" panose="02040503050406030204" pitchFamily="18" charset="0"/>
                </a:endParaRPr>
              </a:p>
              <a:p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/>
                  <a:t> - 2m m+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</a:t>
                </a:r>
              </a:p>
              <a:p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/>
                  <a:t> -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</a:t>
                </a:r>
              </a:p>
              <a:p>
                <a:r>
                  <a:rPr lang="en-US" altLang="ko-KR" sz="12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200" dirty="0"/>
                  <a:t>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7E7D5F3-4D3A-491C-B958-2B1B19AC5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95" y="2546956"/>
                <a:ext cx="3054698" cy="1397627"/>
              </a:xfrm>
              <a:prstGeom prst="rect">
                <a:avLst/>
              </a:prstGeom>
              <a:blipFill>
                <a:blip r:embed="rId4"/>
                <a:stretch>
                  <a:fillRect l="-2187" t="-40260" b="-15152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3FB5285-0AF2-493F-AD21-5F731E381525}"/>
              </a:ext>
            </a:extLst>
          </p:cNvPr>
          <p:cNvSpPr/>
          <p:nvPr/>
        </p:nvSpPr>
        <p:spPr>
          <a:xfrm>
            <a:off x="467544" y="1026713"/>
            <a:ext cx="2698175" cy="3924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2. </a:t>
            </a: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확률변수의 분산 및 표준편차 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7102C-CCF4-470B-9168-71746D8B412D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56425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5B8A2-8F89-46E7-838C-44E19A60F349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확률</a:t>
            </a:r>
            <a:r>
              <a:rPr lang="en-US" altLang="ko-KR" sz="1200" dirty="0"/>
              <a:t> </a:t>
            </a:r>
            <a:r>
              <a:rPr lang="ko-KR" altLang="en-US" sz="1200" dirty="0"/>
              <a:t>변수와 확률함수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CE8589-EC49-4803-8163-F0B9DD4708F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확률변수의</a:t>
            </a:r>
            <a:r>
              <a:rPr lang="en-US" altLang="ko-KR" sz="1500" dirty="0"/>
              <a:t> </a:t>
            </a:r>
            <a:r>
              <a:rPr lang="ko-KR" altLang="en-US" sz="1500" dirty="0" err="1"/>
              <a:t>기대값과</a:t>
            </a:r>
            <a:r>
              <a:rPr lang="ko-KR" altLang="en-US" sz="1500" dirty="0"/>
              <a:t> 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E0CD73-3B17-4A91-87B0-90EC79F804C3}"/>
              </a:ext>
            </a:extLst>
          </p:cNvPr>
          <p:cNvSpPr/>
          <p:nvPr/>
        </p:nvSpPr>
        <p:spPr>
          <a:xfrm>
            <a:off x="506615" y="1454143"/>
            <a:ext cx="8165622" cy="10645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156210" algn="just" fontAlgn="base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</a:pP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(3)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분산의 특성</a:t>
            </a:r>
            <a:endParaRPr lang="ko-KR" altLang="en-US" sz="1000" kern="0" spc="-50" dirty="0">
              <a:solidFill>
                <a:srgbClr val="000000"/>
              </a:solidFill>
            </a:endParaRP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확률변수의 분산은 편차의 제곱이기 때문에 상수만 추가될 경우는 분산의 변화에 영향을 미치지 못한다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분산은 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차식으로 도출되며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기댓값과의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편차 제곱에 대한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기댓값이므로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기댓값의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변화와는 차이가 발생하는 것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marL="3619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연속확률변수의 분산은 이산확률변수의 분산과 동일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F22547-6766-4ABC-8392-E09A8A6DD17E}"/>
              </a:ext>
            </a:extLst>
          </p:cNvPr>
          <p:cNvSpPr/>
          <p:nvPr/>
        </p:nvSpPr>
        <p:spPr>
          <a:xfrm>
            <a:off x="500382" y="4547179"/>
            <a:ext cx="8178087" cy="7991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(4)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공분산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(covariance)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의 정의 </a:t>
            </a:r>
            <a:endParaRPr lang="ko-KR" altLang="en-US" sz="1000" kern="0" dirty="0">
              <a:solidFill>
                <a:srgbClr val="000000"/>
              </a:solidFill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공분산은 두 확률변수 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X, Y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사이의 선형관계가 어떤 방향으로 이루어지는지를 표현하는 수치</a:t>
            </a:r>
            <a:endParaRPr lang="en-US" altLang="ko-KR" sz="1000" kern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공분산은 두 확률변수 각각의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기댓값과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편차를 곱한 값에 대한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기댓값으로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정의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27C8D2D-9A33-4557-8681-BC545E2B07DD}"/>
                  </a:ext>
                </a:extLst>
              </p:cNvPr>
              <p:cNvSpPr/>
              <p:nvPr/>
            </p:nvSpPr>
            <p:spPr>
              <a:xfrm>
                <a:off x="515454" y="2691410"/>
                <a:ext cx="5501620" cy="1720856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Var(a) = 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Var(</a:t>
                </a:r>
                <a:r>
                  <a:rPr lang="en-US" altLang="ko-KR" sz="1200" dirty="0" err="1"/>
                  <a:t>aX</a:t>
                </a:r>
                <a:r>
                  <a:rPr lang="en-US" altLang="ko-KR" sz="1200" dirty="0"/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Var(X)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Var(</a:t>
                </a:r>
                <a:r>
                  <a:rPr lang="en-US" altLang="ko-KR" sz="1200" dirty="0" err="1"/>
                  <a:t>aX</a:t>
                </a:r>
                <a:r>
                  <a:rPr lang="en-US" altLang="ko-KR" sz="1200" dirty="0"/>
                  <a:t> + 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Var(X)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Var(X + Y) = Var(X) + Var(Y) +2Cov(X,Y)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dirty="0">
                    <a:sym typeface="Wingdings" panose="05000000000000000000" pitchFamily="2" charset="2"/>
                  </a:rPr>
                  <a:t>만약 변수 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X, Y</a:t>
                </a:r>
                <a:r>
                  <a:rPr lang="ko-KR" altLang="en-US" sz="1200" dirty="0">
                    <a:sym typeface="Wingdings" panose="05000000000000000000" pitchFamily="2" charset="2"/>
                  </a:rPr>
                  <a:t>가 독립적이면 </a:t>
                </a:r>
                <a:r>
                  <a:rPr lang="en-US" altLang="ko-KR" sz="1200" dirty="0">
                    <a:sym typeface="Wingdings" panose="05000000000000000000" pitchFamily="2" charset="2"/>
                  </a:rPr>
                  <a:t>: </a:t>
                </a:r>
                <a:r>
                  <a:rPr lang="en-US" altLang="ko-KR" sz="1200" dirty="0"/>
                  <a:t>Var(X + Y) = Var(X) + Var(Y)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Var(X)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=</a:t>
                </a:r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= 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1200" dirty="0"/>
                      <m:t>E</m:t>
                    </m:r>
                    <m:r>
                      <m:rPr>
                        <m:nor/>
                      </m:rPr>
                      <a:rPr lang="en-US" altLang="ko-KR" sz="1200" dirty="0"/>
                      <m:t>(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200" dirty="0"/>
                      <m:t>)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27C8D2D-9A33-4557-8681-BC545E2B0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54" y="2691410"/>
                <a:ext cx="5501620" cy="1720856"/>
              </a:xfrm>
              <a:prstGeom prst="rect">
                <a:avLst/>
              </a:prstGeom>
              <a:blipFill>
                <a:blip r:embed="rId2"/>
                <a:stretch>
                  <a:fillRect b="-1045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D48263-F9DE-40F9-9821-1D32F54A858F}"/>
              </a:ext>
            </a:extLst>
          </p:cNvPr>
          <p:cNvSpPr/>
          <p:nvPr/>
        </p:nvSpPr>
        <p:spPr>
          <a:xfrm>
            <a:off x="5832068" y="4114867"/>
            <a:ext cx="2895600" cy="27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63500" indent="270510" algn="just" fontAlgn="base">
              <a:lnSpc>
                <a:spcPts val="1500"/>
              </a:lnSpc>
            </a:pPr>
            <a:r>
              <a:rPr lang="en-US" altLang="ko-KR" sz="1200" kern="0" spc="-40" dirty="0">
                <a:solidFill>
                  <a:srgbClr val="000000"/>
                </a:solidFill>
                <a:latin typeface="-윤고딕120"/>
              </a:rPr>
              <a:t>a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20"/>
              </a:rPr>
              <a:t>와 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20"/>
              </a:rPr>
              <a:t>b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20"/>
              </a:rPr>
              <a:t>는 상수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20"/>
              </a:rPr>
              <a:t>, X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20"/>
              </a:rPr>
              <a:t>와 </a:t>
            </a:r>
            <a:r>
              <a:rPr lang="en-US" altLang="ko-KR" sz="1200" kern="0" spc="-40" dirty="0">
                <a:solidFill>
                  <a:srgbClr val="000000"/>
                </a:solidFill>
                <a:latin typeface="-윤고딕120"/>
              </a:rPr>
              <a:t>Y</a:t>
            </a:r>
            <a:r>
              <a:rPr lang="ko-KR" altLang="en-US" sz="1200" kern="0" spc="-40" dirty="0">
                <a:solidFill>
                  <a:srgbClr val="000000"/>
                </a:solidFill>
                <a:ea typeface="-윤고딕120"/>
              </a:rPr>
              <a:t>는 확률변수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03EB13-E3D2-42FE-974A-F86D1A954A0A}"/>
              </a:ext>
            </a:extLst>
          </p:cNvPr>
          <p:cNvSpPr/>
          <p:nvPr/>
        </p:nvSpPr>
        <p:spPr>
          <a:xfrm>
            <a:off x="515454" y="5761233"/>
            <a:ext cx="5501620" cy="61311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err="1"/>
              <a:t>Cov</a:t>
            </a:r>
            <a:r>
              <a:rPr lang="en-US" altLang="ko-KR" sz="1200" dirty="0"/>
              <a:t> (X , Y) = E [(X – E(X) ] [ Y – E(Y) ]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                = E(XY) – E(X) E(Y)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2C78B7-D368-4885-B8F5-C2402AC489F2}"/>
              </a:ext>
            </a:extLst>
          </p:cNvPr>
          <p:cNvSpPr/>
          <p:nvPr/>
        </p:nvSpPr>
        <p:spPr>
          <a:xfrm>
            <a:off x="449729" y="968567"/>
            <a:ext cx="2698175" cy="3924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2. </a:t>
            </a:r>
            <a:r>
              <a:rPr lang="ko-KR" altLang="en-US" sz="1400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확률변수의 분산 및 표준편차 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62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245DDF0-4933-4315-B00D-224E9BDF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8F7019-241D-435C-857F-EA96299C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CE8589-EC49-4803-8163-F0B9DD4708F6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확률변수의</a:t>
            </a:r>
            <a:r>
              <a:rPr lang="en-US" altLang="ko-KR" sz="1500" dirty="0"/>
              <a:t> </a:t>
            </a:r>
            <a:r>
              <a:rPr lang="ko-KR" altLang="en-US" sz="1500" dirty="0" err="1"/>
              <a:t>기대값과</a:t>
            </a:r>
            <a:r>
              <a:rPr lang="ko-KR" altLang="en-US" sz="1500" dirty="0"/>
              <a:t> 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53915-552E-474E-BB85-F76BA04F31C7}"/>
              </a:ext>
            </a:extLst>
          </p:cNvPr>
          <p:cNvSpPr/>
          <p:nvPr/>
        </p:nvSpPr>
        <p:spPr>
          <a:xfrm>
            <a:off x="395536" y="1016251"/>
            <a:ext cx="8424936" cy="34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&lt;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예제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&gt; 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다음의 확률분포를 갖는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이산확률변수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X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의 </a:t>
            </a:r>
            <a:r>
              <a:rPr lang="ko-KR" altLang="en-US" sz="12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기대값과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분산</a:t>
            </a:r>
            <a:r>
              <a:rPr lang="en-US" altLang="ko-KR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?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163295E-143F-48E5-976F-8EE7D37B97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1580" y="1634262"/>
          <a:ext cx="5544616" cy="509432"/>
        </p:xfrm>
        <a:graphic>
          <a:graphicData uri="http://schemas.openxmlformats.org/drawingml/2006/table">
            <a:tbl>
              <a:tblPr/>
              <a:tblGrid>
                <a:gridCol w="1367904">
                  <a:extLst>
                    <a:ext uri="{9D8B030D-6E8A-4147-A177-3AD203B41FA5}">
                      <a16:colId xmlns:a16="http://schemas.microsoft.com/office/drawing/2014/main" val="3146273048"/>
                    </a:ext>
                  </a:extLst>
                </a:gridCol>
                <a:gridCol w="2577190">
                  <a:extLst>
                    <a:ext uri="{9D8B030D-6E8A-4147-A177-3AD203B41FA5}">
                      <a16:colId xmlns:a16="http://schemas.microsoft.com/office/drawing/2014/main" val="1235588197"/>
                    </a:ext>
                  </a:extLst>
                </a:gridCol>
                <a:gridCol w="1599522">
                  <a:extLst>
                    <a:ext uri="{9D8B030D-6E8A-4147-A177-3AD203B41FA5}">
                      <a16:colId xmlns:a16="http://schemas.microsoft.com/office/drawing/2014/main" val="2165880477"/>
                    </a:ext>
                  </a:extLst>
                </a:gridCol>
              </a:tblGrid>
              <a:tr h="254716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X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1          2          3         4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40" dirty="0">
                          <a:solidFill>
                            <a:srgbClr val="000000"/>
                          </a:solidFill>
                          <a:effectLst/>
                          <a:ea typeface="-윤고딕120"/>
                        </a:rPr>
                        <a:t>계 </a:t>
                      </a:r>
                      <a:endParaRPr lang="ko-KR" altLang="en-US" sz="12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204331"/>
                  </a:ext>
                </a:extLst>
              </a:tr>
              <a:tr h="254716"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P(X)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0.2     0.3      0.3      0.2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marR="12700" indent="0" algn="ctr" fontAlgn="base" latinLnBrk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40" dirty="0">
                          <a:solidFill>
                            <a:srgbClr val="000000"/>
                          </a:solidFill>
                          <a:effectLst/>
                          <a:latin typeface="-윤고딕120"/>
                        </a:rPr>
                        <a:t>1</a:t>
                      </a:r>
                      <a:endParaRPr lang="en-US" sz="1200" kern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819575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83DBDBF4-3CC1-4364-8C25-98C61474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428" y="20827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8EC901-C498-49F1-9BFA-64174BCC4C79}"/>
                  </a:ext>
                </a:extLst>
              </p:cNvPr>
              <p:cNvSpPr txBox="1"/>
              <p:nvPr/>
            </p:nvSpPr>
            <p:spPr>
              <a:xfrm>
                <a:off x="594692" y="2326014"/>
                <a:ext cx="69990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E(X) = (1)(0.2) + (2)(0.3) +(3)(0.3) +(4)(0.2) = 0.2+0.6+0.9+0.8=2.5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(0.2)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(0.3)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(0.3)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(0.2) = 0.2+1.2+2.7+3.2 =7.3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V(X) = 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= 7.3-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= 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7.3 - 6.25=1.05</a:t>
                </a:r>
                <a:endParaRPr lang="ko-KR" altLang="en-US" sz="12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8EC901-C498-49F1-9BFA-64174BCC4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2326014"/>
                <a:ext cx="6999026" cy="646331"/>
              </a:xfrm>
              <a:prstGeom prst="rect">
                <a:avLst/>
              </a:prstGeom>
              <a:blipFill>
                <a:blip r:embed="rId2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81BAD7-E24B-49F5-8A96-8075FE03B2CD}"/>
              </a:ext>
            </a:extLst>
          </p:cNvPr>
          <p:cNvSpPr/>
          <p:nvPr/>
        </p:nvSpPr>
        <p:spPr>
          <a:xfrm>
            <a:off x="608839" y="3252097"/>
            <a:ext cx="7885444" cy="6449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&lt;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예제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&gt;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검은공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흰공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개가 들어 있는 주머니에서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개의 공을 임의로 추출할 때  </a:t>
            </a:r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흰공의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개수를 확률변수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X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라고 할 때 </a:t>
            </a:r>
            <a:r>
              <a:rPr lang="ko-KR" altLang="en-US" sz="12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확률변수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X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의 </a:t>
            </a:r>
            <a:r>
              <a:rPr lang="ko-KR" altLang="en-US" sz="12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기댓값과</a:t>
            </a:r>
            <a:r>
              <a:rPr lang="ko-KR" altLang="en-US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분산을 구하면</a:t>
            </a:r>
            <a:r>
              <a:rPr lang="en-US" altLang="ko-KR" sz="12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?</a:t>
            </a:r>
            <a:endParaRPr lang="ko-KR" altLang="en-US" sz="1200" kern="0" dirty="0">
              <a:solidFill>
                <a:srgbClr val="000000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A0252D0-EF9C-4D68-8E09-B56E950F93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7677" y="4081127"/>
          <a:ext cx="5194920" cy="54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38984">
                  <a:extLst>
                    <a:ext uri="{9D8B030D-6E8A-4147-A177-3AD203B41FA5}">
                      <a16:colId xmlns:a16="http://schemas.microsoft.com/office/drawing/2014/main" val="1232095731"/>
                    </a:ext>
                  </a:extLst>
                </a:gridCol>
                <a:gridCol w="1038984">
                  <a:extLst>
                    <a:ext uri="{9D8B030D-6E8A-4147-A177-3AD203B41FA5}">
                      <a16:colId xmlns:a16="http://schemas.microsoft.com/office/drawing/2014/main" val="3991542129"/>
                    </a:ext>
                  </a:extLst>
                </a:gridCol>
                <a:gridCol w="1038984">
                  <a:extLst>
                    <a:ext uri="{9D8B030D-6E8A-4147-A177-3AD203B41FA5}">
                      <a16:colId xmlns:a16="http://schemas.microsoft.com/office/drawing/2014/main" val="1306993822"/>
                    </a:ext>
                  </a:extLst>
                </a:gridCol>
                <a:gridCol w="1038984">
                  <a:extLst>
                    <a:ext uri="{9D8B030D-6E8A-4147-A177-3AD203B41FA5}">
                      <a16:colId xmlns:a16="http://schemas.microsoft.com/office/drawing/2014/main" val="31187695"/>
                    </a:ext>
                  </a:extLst>
                </a:gridCol>
                <a:gridCol w="1038984">
                  <a:extLst>
                    <a:ext uri="{9D8B030D-6E8A-4147-A177-3AD203B41FA5}">
                      <a16:colId xmlns:a16="http://schemas.microsoft.com/office/drawing/2014/main" val="3886320537"/>
                    </a:ext>
                  </a:extLst>
                </a:gridCol>
              </a:tblGrid>
              <a:tr h="250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합계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5910"/>
                  </a:ext>
                </a:extLst>
              </a:tr>
              <a:tr h="250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P(X)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1/7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4/7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2/7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758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D1730A-AF0B-43F1-93F6-422522A0C6B7}"/>
                  </a:ext>
                </a:extLst>
              </p:cNvPr>
              <p:cNvSpPr txBox="1"/>
              <p:nvPr/>
            </p:nvSpPr>
            <p:spPr>
              <a:xfrm>
                <a:off x="594692" y="4709190"/>
                <a:ext cx="2969196" cy="1229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P(X=0)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2  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den>
                    </m:f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ko-KR" altLang="en-US" sz="1400" dirty="0"/>
                  <a:t> </a:t>
                </a:r>
                <a:endParaRPr lang="en-US" altLang="ko-KR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P(X=2)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2  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2 </m:t>
                        </m:r>
                      </m:den>
                    </m:f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ko-KR" altLang="en-US" sz="1400" dirty="0"/>
                  <a:t> </a:t>
                </a:r>
                <a:endParaRPr lang="en-US" altLang="ko-KR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/>
                  <a:t>P(X=1)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4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2 </m:t>
                        </m:r>
                      </m:den>
                    </m:f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ko-KR" altLang="en-US" sz="1400" dirty="0"/>
                  <a:t> </a:t>
                </a:r>
                <a:endParaRPr lang="en-US" altLang="ko-KR" sz="1400" dirty="0"/>
              </a:p>
              <a:p>
                <a:r>
                  <a:rPr lang="en-US" altLang="ko-KR" sz="1400" dirty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D1730A-AF0B-43F1-93F6-422522A0C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92" y="4709190"/>
                <a:ext cx="2969196" cy="1229952"/>
              </a:xfrm>
              <a:prstGeom prst="rect">
                <a:avLst/>
              </a:prstGeom>
              <a:blipFill>
                <a:blip r:embed="rId3"/>
                <a:stretch>
                  <a:fillRect l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8AA264-5B30-489E-8D89-D75AABD74D16}"/>
                  </a:ext>
                </a:extLst>
              </p:cNvPr>
              <p:cNvSpPr txBox="1"/>
              <p:nvPr/>
            </p:nvSpPr>
            <p:spPr>
              <a:xfrm>
                <a:off x="3922183" y="4872533"/>
                <a:ext cx="4124375" cy="91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E(X)= 0(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) +1(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) +2(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) 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4 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2 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altLang="ko-KR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)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V(X) = 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12 </m:t>
                        </m:r>
                      </m:num>
                      <m:den>
                        <m:r>
                          <a:rPr lang="en-US" altLang="ko-KR" sz="1200" i="1" dirty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0.40816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8AA264-5B30-489E-8D89-D75AABD74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183" y="4872533"/>
                <a:ext cx="4124375" cy="913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E272305-1325-4951-8F6E-DC7F4519BBC2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11257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931A7A9-25FE-43A9-B7A6-349FA8F76FC6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확률분포</a:t>
            </a:r>
            <a:r>
              <a:rPr lang="en-US" altLang="ko-KR" sz="1600" dirty="0"/>
              <a:t>(probability distribution)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62797E-B98F-47D8-97EA-8AEE4039DBFA}"/>
              </a:ext>
            </a:extLst>
          </p:cNvPr>
          <p:cNvSpPr/>
          <p:nvPr/>
        </p:nvSpPr>
        <p:spPr>
          <a:xfrm>
            <a:off x="677261" y="1437863"/>
            <a:ext cx="7661448" cy="144860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+mj-ea"/>
                <a:ea typeface="+mj-ea"/>
              </a:rPr>
              <a:t>실험을 할 경우 그 결과 어떤 사건들이 얼마나 자주 일어날지를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확률변수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r>
              <a:rPr lang="ko-KR" altLang="en-US" sz="1000" dirty="0">
                <a:latin typeface="+mj-ea"/>
                <a:ea typeface="+mj-ea"/>
              </a:rPr>
              <a:t> 나타내는 규칙이나 패턴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확률분포는 확률변수와 그에 따른 확률이 어떻게 분포되는 가를 보여주는 것</a:t>
            </a:r>
            <a:endParaRPr lang="en-US" altLang="ko-KR" sz="1000" kern="0" dirty="0">
              <a:solidFill>
                <a:srgbClr val="000000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모든 확률변수들은 그 특성에 따라 다양한 확률분포를 따르게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통계분석은 확률변수가 어떤 분포를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따르는가를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파악한 후에 그 분포의 성질을 이용하여 수행되는 경우가 대부분이다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보편적으로 현실에서 일어나는 사건에 대한 확률분포는 </a:t>
            </a:r>
            <a:r>
              <a:rPr lang="ko-KR" altLang="en-US" sz="1000" b="1" u="sng" kern="0" dirty="0">
                <a:solidFill>
                  <a:srgbClr val="000000"/>
                </a:solidFill>
                <a:latin typeface="+mj-ea"/>
                <a:ea typeface="+mj-ea"/>
              </a:rPr>
              <a:t>대부분 소수의 특정 분포를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따르게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marL="190500"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확률변수가 발생하는 상황에 가장 적합한 확률분포를 찾을 수 있다면 통계분석을 비교적 용이하게 수행할 수 있는 것이다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609654-2746-46BC-ADD9-A4B0E3F796F2}"/>
              </a:ext>
            </a:extLst>
          </p:cNvPr>
          <p:cNvSpPr/>
          <p:nvPr/>
        </p:nvSpPr>
        <p:spPr>
          <a:xfrm>
            <a:off x="557179" y="982340"/>
            <a:ext cx="3421129" cy="376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400" b="1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확률분포</a:t>
            </a:r>
            <a:r>
              <a:rPr lang="en-US" altLang="ko-KR" sz="1400" b="1" kern="0" dirty="0">
                <a:solidFill>
                  <a:srgbClr val="282828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probability distribution)</a:t>
            </a:r>
            <a:r>
              <a:rPr lang="ko-KR" altLang="en-US" sz="1400" b="1" kern="0" dirty="0">
                <a:solidFill>
                  <a:srgbClr val="282828"/>
                </a:solidFill>
                <a:ea typeface="맑은 고딕" panose="020B0503020000020004" pitchFamily="50" charset="-127"/>
              </a:rPr>
              <a:t> 개념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3AFDE5-14D0-47AD-B104-BB1CC7BDA31B}"/>
              </a:ext>
            </a:extLst>
          </p:cNvPr>
          <p:cNvSpPr/>
          <p:nvPr/>
        </p:nvSpPr>
        <p:spPr>
          <a:xfrm>
            <a:off x="741276" y="4043004"/>
            <a:ext cx="7661448" cy="75507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어떠한 실험의 결과를 실수에 대응시켰을 때 그 값을 </a:t>
            </a:r>
            <a:r>
              <a:rPr lang="ko-KR" altLang="en-US" sz="1000" kern="0" spc="-40" dirty="0">
                <a:solidFill>
                  <a:srgbClr val="000000"/>
                </a:solidFill>
                <a:latin typeface="+mj-ea"/>
              </a:rPr>
              <a:t>확률변수</a:t>
            </a:r>
            <a:r>
              <a:rPr lang="en-US" altLang="ko-KR" sz="1000" kern="0" spc="-40" dirty="0">
                <a:solidFill>
                  <a:srgbClr val="000000"/>
                </a:solidFill>
                <a:latin typeface="+mj-ea"/>
              </a:rPr>
              <a:t>(random variables)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라고 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일반적으로</a:t>
            </a:r>
            <a:endParaRPr lang="en-US" altLang="ko-KR" sz="1000" kern="0" dirty="0">
              <a:solidFill>
                <a:srgbClr val="000000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    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하나의 확률실험에 대한 확률변수 전체는 대문자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X, Y, Z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등으로 나타내고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</a:rPr>
              <a:t>개별값은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 소문자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x, y, z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등으로 나타낸다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. </a:t>
            </a:r>
            <a:endParaRPr lang="ko-KR" altLang="en-US" sz="1000" dirty="0">
              <a:latin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B07E75-7B86-4E15-9380-56732B177792}"/>
              </a:ext>
            </a:extLst>
          </p:cNvPr>
          <p:cNvSpPr/>
          <p:nvPr/>
        </p:nvSpPr>
        <p:spPr>
          <a:xfrm>
            <a:off x="677261" y="3704554"/>
            <a:ext cx="19890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kern="0" spc="-40" dirty="0">
                <a:solidFill>
                  <a:srgbClr val="000000"/>
                </a:solidFill>
                <a:latin typeface="+mj-ea"/>
              </a:rPr>
              <a:t>확률변수</a:t>
            </a:r>
            <a:r>
              <a:rPr lang="en-US" altLang="ko-KR" sz="1200" kern="0" spc="-40" dirty="0">
                <a:solidFill>
                  <a:srgbClr val="000000"/>
                </a:solidFill>
                <a:latin typeface="+mj-ea"/>
              </a:rPr>
              <a:t>(random variables)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1DF85-F67A-4560-8A6F-D2E2392C98F7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확률분포 이해</a:t>
            </a:r>
          </a:p>
        </p:txBody>
      </p:sp>
    </p:spTree>
    <p:extLst>
      <p:ext uri="{BB962C8B-B14F-4D97-AF65-F5344CB8AC3E}">
        <p14:creationId xmlns:p14="http://schemas.microsoft.com/office/powerpoint/2010/main" val="20627158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931A7A9-25FE-43A9-B7A6-349FA8F76FC6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확률분포</a:t>
            </a:r>
            <a:r>
              <a:rPr lang="en-US" altLang="ko-KR" sz="1600" dirty="0"/>
              <a:t>(probability distribution)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2B6B15-03FB-4471-88D5-DB54C5547314}"/>
              </a:ext>
            </a:extLst>
          </p:cNvPr>
          <p:cNvSpPr/>
          <p:nvPr/>
        </p:nvSpPr>
        <p:spPr>
          <a:xfrm>
            <a:off x="586433" y="1695430"/>
            <a:ext cx="7971134" cy="300665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확률 계산</a:t>
            </a:r>
            <a:endParaRPr lang="en-US" altLang="ko-KR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확률변수가 일어날 확률을 전체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100%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인 분포로 표현하여 관측된 통계량이 일어날 확률을 계산할 수 있게 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2.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가설검정에 활용</a:t>
            </a:r>
            <a:endParaRPr lang="en-US" altLang="ko-KR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확률변수의 특성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이산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or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연속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및 분석특성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평균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분산 차이검정 등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따라 이론적으로 성립된 확률분포를 기준으로 모집단의 추론 및 가설검정이 가능하게 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 t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분포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t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검정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(t-test) ,   F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분포 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F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검정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(F-test)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3. 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최적 이론적 모형</a:t>
            </a:r>
            <a:endParaRPr lang="en-US" altLang="ko-KR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각 확률분포는 변수와 분석의 특성에 맞는 최적의 이론적 모형을 의미한다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4. </a:t>
            </a: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통계적 의사결정 활용</a:t>
            </a:r>
            <a:endParaRPr lang="en-US" altLang="ko-KR" sz="12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확률분포는 통계량을 파악하여 통계적 의사결정을 내리는 기준을 제시한다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5DB4B8-B125-4BA3-8E20-8BB07EC2D045}"/>
              </a:ext>
            </a:extLst>
          </p:cNvPr>
          <p:cNvSpPr/>
          <p:nvPr/>
        </p:nvSpPr>
        <p:spPr>
          <a:xfrm>
            <a:off x="601707" y="1172460"/>
            <a:ext cx="1503938" cy="39004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400" b="1" kern="0" dirty="0">
                <a:solidFill>
                  <a:srgbClr val="000000"/>
                </a:solidFill>
                <a:latin typeface="+mj-ea"/>
              </a:rPr>
              <a:t>확률분포 중요성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B9638-D49D-46A7-B53D-684802949434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확률분포 이해</a:t>
            </a:r>
          </a:p>
        </p:txBody>
      </p:sp>
    </p:spTree>
    <p:extLst>
      <p:ext uri="{BB962C8B-B14F-4D97-AF65-F5344CB8AC3E}">
        <p14:creationId xmlns:p14="http://schemas.microsoft.com/office/powerpoint/2010/main" val="336350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02554-32E0-4102-B6C1-40A4F6D6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39" y="278118"/>
            <a:ext cx="3787924" cy="324036"/>
          </a:xfrm>
          <a:ln w="19050">
            <a:solidFill>
              <a:srgbClr val="0070C0"/>
            </a:solidFill>
          </a:ln>
        </p:spPr>
        <p:txBody>
          <a:bodyPr>
            <a:normAutofit fontScale="90000"/>
          </a:bodyPr>
          <a:lstStyle/>
          <a:p>
            <a:r>
              <a:rPr lang="ko-KR" altLang="en-US" sz="1650" b="1" kern="0" dirty="0">
                <a:solidFill>
                  <a:srgbClr val="000000"/>
                </a:solidFill>
                <a:ea typeface="한양신명조"/>
              </a:rPr>
              <a:t>확률분포</a:t>
            </a:r>
            <a:r>
              <a:rPr lang="ko-KR" altLang="en-US" sz="1650" dirty="0"/>
              <a:t> </a:t>
            </a:r>
            <a:r>
              <a:rPr lang="en-US" altLang="ko-KR" sz="1650" dirty="0"/>
              <a:t>( Probability Distribution ) </a:t>
            </a:r>
            <a:r>
              <a:rPr lang="ko-KR" altLang="en-US" sz="1650" dirty="0"/>
              <a:t>종류</a:t>
            </a:r>
            <a:r>
              <a:rPr lang="en-US" altLang="ko-KR" sz="2025" dirty="0"/>
              <a:t>  </a:t>
            </a:r>
            <a:endParaRPr lang="ko-KR" altLang="en-US" sz="202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5CA41A-1542-4278-8F65-95BC1F42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FFB5DC7-F630-4B21-AF8B-7BBD39C8261F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737EBD-1B84-4749-A97B-1A836CDC2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27398BB-A92C-4668-93DE-F33A806E0B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9552" y="1158010"/>
          <a:ext cx="7920880" cy="406664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60440">
                  <a:extLst>
                    <a:ext uri="{9D8B030D-6E8A-4147-A177-3AD203B41FA5}">
                      <a16:colId xmlns:a16="http://schemas.microsoft.com/office/drawing/2014/main" val="1496134223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1584517966"/>
                    </a:ext>
                  </a:extLst>
                </a:gridCol>
              </a:tblGrid>
              <a:tr h="614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연속확률분포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(continuous probability distribution)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이산확률분포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(discrete probability distribution)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837872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314325" indent="-171450" algn="just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연속확률변수를 갖는 분포이므로 확률변수가 특정 구간에 속할 확률을 계산하게 된다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14325" indent="-171450" algn="just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확률변수가 연속적이면서 무한개의 경우의 수를 가지는 실수의 값을 가질 때 이루는 확률분포</a:t>
                      </a:r>
                      <a:endParaRPr lang="en-US" altLang="ko-KR" sz="1000" kern="0" dirty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14325" indent="-171450" algn="just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이산확률변수를 갖는 분포이므로 개별 변수에 대한 확률을 계산할 수 있다</a:t>
                      </a:r>
                      <a:endParaRPr lang="en-US" altLang="ko-KR" sz="1000" kern="0" dirty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314325" indent="-171450" algn="just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정수와 같이 이산적 값을 가지는 이산확률변수에 대한 확률분포</a:t>
                      </a:r>
                      <a:endParaRPr lang="en-US" altLang="ko-KR" sz="1000" kern="0" dirty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562886"/>
                  </a:ext>
                </a:extLst>
              </a:tr>
              <a:tr h="681525">
                <a:tc>
                  <a:txBody>
                    <a:bodyPr/>
                    <a:lstStyle/>
                    <a:p>
                      <a:pPr marL="314325" indent="-171450" algn="just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정규분포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표준정규분포</a:t>
                      </a:r>
                      <a:endParaRPr lang="en-US" altLang="ko-KR" sz="1000" kern="0" dirty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314325" indent="-171450" algn="just" fontAlgn="base">
                        <a:lnSpc>
                          <a:spcPct val="16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표본분포 </a:t>
                      </a:r>
                      <a:r>
                        <a:rPr lang="en-US" altLang="ko-KR" sz="11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:  t</a:t>
                      </a:r>
                      <a:r>
                        <a:rPr lang="ko-KR" altLang="en-US" sz="11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분포</a:t>
                      </a:r>
                      <a:r>
                        <a:rPr lang="en-US" altLang="ko-KR" sz="11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F</a:t>
                      </a:r>
                      <a:r>
                        <a:rPr lang="ko-KR" altLang="en-US" sz="11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분포</a:t>
                      </a:r>
                      <a:r>
                        <a:rPr lang="en-US" altLang="ko-KR" sz="1100" b="1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b="1" kern="0" dirty="0" err="1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카이제곱분포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 베르누이분포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이항분포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dirty="0" err="1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포아송분포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초기화분포</a:t>
                      </a:r>
                      <a:endParaRPr lang="en-US" altLang="ko-KR" sz="1000" kern="0" dirty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878198"/>
                  </a:ext>
                </a:extLst>
              </a:tr>
              <a:tr h="53806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바탕" panose="02030600000101010101" pitchFamily="18" charset="-127"/>
                          <a:sym typeface="Wingdings" panose="05000000000000000000" pitchFamily="2" charset="2"/>
                        </a:rPr>
                        <a:t>그래프로 표시</a:t>
                      </a:r>
                      <a:endParaRPr lang="en-US" altLang="ko-KR" sz="1000" kern="0" dirty="0">
                        <a:solidFill>
                          <a:srgbClr val="000000"/>
                        </a:solidFill>
                        <a:latin typeface="바탕" panose="02030600000101010101" pitchFamily="18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분포표로 표시</a:t>
                      </a:r>
                      <a:endParaRPr lang="en-US" altLang="ko-KR" sz="1000" kern="0" dirty="0">
                        <a:solidFill>
                          <a:srgbClr val="000000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012202"/>
                  </a:ext>
                </a:extLst>
              </a:tr>
              <a:tr h="39804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바탕" panose="02030600000101010101" pitchFamily="18" charset="-127"/>
                          <a:sym typeface="Wingdings" panose="05000000000000000000" pitchFamily="2" charset="2"/>
                        </a:rPr>
                        <a:t>확률밀도함수</a:t>
                      </a:r>
                      <a:endParaRPr lang="ko-KR" altLang="en-US" sz="1000" kern="0" dirty="0">
                        <a:solidFill>
                          <a:srgbClr val="000000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확률질량함수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635658"/>
                  </a:ext>
                </a:extLst>
              </a:tr>
              <a:tr h="538062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바탕" panose="02030600000101010101" pitchFamily="18" charset="-127"/>
                          <a:sym typeface="Wingdings" panose="05000000000000000000" pitchFamily="2" charset="2"/>
                        </a:rPr>
                        <a:t>사람의 키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바탕" panose="02030600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바탕" panose="02030600000101010101" pitchFamily="18" charset="-127"/>
                          <a:sym typeface="Wingdings" panose="05000000000000000000" pitchFamily="2" charset="2"/>
                        </a:rPr>
                        <a:t>체중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바탕" panose="02030600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바탕" panose="02030600000101010101" pitchFamily="18" charset="-127"/>
                          <a:sym typeface="Wingdings" panose="05000000000000000000" pitchFamily="2" charset="2"/>
                        </a:rPr>
                        <a:t>소득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바탕" panose="02030600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바탕" panose="02030600000101010101" pitchFamily="18" charset="-127"/>
                          <a:sym typeface="Wingdings" panose="05000000000000000000" pitchFamily="2" charset="2"/>
                        </a:rPr>
                        <a:t>주가</a:t>
                      </a:r>
                      <a:endParaRPr lang="en-US" altLang="ko-KR" sz="1000" kern="0" dirty="0">
                        <a:solidFill>
                          <a:srgbClr val="000000"/>
                        </a:solidFill>
                        <a:latin typeface="바탕" panose="02030600000101010101" pitchFamily="18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동전을 </a:t>
                      </a:r>
                      <a:r>
                        <a:rPr lang="ko-KR" altLang="en-US" sz="1000" kern="0" dirty="0" err="1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두번</a:t>
                      </a: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 던질 때 앞면이 나올 확률</a:t>
                      </a:r>
                      <a:r>
                        <a:rPr lang="en-US" altLang="ko-KR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찬반투표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06585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7A37BB0-51ED-4B87-A1D9-9DF7C0DD194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2. </a:t>
            </a:r>
            <a:r>
              <a:rPr lang="ko-KR" altLang="en-US" sz="1200" dirty="0"/>
              <a:t>확률분포 종류</a:t>
            </a:r>
          </a:p>
        </p:txBody>
      </p:sp>
    </p:spTree>
    <p:extLst>
      <p:ext uri="{BB962C8B-B14F-4D97-AF65-F5344CB8AC3E}">
        <p14:creationId xmlns:p14="http://schemas.microsoft.com/office/powerpoint/2010/main" val="36845610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DE83D1-CAFF-4BB2-9B5B-12C6EA5C06CD}"/>
              </a:ext>
            </a:extLst>
          </p:cNvPr>
          <p:cNvSpPr/>
          <p:nvPr/>
        </p:nvSpPr>
        <p:spPr>
          <a:xfrm>
            <a:off x="450049" y="1396801"/>
            <a:ext cx="8236751" cy="98687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확률변수가 가질 수 있는 값이 셀 수 없을 정도가 많을 때 이를 연속형 확률변수라 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연속형 확률분포는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확률변수 각 값의 확률이 아니라 구간의 확률에 의하여 확률분포가 결정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균등분포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지수분포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정규분포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연속형 확률변수의 확률분포는 확률밀도함수에 의하여 결정</a:t>
            </a:r>
            <a:endParaRPr lang="en-US" altLang="ko-K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C3AE32-BC72-4993-8CD5-195773136AD5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F2A43A-89A5-42EE-ADDD-7FDE2286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38" y="4324231"/>
            <a:ext cx="5208323" cy="1412672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B3A2B2-DCA4-4773-971F-3CA8DC96F52D}"/>
              </a:ext>
            </a:extLst>
          </p:cNvPr>
          <p:cNvSpPr/>
          <p:nvPr/>
        </p:nvSpPr>
        <p:spPr>
          <a:xfrm>
            <a:off x="450049" y="1054744"/>
            <a:ext cx="1689886" cy="30777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1.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연속형 확률분포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E54823-433D-48C1-BCA7-B9F319F07AF6}"/>
              </a:ext>
            </a:extLst>
          </p:cNvPr>
          <p:cNvSpPr/>
          <p:nvPr/>
        </p:nvSpPr>
        <p:spPr>
          <a:xfrm>
            <a:off x="498220" y="3012094"/>
            <a:ext cx="8183564" cy="98764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 0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을 포함한 양의 값을 가지며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X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축과 확률밀도함수에 의하여 둘러싸인 부분의 전체 넓이는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1,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연속형 확률변수가 구간에 속할 확률을 결정지어주는 함수</a:t>
            </a:r>
            <a:endParaRPr lang="en-US" altLang="ko-KR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연속형 확률변수가 구간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a,b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에 속할 확률은 그 구간에서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축과 확률밀도함수에 의하여 둘러싸인 부분의 넓이</a:t>
            </a:r>
            <a:b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누적분포함수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F(x) :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어떤 값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보다 작은 구간인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(-∞, x]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의 속할 확률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F(x) = P(X∈(-∞, x]) = P(X ≤ x)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90EB7D-F104-4618-A7E9-4DCBEC00B63A}"/>
              </a:ext>
            </a:extLst>
          </p:cNvPr>
          <p:cNvSpPr/>
          <p:nvPr/>
        </p:nvSpPr>
        <p:spPr>
          <a:xfrm>
            <a:off x="498220" y="2588901"/>
            <a:ext cx="156966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확률밀도함수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f(x)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B4438A-7302-4DEB-93F3-97B5A360BEEB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3590736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54ACDF-8192-4CAC-999D-405A9AD2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C72111-692B-4511-AF04-BDD7695C4F5A}"/>
              </a:ext>
            </a:extLst>
          </p:cNvPr>
          <p:cNvSpPr/>
          <p:nvPr/>
        </p:nvSpPr>
        <p:spPr>
          <a:xfrm>
            <a:off x="205764" y="1504664"/>
            <a:ext cx="5508482" cy="121674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314325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Johann Carl Friedrich Gauss(</a:t>
            </a:r>
            <a:r>
              <a:rPr lang="en-US" altLang="ko-KR" sz="1000" dirty="0">
                <a:hlinkClick r:id="rId2" tooltip="1777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1777</a:t>
            </a:r>
            <a:r>
              <a:rPr lang="ko-KR" altLang="en-US" sz="1000" dirty="0">
                <a:hlinkClick r:id="rId2" tooltip="1777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</a:t>
            </a:r>
            <a:r>
              <a:rPr lang="ko-KR" altLang="en-US" sz="1000" dirty="0"/>
              <a:t> </a:t>
            </a:r>
            <a:r>
              <a:rPr lang="en-US" altLang="ko-KR" sz="1000" dirty="0">
                <a:hlinkClick r:id="rId3" tooltip="4월 30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ko-KR" altLang="en-US" sz="1000" dirty="0">
                <a:hlinkClick r:id="rId3" tooltip="4월 30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월 </a:t>
            </a:r>
            <a:r>
              <a:rPr lang="en-US" altLang="ko-KR" sz="1000" dirty="0">
                <a:hlinkClick r:id="rId3" tooltip="4월 30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30</a:t>
            </a:r>
            <a:r>
              <a:rPr lang="ko-KR" altLang="en-US" sz="1000" dirty="0">
                <a:hlinkClick r:id="rId3" tooltip="4월 30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</a:t>
            </a:r>
            <a:r>
              <a:rPr lang="en-US" altLang="ko-KR" sz="1000" dirty="0"/>
              <a:t>~</a:t>
            </a:r>
            <a:r>
              <a:rPr lang="en-US" altLang="ko-KR" sz="1000" dirty="0">
                <a:hlinkClick r:id="rId4" tooltip="1855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1855</a:t>
            </a:r>
            <a:r>
              <a:rPr lang="ko-KR" altLang="en-US" sz="1000" dirty="0">
                <a:hlinkClick r:id="rId4" tooltip="1855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년</a:t>
            </a:r>
            <a:r>
              <a:rPr lang="ko-KR" altLang="en-US" sz="1000" dirty="0"/>
              <a:t> </a:t>
            </a:r>
            <a:r>
              <a:rPr lang="en-US" altLang="ko-KR" sz="1000" dirty="0">
                <a:hlinkClick r:id="rId5" tooltip="2월 23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ko-KR" altLang="en-US" sz="1000" dirty="0">
                <a:hlinkClick r:id="rId5" tooltip="2월 23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월 </a:t>
            </a:r>
            <a:r>
              <a:rPr lang="en-US" altLang="ko-KR" sz="1000" dirty="0">
                <a:hlinkClick r:id="rId5" tooltip="2월 23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</a:t>
            </a:r>
            <a:r>
              <a:rPr lang="ko-KR" altLang="en-US" sz="1000" dirty="0">
                <a:hlinkClick r:id="rId5" tooltip="2월 23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일</a:t>
            </a:r>
            <a:r>
              <a:rPr lang="en-US" altLang="ko-KR" sz="1000" dirty="0"/>
              <a:t>)</a:t>
            </a:r>
            <a:r>
              <a:rPr lang="ko-KR" altLang="en-US" sz="1000" dirty="0"/>
              <a:t>는 </a:t>
            </a:r>
            <a:r>
              <a:rPr lang="ko-KR" altLang="en-US" sz="1000" dirty="0">
                <a:hlinkClick r:id="rId6" tooltip="독일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독일</a:t>
            </a:r>
            <a:r>
              <a:rPr lang="ko-KR" altLang="en-US" sz="1000" dirty="0"/>
              <a:t>의 </a:t>
            </a:r>
            <a:r>
              <a:rPr lang="ko-KR" altLang="en-US" sz="1000" u="sng" dirty="0"/>
              <a:t>수학자로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물리학을 연구하면서 도입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적용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한 연속확률분포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14325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사회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경제적현상이 대체적으로 정규분포를 따르는 것으로 확인되어 정규분포는 통계이론에서 가장 중요하며 현실적으로 가장 많이 적용되는 분포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14325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두 개의 모수인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평균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(mean)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</a:rPr>
              <a:t>과 분산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혹은 표준편차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standard deviation)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으로 형태가 결정</a:t>
            </a:r>
            <a:endParaRPr lang="en-US" altLang="ko-KR" sz="10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0A1D0BD6-5891-475B-B7D6-E9266FE841E5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E881A6-FC2A-415D-9F36-DD23E4A7D1FA}"/>
              </a:ext>
            </a:extLst>
          </p:cNvPr>
          <p:cNvSpPr/>
          <p:nvPr/>
        </p:nvSpPr>
        <p:spPr>
          <a:xfrm>
            <a:off x="215646" y="1012933"/>
            <a:ext cx="4506362" cy="327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2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1) </a:t>
            </a:r>
            <a:r>
              <a:rPr lang="ko-KR" altLang="en-US" sz="1400" b="1" dirty="0"/>
              <a:t>정규분포</a:t>
            </a:r>
            <a:r>
              <a:rPr lang="en-US" altLang="ko-KR" sz="1400" b="1" dirty="0"/>
              <a:t>(normal distribution; Gaussian distribution)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589C27-54B8-47AC-92DF-D56E6322A5B8}"/>
              </a:ext>
            </a:extLst>
          </p:cNvPr>
          <p:cNvSpPr/>
          <p:nvPr/>
        </p:nvSpPr>
        <p:spPr>
          <a:xfrm>
            <a:off x="234888" y="2917202"/>
            <a:ext cx="5479358" cy="255730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highlight>
                  <a:srgbClr val="00FFFF"/>
                </a:highlight>
              </a:rPr>
              <a:t>정규분포 성질</a:t>
            </a:r>
            <a:endParaRPr lang="en-US" altLang="ko-KR" sz="1200" dirty="0">
              <a:highlight>
                <a:srgbClr val="00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/>
              <a:t>(1) </a:t>
            </a:r>
            <a:r>
              <a:rPr lang="ko-KR" altLang="en-US" sz="1000" b="1" dirty="0"/>
              <a:t>종모양의 확률밀도함수의 그래프</a:t>
            </a:r>
            <a:r>
              <a:rPr lang="en-US" altLang="ko-KR" sz="1000" dirty="0"/>
              <a:t> , </a:t>
            </a:r>
            <a:r>
              <a:rPr lang="ko-KR" altLang="en-US" sz="1000" b="1" dirty="0"/>
              <a:t>평균에 대하여 대칭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중심에 많은 데이터들이 모여 있고 중심에서 멀어질수록 적은 데이터를 포함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-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중심을 기준으로 좌우가 대칭적인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어떤 점에 대하여 대칭인 확률밀도함수의 그래프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(2) </a:t>
            </a:r>
            <a:r>
              <a:rPr lang="ko-KR" altLang="en-US" sz="1000" b="1" dirty="0"/>
              <a:t>정규확률변수</a:t>
            </a:r>
            <a:r>
              <a:rPr lang="en-US" altLang="ko-KR" sz="1000" b="1" dirty="0"/>
              <a:t>(normal random variable): </a:t>
            </a:r>
            <a:r>
              <a:rPr lang="ko-KR" altLang="en-US" sz="1000" b="1" dirty="0"/>
              <a:t>정규분포를 가지는 확률변수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평균 주위의 값을 많이 취하며 평균으로부터 좌우로 표준편차의 약</a:t>
            </a:r>
            <a:r>
              <a:rPr lang="en-US" altLang="ko-KR" sz="1000" dirty="0"/>
              <a:t>3</a:t>
            </a:r>
            <a:r>
              <a:rPr lang="ko-KR" altLang="en-US" sz="1000" dirty="0"/>
              <a:t>배 이상 떨어진 값은 거의 취하지 않음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(3) </a:t>
            </a:r>
            <a:r>
              <a:rPr lang="ko-KR" altLang="en-US" sz="1000" dirty="0"/>
              <a:t>평균과 표준편차가 같은 두 개의 다른 정규분포는 존재할 수 없다</a:t>
            </a:r>
            <a:r>
              <a:rPr lang="en-US" altLang="ko-KR" sz="10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000" dirty="0"/>
              <a:t>(4)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정상부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평균</a:t>
            </a:r>
            <a:r>
              <a:rPr lang="en-US" altLang="ko-KR" sz="1000" dirty="0"/>
              <a:t>)</a:t>
            </a:r>
            <a:r>
              <a:rPr lang="ko-KR" altLang="en-US" sz="1000" dirty="0"/>
              <a:t>에서는 평균</a:t>
            </a:r>
            <a:r>
              <a:rPr lang="en-US" altLang="ko-KR" sz="1000" dirty="0"/>
              <a:t>(mean)</a:t>
            </a:r>
            <a:r>
              <a:rPr lang="ko-KR" altLang="en-US" sz="1000" dirty="0"/>
              <a:t>과 중앙값</a:t>
            </a:r>
            <a:r>
              <a:rPr lang="en-US" altLang="ko-KR" sz="1000" dirty="0"/>
              <a:t>(median), </a:t>
            </a:r>
            <a:r>
              <a:rPr lang="ko-KR" altLang="en-US" sz="1000" dirty="0" err="1"/>
              <a:t>최빈값</a:t>
            </a:r>
            <a:r>
              <a:rPr lang="en-US" altLang="ko-KR" sz="1000" dirty="0"/>
              <a:t>(mode)</a:t>
            </a:r>
            <a:r>
              <a:rPr lang="ko-KR" altLang="en-US" sz="1000" dirty="0"/>
              <a:t> 모두 일치</a:t>
            </a:r>
            <a:endParaRPr lang="en-US" altLang="ko-KR" sz="1000" dirty="0"/>
          </a:p>
          <a:p>
            <a:pPr fontAlgn="base">
              <a:lnSpc>
                <a:spcPct val="150000"/>
              </a:lnSpc>
            </a:pPr>
            <a:r>
              <a:rPr lang="en-US" altLang="ko-KR" sz="1000" dirty="0"/>
              <a:t>(5) </a:t>
            </a:r>
            <a:r>
              <a:rPr lang="ko-KR" altLang="en-US" sz="1000" dirty="0"/>
              <a:t>곡선과 </a:t>
            </a:r>
            <a:r>
              <a:rPr lang="en-US" altLang="ko-KR" sz="1000" dirty="0"/>
              <a:t>x</a:t>
            </a:r>
            <a:r>
              <a:rPr lang="ko-KR" altLang="en-US" sz="1000" dirty="0"/>
              <a:t>축 사이의 넓이는 </a:t>
            </a:r>
            <a:r>
              <a:rPr lang="en-US" altLang="ko-KR" sz="1000" dirty="0"/>
              <a:t>1</a:t>
            </a:r>
            <a:r>
              <a:rPr lang="ko-KR" altLang="en-US" sz="1000" dirty="0"/>
              <a:t>이다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B97CDBA-B550-4D16-B0E5-74A90333EE46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0A810-649A-4530-9306-BAE11C56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05299E-5D97-4A4B-AF23-AF66308F7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127" y="1679366"/>
            <a:ext cx="2843337" cy="736053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19B2FA-EB05-45DF-9610-B3F1A682A630}"/>
              </a:ext>
            </a:extLst>
          </p:cNvPr>
          <p:cNvSpPr txBox="1"/>
          <p:nvPr/>
        </p:nvSpPr>
        <p:spPr>
          <a:xfrm>
            <a:off x="5874497" y="1308754"/>
            <a:ext cx="2225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정규확률분포</a:t>
            </a:r>
            <a:r>
              <a:rPr lang="en-US" altLang="ko-KR" sz="1200" dirty="0"/>
              <a:t>: </a:t>
            </a:r>
            <a:r>
              <a:rPr lang="ko-KR" altLang="en-US" sz="1200" dirty="0"/>
              <a:t>확률밀도함수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387F66-9D05-4E35-A5B1-A964B9FC8319}"/>
                  </a:ext>
                </a:extLst>
              </p:cNvPr>
              <p:cNvSpPr txBox="1"/>
              <p:nvPr/>
            </p:nvSpPr>
            <p:spPr>
              <a:xfrm>
                <a:off x="5905127" y="2488350"/>
                <a:ext cx="2843337" cy="76117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f(x) : </a:t>
                </a:r>
                <a:r>
                  <a:rPr lang="ko-KR" altLang="en-US" sz="1000" dirty="0"/>
                  <a:t>확률밀도함수</a:t>
                </a:r>
                <a:r>
                  <a:rPr lang="en-US" altLang="ko-KR" sz="1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000" dirty="0"/>
                  <a:t> : </a:t>
                </a:r>
                <a:r>
                  <a:rPr lang="ko-KR" altLang="en-US" sz="1000" dirty="0"/>
                  <a:t>원주율</a:t>
                </a:r>
                <a:endParaRPr lang="en-US" altLang="ko-KR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/>
                  <a:t>평균</a:t>
                </a:r>
                <a:r>
                  <a:rPr lang="en-US" altLang="ko-KR" sz="1000" dirty="0"/>
                  <a:t>(</a:t>
                </a:r>
                <a14:m>
                  <m:oMath xmlns:m="http://schemas.openxmlformats.org/officeDocument/2006/math"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위</m:t>
                    </m:r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치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ko-KR" altLang="en-US" sz="1000" dirty="0"/>
                  <a:t> 분산</a:t>
                </a:r>
                <a:r>
                  <a:rPr lang="en-US" altLang="ko-KR" sz="1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/>
                  <a:t>, </a:t>
                </a:r>
                <a:r>
                  <a:rPr lang="ko-KR" altLang="en-US" sz="1000" dirty="0"/>
                  <a:t>모양</a:t>
                </a:r>
                <a:r>
                  <a:rPr lang="en-US" altLang="ko-KR" sz="1000" dirty="0"/>
                  <a:t>) </a:t>
                </a:r>
                <a:r>
                  <a:rPr lang="ko-KR" altLang="en-US" sz="1000" dirty="0"/>
                  <a:t>에 이해 분포 결정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387F66-9D05-4E35-A5B1-A964B9FC8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127" y="2488350"/>
                <a:ext cx="2843337" cy="761170"/>
              </a:xfrm>
              <a:prstGeom prst="rect">
                <a:avLst/>
              </a:prstGeom>
              <a:blipFill>
                <a:blip r:embed="rId8"/>
                <a:stretch>
                  <a:fillRect b="-23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4439B-C450-4A22-A920-BE6A4B35F59B}"/>
                  </a:ext>
                </a:extLst>
              </p:cNvPr>
              <p:cNvSpPr txBox="1"/>
              <p:nvPr/>
            </p:nvSpPr>
            <p:spPr>
              <a:xfrm>
                <a:off x="5905127" y="3341187"/>
                <a:ext cx="2895601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X ~ N (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,  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), </a:t>
                </a:r>
                <a:r>
                  <a:rPr lang="ko-KR" altLang="en-US" sz="1200" dirty="0"/>
                  <a:t>확률밀도함수</a:t>
                </a:r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E(X)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=</a:t>
                </a:r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Var(X)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4439B-C450-4A22-A920-BE6A4B35F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127" y="3341187"/>
                <a:ext cx="2895601" cy="646331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E7A43F65-F691-41E5-BD85-36EEFA89A7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3382" y="4079186"/>
            <a:ext cx="2972782" cy="2276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1F5C33D-855F-48D2-8C54-A2FA8924ED1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38979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D36C14D-B458-425E-ADAB-E0FE394C0CF2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표본추출방법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5915A3-70E9-4127-9A3C-B5108E18135F}"/>
              </a:ext>
            </a:extLst>
          </p:cNvPr>
          <p:cNvSpPr/>
          <p:nvPr/>
        </p:nvSpPr>
        <p:spPr>
          <a:xfrm>
            <a:off x="365054" y="1075196"/>
            <a:ext cx="4062929" cy="27699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>
                <a:highlight>
                  <a:srgbClr val="FFFF00"/>
                </a:highlight>
              </a:rPr>
              <a:t>1. </a:t>
            </a:r>
            <a:r>
              <a:rPr lang="ko-KR" altLang="en-US" sz="1200" dirty="0">
                <a:highlight>
                  <a:srgbClr val="FFFF00"/>
                </a:highlight>
              </a:rPr>
              <a:t>확률적 표본추출 방법</a:t>
            </a:r>
            <a:r>
              <a:rPr lang="en-US" altLang="ko-KR" sz="1200" dirty="0">
                <a:highlight>
                  <a:srgbClr val="FFFF00"/>
                </a:highlight>
              </a:rPr>
              <a:t>(probability sampling method)</a:t>
            </a:r>
            <a:endParaRPr lang="ko-KR" altLang="en-US" sz="1200" dirty="0">
              <a:highlight>
                <a:srgbClr val="FFFF00"/>
              </a:highligh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24452E-559D-46F0-A593-5DD25DA08900}"/>
              </a:ext>
            </a:extLst>
          </p:cNvPr>
          <p:cNvSpPr/>
          <p:nvPr/>
        </p:nvSpPr>
        <p:spPr>
          <a:xfrm>
            <a:off x="467544" y="1606117"/>
            <a:ext cx="7848872" cy="1909241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군집표본추출법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층화표본추출법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유사점과 차이점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1)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유사점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소집단 세분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2)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차이점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층화표본추출법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 각 소집단에서 일정한 표본이 선정되어 모든 소집단이 다 이용되어진다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군집표본추출법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: 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소집단 전부가 표본으로 선정되거나 그 중 일부를 표본으로 선정되어  한개의 소집단이 표본이 되어 그 소집단 구성원을 모두 다 추출하거나 일정수만큼 추출할 수 있다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7BB45-6B16-4BB8-A97C-6DE612F9EF1D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600FEC60-8561-4919-9F6C-A2E6F9BD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661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54ACDF-8192-4CAC-999D-405A9AD2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0A1D0BD6-5891-475B-B7D6-E9266FE841E5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정규분포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E881A6-FC2A-415D-9F36-DD23E4A7D1FA}"/>
              </a:ext>
            </a:extLst>
          </p:cNvPr>
          <p:cNvSpPr/>
          <p:nvPr/>
        </p:nvSpPr>
        <p:spPr>
          <a:xfrm>
            <a:off x="236881" y="1104365"/>
            <a:ext cx="4506362" cy="327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2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1) </a:t>
            </a:r>
            <a:r>
              <a:rPr lang="ko-KR" altLang="en-US" sz="1400" b="1" dirty="0"/>
              <a:t>정규분포</a:t>
            </a:r>
            <a:r>
              <a:rPr lang="en-US" altLang="ko-KR" sz="1400" b="1" dirty="0"/>
              <a:t>(normal distribution; Gaussian distribution)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472614-9974-46A7-ABA7-D3732D03B469}"/>
              </a:ext>
            </a:extLst>
          </p:cNvPr>
          <p:cNvSpPr/>
          <p:nvPr/>
        </p:nvSpPr>
        <p:spPr>
          <a:xfrm>
            <a:off x="323528" y="1607842"/>
            <a:ext cx="4419715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00000"/>
                </a:solidFill>
                <a:highlight>
                  <a:srgbClr val="FFFF00"/>
                </a:highlight>
                <a:latin typeface="Malgun Gothic" panose="020B0503020000020004" pitchFamily="50" charset="-127"/>
                <a:ea typeface="Malgun Gothic" panose="020B0503020000020004" pitchFamily="50" charset="-127"/>
              </a:rPr>
              <a:t>정규분포가 중요한 이유</a:t>
            </a:r>
            <a:endParaRPr lang="en-US" altLang="ko-KR" sz="1000" dirty="0">
              <a:solidFill>
                <a:srgbClr val="000000"/>
              </a:solidFill>
              <a:highlight>
                <a:srgbClr val="FFFF00"/>
              </a:highlight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많은 연속형 데이터가 정규분포를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따르기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때문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표본들을 뽑아서 표본들의 평균을 구해보면 그것들이 따르는 분포가 정규분포이기 때문에 더욱 중요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이를 표본분포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통계량의 확률분포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sz="1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B97CDBA-B550-4D16-B0E5-74A90333EE46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0A810-649A-4530-9306-BAE11C56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2EFD1-21D3-4DD2-A52B-8C7EED41F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271643"/>
            <a:ext cx="3355032" cy="171315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B33EDE-C2BD-4F0E-9B3A-12B337ED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94" y="3566822"/>
            <a:ext cx="3386438" cy="171315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E7C796-2561-4F1F-BC82-51B91D392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99" y="2522252"/>
            <a:ext cx="3672408" cy="2592399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174F47AD-FE38-4A2E-A64A-09CE677A7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313" y="5427247"/>
            <a:ext cx="8200534" cy="744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63480" rIns="91440" bIns="317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중심 극한 정리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표본 평균(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sample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mean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)들이 이루는 분포는 샘플 크기가 큰 경우 모집단의 원래 분포와 상관없이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가우시안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분포를 따름.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동일한 확률 분포를 따르는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 개의 독립확률변수의 평균 값은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 이 충분이 크다면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가우시안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분포를 따름.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BDB07A-97F3-42F7-BEBA-775BC6EF5255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3575743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54ACDF-8192-4CAC-999D-405A9AD2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0A1D0BD6-5891-475B-B7D6-E9266FE841E5}"/>
              </a:ext>
            </a:extLst>
          </p:cNvPr>
          <p:cNvSpPr txBox="1">
            <a:spLocks/>
          </p:cNvSpPr>
          <p:nvPr/>
        </p:nvSpPr>
        <p:spPr>
          <a:xfrm>
            <a:off x="2267744" y="315662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500" dirty="0"/>
              <a:t>*</a:t>
            </a:r>
            <a:r>
              <a:rPr lang="ko-KR" altLang="en-US" sz="1500" dirty="0" err="1"/>
              <a:t>쉬어가기</a:t>
            </a:r>
            <a:endParaRPr lang="ko-KR" altLang="en-US" sz="15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E881A6-FC2A-415D-9F36-DD23E4A7D1FA}"/>
              </a:ext>
            </a:extLst>
          </p:cNvPr>
          <p:cNvSpPr/>
          <p:nvPr/>
        </p:nvSpPr>
        <p:spPr>
          <a:xfrm>
            <a:off x="343480" y="1104365"/>
            <a:ext cx="4293163" cy="327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just" fontAlgn="base">
              <a:lnSpc>
                <a:spcPct val="120000"/>
              </a:lnSpc>
            </a:pPr>
            <a:r>
              <a:rPr lang="ko-KR" altLang="en-US" sz="1400" b="1" dirty="0"/>
              <a:t>정규분포</a:t>
            </a:r>
            <a:r>
              <a:rPr lang="en-US" altLang="ko-KR" sz="1400" b="1" dirty="0"/>
              <a:t>(normal distribution; Gaussian distribution)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B97CDBA-B550-4D16-B0E5-74A90333EE46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0A810-649A-4530-9306-BAE11C56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627F0F-B309-4ACF-BE93-AC2D630E9826}"/>
              </a:ext>
            </a:extLst>
          </p:cNvPr>
          <p:cNvSpPr/>
          <p:nvPr/>
        </p:nvSpPr>
        <p:spPr>
          <a:xfrm>
            <a:off x="417976" y="2190568"/>
            <a:ext cx="588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1~100</a:t>
            </a:r>
            <a:r>
              <a:rPr lang="ko-KR" alt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까지의 숫자들을 모두 더하면 몇이 나올까</a:t>
            </a:r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?“</a:t>
            </a:r>
          </a:p>
          <a:p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89F232-C506-40A6-B07A-70210558D347}"/>
              </a:ext>
            </a:extLst>
          </p:cNvPr>
          <p:cNvSpPr/>
          <p:nvPr/>
        </p:nvSpPr>
        <p:spPr>
          <a:xfrm>
            <a:off x="417976" y="1778374"/>
            <a:ext cx="6602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 dirty="0">
                <a:solidFill>
                  <a:srgbClr val="202122"/>
                </a:solidFill>
                <a:latin typeface="Arial" panose="020B0604020202020204" pitchFamily="34" charset="0"/>
              </a:rPr>
              <a:t>"</a:t>
            </a:r>
            <a:r>
              <a:rPr lang="ko-KR" altLang="en-US" sz="1400" i="1" dirty="0">
                <a:solidFill>
                  <a:srgbClr val="202122"/>
                </a:solidFill>
                <a:latin typeface="Arial" panose="020B0604020202020204" pitchFamily="34" charset="0"/>
              </a:rPr>
              <a:t>나는 말하는 것보다 계산하는 것을 더 먼저 배웠다</a:t>
            </a:r>
            <a:r>
              <a:rPr lang="en-US" altLang="ko-KR" sz="1400" i="1" dirty="0">
                <a:solidFill>
                  <a:srgbClr val="202122"/>
                </a:solidFill>
                <a:latin typeface="Arial" panose="020B0604020202020204" pitchFamily="34" charset="0"/>
              </a:rPr>
              <a:t>."</a:t>
            </a:r>
            <a:endParaRPr lang="en-US" altLang="ko-KR" sz="1400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0D597EE-ED48-4EF1-BCC6-3F73B783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55648"/>
            <a:ext cx="2966052" cy="197781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79B899-62AC-4572-8421-8822C669CFCC}"/>
              </a:ext>
            </a:extLst>
          </p:cNvPr>
          <p:cNvSpPr/>
          <p:nvPr/>
        </p:nvSpPr>
        <p:spPr>
          <a:xfrm>
            <a:off x="4600997" y="5167381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373A3C"/>
                </a:solidFill>
                <a:latin typeface="Open Sans"/>
              </a:rPr>
              <a:t>&lt;</a:t>
            </a:r>
            <a:r>
              <a:rPr lang="ko-KR" altLang="en-US" dirty="0">
                <a:solidFill>
                  <a:srgbClr val="373A3C"/>
                </a:solidFill>
                <a:latin typeface="Open Sans"/>
              </a:rPr>
              <a:t>정수론</a:t>
            </a:r>
            <a:r>
              <a:rPr lang="en-US" altLang="ko-KR" dirty="0">
                <a:solidFill>
                  <a:srgbClr val="373A3C"/>
                </a:solidFill>
                <a:latin typeface="Open Sans"/>
              </a:rPr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BB31F-4363-4FE9-B065-3932E9B3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52" y="2446375"/>
            <a:ext cx="2168082" cy="26556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AEA228-420E-49D8-BC97-0850456D9BB8}"/>
              </a:ext>
            </a:extLst>
          </p:cNvPr>
          <p:cNvSpPr/>
          <p:nvPr/>
        </p:nvSpPr>
        <p:spPr>
          <a:xfrm>
            <a:off x="4636643" y="550741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1798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년 저술하여 </a:t>
            </a:r>
            <a:r>
              <a:rPr lang="en-US" altLang="ko-KR" sz="1000" dirty="0">
                <a:solidFill>
                  <a:srgbClr val="202122"/>
                </a:solidFill>
                <a:latin typeface="Arial" panose="020B0604020202020204" pitchFamily="34" charset="0"/>
              </a:rPr>
              <a:t>1801</a:t>
            </a:r>
            <a:r>
              <a:rPr lang="ko-KR" altLang="en-US" sz="1000" dirty="0">
                <a:solidFill>
                  <a:srgbClr val="202122"/>
                </a:solidFill>
                <a:latin typeface="Arial" panose="020B0604020202020204" pitchFamily="34" charset="0"/>
              </a:rPr>
              <a:t>년 처음 출판한 라틴어</a:t>
            </a:r>
            <a:r>
              <a:rPr lang="ko-KR" altLang="en-US" sz="1000" dirty="0">
                <a:latin typeface="Arial" panose="020B0604020202020204" pitchFamily="34" charset="0"/>
              </a:rPr>
              <a:t> 정</a:t>
            </a:r>
            <a:r>
              <a:rPr lang="ko-KR" altLang="en-US" sz="1000" dirty="0">
                <a:latin typeface="Arial" panose="020B0604020202020204" pitchFamily="34" charset="0"/>
                <a:hlinkClick r:id="rId4" tooltip="정수론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수론</a:t>
            </a:r>
            <a:r>
              <a:rPr lang="ko-KR" altLang="en-US" sz="1000" dirty="0">
                <a:latin typeface="Arial" panose="020B0604020202020204" pitchFamily="34" charset="0"/>
              </a:rPr>
              <a:t> 교과서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597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56074F-FF91-4A0C-93FB-39FBFEBC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456B4-2FBE-463E-B122-DC100C52813D}"/>
              </a:ext>
            </a:extLst>
          </p:cNvPr>
          <p:cNvSpPr/>
          <p:nvPr/>
        </p:nvSpPr>
        <p:spPr>
          <a:xfrm>
            <a:off x="219491" y="1568453"/>
            <a:ext cx="4553673" cy="17840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14325" indent="-1714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highlight>
                  <a:srgbClr val="00FFFF"/>
                </a:highlight>
                <a:latin typeface="+mj-ea"/>
                <a:ea typeface="+mj-ea"/>
              </a:rPr>
              <a:t>서로 다른 정규분포를 비교할 </a:t>
            </a:r>
            <a:r>
              <a:rPr lang="ko-KR" altLang="en-US" sz="1000" dirty="0">
                <a:latin typeface="+mj-ea"/>
                <a:ea typeface="+mj-ea"/>
              </a:rPr>
              <a:t>수 있도록 여러 개의 분포를 어떤 하나의 기준으로 재배치해서 서로 비교할 수 있도록 한 표준화된 분포</a:t>
            </a:r>
            <a:r>
              <a:rPr lang="ko-KR" altLang="en-US" sz="1000" dirty="0">
                <a:highlight>
                  <a:srgbClr val="FFFF00"/>
                </a:highlight>
                <a:latin typeface="+mj-ea"/>
                <a:ea typeface="+mj-ea"/>
              </a:rPr>
              <a:t>  </a:t>
            </a:r>
            <a:endParaRPr lang="en-US" altLang="ko-KR" sz="1000" dirty="0">
              <a:highlight>
                <a:srgbClr val="FFFF00"/>
              </a:highlight>
              <a:latin typeface="+mj-ea"/>
              <a:ea typeface="+mj-ea"/>
            </a:endParaRPr>
          </a:p>
          <a:p>
            <a:pPr marL="314325" indent="-1714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>
                <a:latin typeface="+mj-ea"/>
                <a:ea typeface="+mj-ea"/>
              </a:rPr>
              <a:t>표준정규분포의 </a:t>
            </a:r>
            <a:r>
              <a:rPr lang="en-US" altLang="ko-KR" sz="1000" kern="0" dirty="0">
                <a:latin typeface="+mj-ea"/>
                <a:ea typeface="+mj-ea"/>
              </a:rPr>
              <a:t>Z </a:t>
            </a:r>
            <a:r>
              <a:rPr lang="ko-KR" altLang="en-US" sz="1000" kern="0" dirty="0">
                <a:latin typeface="+mj-ea"/>
                <a:ea typeface="+mj-ea"/>
              </a:rPr>
              <a:t>값은 어떤 확률변수 </a:t>
            </a:r>
            <a:r>
              <a:rPr lang="en-US" altLang="ko-KR" sz="1000" kern="0" dirty="0">
                <a:latin typeface="+mj-ea"/>
                <a:ea typeface="+mj-ea"/>
              </a:rPr>
              <a:t>X </a:t>
            </a:r>
            <a:r>
              <a:rPr lang="ko-KR" altLang="en-US" sz="1000" kern="0" dirty="0">
                <a:latin typeface="+mj-ea"/>
                <a:ea typeface="+mj-ea"/>
              </a:rPr>
              <a:t>가 그것의 평균 또는 </a:t>
            </a:r>
            <a:r>
              <a:rPr lang="ko-KR" altLang="en-US" sz="1000" kern="0" dirty="0" err="1">
                <a:latin typeface="+mj-ea"/>
                <a:ea typeface="+mj-ea"/>
              </a:rPr>
              <a:t>기댓값으로부터</a:t>
            </a:r>
            <a:r>
              <a:rPr lang="ko-KR" altLang="en-US" sz="1000" kern="0" dirty="0">
                <a:latin typeface="+mj-ea"/>
                <a:ea typeface="+mj-ea"/>
              </a:rPr>
              <a:t> 표준편차를 기준으로 얼마나 떨어져 있는지를 나타내는 지표 </a:t>
            </a:r>
            <a:r>
              <a:rPr lang="en-US" altLang="ko-KR" sz="1000" kern="0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kern="0" dirty="0">
                <a:highlight>
                  <a:srgbClr val="00FFFF"/>
                </a:highlight>
                <a:latin typeface="+mj-ea"/>
                <a:ea typeface="+mj-ea"/>
              </a:rPr>
              <a:t>표준정규분포</a:t>
            </a:r>
            <a:r>
              <a:rPr lang="en-US" altLang="ko-KR" sz="1000" kern="0" dirty="0">
                <a:highlight>
                  <a:srgbClr val="00FFFF"/>
                </a:highlight>
                <a:latin typeface="+mj-ea"/>
                <a:ea typeface="+mj-ea"/>
              </a:rPr>
              <a:t>=</a:t>
            </a:r>
            <a:r>
              <a:rPr lang="ko-KR" altLang="en-US" sz="1000" kern="0" dirty="0">
                <a:highlight>
                  <a:srgbClr val="00FFFF"/>
                </a:highlight>
                <a:latin typeface="+mj-ea"/>
                <a:ea typeface="+mj-ea"/>
              </a:rPr>
              <a:t> </a:t>
            </a:r>
            <a:r>
              <a:rPr lang="en-US" altLang="ko-KR" sz="1000" kern="0" dirty="0">
                <a:highlight>
                  <a:srgbClr val="00FFFF"/>
                </a:highlight>
                <a:latin typeface="+mj-ea"/>
                <a:ea typeface="+mj-ea"/>
              </a:rPr>
              <a:t>Z</a:t>
            </a:r>
            <a:r>
              <a:rPr lang="ko-KR" altLang="en-US" sz="1000" kern="0" dirty="0">
                <a:highlight>
                  <a:srgbClr val="00FFFF"/>
                </a:highlight>
                <a:latin typeface="+mj-ea"/>
                <a:ea typeface="+mj-ea"/>
              </a:rPr>
              <a:t>분포</a:t>
            </a:r>
            <a:r>
              <a:rPr lang="en-US" altLang="ko-KR" sz="1000" kern="0" dirty="0">
                <a:latin typeface="+mj-ea"/>
                <a:ea typeface="+mj-ea"/>
              </a:rPr>
              <a:t> </a:t>
            </a:r>
            <a:endParaRPr lang="ko-KR" altLang="en-US" sz="1000" kern="0" dirty="0">
              <a:latin typeface="+mj-ea"/>
              <a:ea typeface="+mj-ea"/>
            </a:endParaRPr>
          </a:p>
          <a:p>
            <a:pPr marL="314325" indent="-171450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모든 정규분포는 표준정규분포로 표준화</a:t>
            </a:r>
            <a:r>
              <a:rPr lang="en-US" altLang="ko-KR" sz="1000" dirty="0">
                <a:latin typeface="+mj-ea"/>
                <a:ea typeface="+mj-ea"/>
              </a:rPr>
              <a:t>(standardization)</a:t>
            </a:r>
            <a:r>
              <a:rPr lang="ko-KR" altLang="en-US" sz="1000" dirty="0">
                <a:latin typeface="+mj-ea"/>
                <a:ea typeface="+mj-ea"/>
              </a:rPr>
              <a:t>할 수 있다</a:t>
            </a:r>
            <a:r>
              <a:rPr lang="en-US" altLang="ko-KR" sz="1000" dirty="0">
                <a:latin typeface="+mj-ea"/>
                <a:ea typeface="+mj-ea"/>
              </a:rPr>
              <a:t>. </a:t>
            </a:r>
            <a:r>
              <a:rPr lang="en-US" altLang="ko-KR" sz="1000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정규변수 </a:t>
            </a:r>
            <a:r>
              <a:rPr lang="en-US" altLang="ko-KR" sz="1000" dirty="0"/>
              <a:t>X</a:t>
            </a:r>
            <a:r>
              <a:rPr lang="ko-KR" altLang="en-US" sz="1000" dirty="0"/>
              <a:t>를</a:t>
            </a:r>
            <a:r>
              <a:rPr lang="en-US" altLang="ko-KR" sz="1000" dirty="0"/>
              <a:t> </a:t>
            </a:r>
            <a:r>
              <a:rPr lang="ko-KR" altLang="en-US" sz="1000" dirty="0"/>
              <a:t>표준정규변수 </a:t>
            </a:r>
            <a:r>
              <a:rPr lang="en-US" altLang="ko-KR" sz="1000" dirty="0"/>
              <a:t>Z</a:t>
            </a:r>
            <a:r>
              <a:rPr lang="ko-KR" altLang="en-US" sz="1000" dirty="0"/>
              <a:t>로 표준화 하는 과정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56FAC08-F1A4-454C-9983-28EE6F87177F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표준정규분포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36A7EA-F13E-44DD-9880-0D5B5A0E6D22}"/>
              </a:ext>
            </a:extLst>
          </p:cNvPr>
          <p:cNvSpPr/>
          <p:nvPr/>
        </p:nvSpPr>
        <p:spPr>
          <a:xfrm>
            <a:off x="255017" y="996905"/>
            <a:ext cx="3389774" cy="25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indent="-117158" algn="just" fontAlgn="base">
              <a:lnSpc>
                <a:spcPts val="1200"/>
              </a:lnSpc>
              <a:spcBef>
                <a:spcPts val="600"/>
              </a:spcBef>
              <a:spcAft>
                <a:spcPts val="450"/>
              </a:spcAft>
            </a:pPr>
            <a:r>
              <a:rPr lang="en-US" altLang="ko-KR" sz="1350" b="1" kern="0" spc="-38" dirty="0">
                <a:solidFill>
                  <a:srgbClr val="000000"/>
                </a:solidFill>
                <a:ea typeface="-윤고딕120"/>
              </a:rPr>
              <a:t>2) </a:t>
            </a:r>
            <a:r>
              <a:rPr lang="ko-KR" altLang="en-US" sz="1350" b="1" kern="0" spc="-38" dirty="0">
                <a:solidFill>
                  <a:srgbClr val="000000"/>
                </a:solidFill>
                <a:ea typeface="-윤고딕120"/>
              </a:rPr>
              <a:t>표준정규분포</a:t>
            </a:r>
            <a:r>
              <a:rPr lang="en-US" altLang="ko-KR" sz="1350" b="1" kern="0" spc="-38" dirty="0">
                <a:solidFill>
                  <a:srgbClr val="000000"/>
                </a:solidFill>
                <a:latin typeface="-윤고딕120"/>
              </a:rPr>
              <a:t>(standard normal distribution)</a:t>
            </a:r>
            <a:endParaRPr lang="ko-KR" altLang="en-US" sz="1350" kern="0" spc="-38" dirty="0">
              <a:solidFill>
                <a:srgbClr val="000000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2756BEA-1E72-4C59-AD52-23193CDABC37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7877A98-4EEA-462A-BA61-DEB672E2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8B35F-7DD8-41EC-863A-77B3E68B293C}"/>
              </a:ext>
            </a:extLst>
          </p:cNvPr>
          <p:cNvSpPr/>
          <p:nvPr/>
        </p:nvSpPr>
        <p:spPr>
          <a:xfrm>
            <a:off x="5348419" y="1418580"/>
            <a:ext cx="1921854" cy="3493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b="1" kern="0" dirty="0">
                <a:solidFill>
                  <a:srgbClr val="000000"/>
                </a:solidFill>
                <a:latin typeface="+mj-ea"/>
                <a:ea typeface="+mj-ea"/>
              </a:rPr>
              <a:t>표준화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(standardization)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BB593C-BB50-4E9B-BCDF-B75F9FA9C31A}"/>
              </a:ext>
            </a:extLst>
          </p:cNvPr>
          <p:cNvSpPr/>
          <p:nvPr/>
        </p:nvSpPr>
        <p:spPr>
          <a:xfrm>
            <a:off x="4224993" y="911630"/>
            <a:ext cx="2704587" cy="349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i="1" u="sng" kern="0" dirty="0">
                <a:solidFill>
                  <a:srgbClr val="FF0000"/>
                </a:solidFill>
                <a:latin typeface="함초롬바탕" panose="02030504000101010101" pitchFamily="18" charset="-127"/>
              </a:rPr>
              <a:t>'</a:t>
            </a:r>
            <a:r>
              <a:rPr lang="ko-KR" altLang="en-US" sz="1200" i="1" u="sng" kern="0" dirty="0">
                <a:solidFill>
                  <a:srgbClr val="FF0000"/>
                </a:solidFill>
                <a:ea typeface="함초롬바탕" panose="02030504000101010101" pitchFamily="18" charset="-127"/>
              </a:rPr>
              <a:t>단위 문제에서 자유롭다</a:t>
            </a:r>
            <a:r>
              <a:rPr lang="en-US" altLang="ko-KR" sz="1200" i="1" u="sng" kern="0" dirty="0">
                <a:solidFill>
                  <a:srgbClr val="FF0000"/>
                </a:solidFill>
                <a:latin typeface="함초롬바탕" panose="02030504000101010101" pitchFamily="18" charset="-127"/>
              </a:rPr>
              <a:t>'(scale-free</a:t>
            </a:r>
            <a:r>
              <a:rPr lang="en-US" altLang="ko-KR" sz="1200" kern="0" dirty="0">
                <a:solidFill>
                  <a:srgbClr val="FF0000"/>
                </a:solidFill>
                <a:latin typeface="함초롬바탕" panose="02030504000101010101" pitchFamily="18" charset="-127"/>
              </a:rPr>
              <a:t>)</a:t>
            </a:r>
            <a:endParaRPr lang="ko-KR" altLang="en-US" sz="1200" kern="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7C6BB7-A320-4FED-9912-F60B2B41E004}"/>
              </a:ext>
            </a:extLst>
          </p:cNvPr>
          <p:cNvSpPr/>
          <p:nvPr/>
        </p:nvSpPr>
        <p:spPr>
          <a:xfrm>
            <a:off x="395536" y="3441653"/>
            <a:ext cx="1194558" cy="349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Z-</a:t>
            </a:r>
            <a:r>
              <a:rPr lang="ko-KR" altLang="en-US" sz="12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값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(Z-value)</a:t>
            </a:r>
            <a:endParaRPr lang="en-US" altLang="ko-KR" sz="1200" b="1" kern="0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6CB0DB-6909-4C68-A30E-AFFE7C94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524" y="1817434"/>
            <a:ext cx="2287087" cy="1286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F2F79A-F469-4B69-A305-330CA0CB29B8}"/>
                  </a:ext>
                </a:extLst>
              </p:cNvPr>
              <p:cNvSpPr txBox="1"/>
              <p:nvPr/>
            </p:nvSpPr>
            <p:spPr>
              <a:xfrm>
                <a:off x="2267744" y="3494917"/>
                <a:ext cx="2435360" cy="4536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</a:t>
                </a:r>
                <a:r>
                  <a:rPr lang="en-US" altLang="ko-KR" sz="16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:r>
                  <a:rPr lang="en-US" altLang="ko-KR" sz="1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관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값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평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균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준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편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차</m:t>
                        </m:r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F2F79A-F469-4B69-A305-330CA0CB2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494917"/>
                <a:ext cx="2435360" cy="453650"/>
              </a:xfrm>
              <a:prstGeom prst="rect">
                <a:avLst/>
              </a:prstGeom>
              <a:blipFill>
                <a:blip r:embed="rId3"/>
                <a:stretch>
                  <a:fillRect l="-498" b="-389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4DCD1-52CD-4A93-806C-488A8E7E88EF}"/>
                  </a:ext>
                </a:extLst>
              </p:cNvPr>
              <p:cNvSpPr txBox="1"/>
              <p:nvPr/>
            </p:nvSpPr>
            <p:spPr>
              <a:xfrm>
                <a:off x="5008531" y="4181532"/>
                <a:ext cx="3996209" cy="1685270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확률변수 </a:t>
                </a:r>
                <a:r>
                  <a:rPr lang="en-US" altLang="ko-KR" sz="1200" dirty="0"/>
                  <a:t>X</a:t>
                </a:r>
                <a:r>
                  <a:rPr lang="ko-KR" altLang="en-US" sz="1200" dirty="0"/>
                  <a:t>가 정규분포 </a:t>
                </a:r>
                <a:r>
                  <a:rPr lang="en-US" altLang="ko-KR" sz="1200" dirty="0"/>
                  <a:t>N(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</a:t>
                </a:r>
                <a:r>
                  <a:rPr lang="ko-KR" altLang="en-US" sz="1200" dirty="0"/>
                  <a:t>를 따르면</a:t>
                </a:r>
                <a:endParaRPr lang="en-US" altLang="ko-KR" sz="12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/>
                  <a:t>확률변수 </a:t>
                </a:r>
                <a:r>
                  <a:rPr lang="en-US" altLang="ko-KR" sz="1200" dirty="0"/>
                  <a:t>Z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 sz="1200" dirty="0"/>
                  <a:t> </a:t>
                </a:r>
                <a:r>
                  <a:rPr lang="ko-KR" altLang="en-US" sz="1200" dirty="0"/>
                  <a:t>는 표준정규분포 </a:t>
                </a:r>
                <a:r>
                  <a:rPr lang="en-US" altLang="ko-KR" sz="1200" dirty="0"/>
                  <a:t>N(0,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</a:t>
                </a:r>
                <a:r>
                  <a:rPr lang="ko-KR" altLang="en-US" sz="1200" dirty="0"/>
                  <a:t>를 따른다</a:t>
                </a:r>
                <a:r>
                  <a:rPr lang="en-US" altLang="ko-KR" sz="1200" dirty="0"/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/>
                  <a:t>E(Z) = E(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 sz="1200" dirty="0"/>
                  <a:t>)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 sz="1200" dirty="0"/>
                  <a:t>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-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0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200" dirty="0"/>
                  <a:t>(Z)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1200" dirty="0"/>
                  <a:t>) 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1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r>
                  <a:rPr lang="ko-KR" altLang="en-US" sz="1200" dirty="0"/>
                  <a:t>   </a:t>
                </a:r>
                <a:r>
                  <a:rPr lang="en-US" altLang="ko-KR" sz="12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= 1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4DCD1-52CD-4A93-806C-488A8E7E8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531" y="4181532"/>
                <a:ext cx="3996209" cy="1685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A34D99-ECFC-4FA1-AA1F-BA3500200D50}"/>
              </a:ext>
            </a:extLst>
          </p:cNvPr>
          <p:cNvSpPr/>
          <p:nvPr/>
        </p:nvSpPr>
        <p:spPr>
          <a:xfrm>
            <a:off x="224297" y="4329613"/>
            <a:ext cx="4572000" cy="9876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142875" fontAlgn="base">
              <a:lnSpc>
                <a:spcPct val="150000"/>
              </a:lnSpc>
            </a:pPr>
            <a:r>
              <a:rPr lang="en-US" altLang="ko-KR" sz="1000" dirty="0"/>
              <a:t>(</a:t>
            </a:r>
            <a:r>
              <a:rPr lang="ko-KR" altLang="en-US" sz="1000" dirty="0"/>
              <a:t>예시</a:t>
            </a:r>
            <a:r>
              <a:rPr lang="en-US" altLang="ko-KR" sz="1000" dirty="0"/>
              <a:t>) </a:t>
            </a:r>
            <a:r>
              <a:rPr lang="ko-KR" altLang="en-US" sz="1000" dirty="0"/>
              <a:t>서로 다른 두 정규분포를 비교해야 하는데</a:t>
            </a:r>
            <a:r>
              <a:rPr lang="en-US" altLang="ko-KR" sz="1000" dirty="0"/>
              <a:t>, </a:t>
            </a:r>
            <a:r>
              <a:rPr lang="ko-KR" altLang="en-US" sz="1000" dirty="0"/>
              <a:t>한쪽은 사람들의 키를 </a:t>
            </a:r>
            <a:r>
              <a:rPr lang="en-US" altLang="ko-KR" sz="1000" dirty="0"/>
              <a:t>cm </a:t>
            </a:r>
            <a:r>
              <a:rPr lang="ko-KR" altLang="en-US" sz="1000" dirty="0"/>
              <a:t>단위로 측정한 반면</a:t>
            </a:r>
            <a:r>
              <a:rPr lang="en-US" altLang="ko-KR" sz="1000" dirty="0"/>
              <a:t>, </a:t>
            </a:r>
            <a:r>
              <a:rPr lang="ko-KR" altLang="en-US" sz="1000" dirty="0"/>
              <a:t>다른 쪽에서는 </a:t>
            </a:r>
            <a:r>
              <a:rPr lang="en-US" altLang="ko-KR" sz="1000" dirty="0"/>
              <a:t>inch </a:t>
            </a:r>
            <a:r>
              <a:rPr lang="ko-KR" altLang="en-US" sz="1000" dirty="0"/>
              <a:t>단위로 측정해 놓은 상황</a:t>
            </a:r>
            <a:endParaRPr lang="en-US" altLang="ko-KR" sz="1000" dirty="0"/>
          </a:p>
          <a:p>
            <a:pPr marL="314325" indent="-17145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/>
              <a:t>표준편차를 활용한 </a:t>
            </a:r>
            <a:r>
              <a:rPr lang="ko-KR" altLang="en-US" sz="1000" dirty="0" err="1"/>
              <a:t>거리재기를</a:t>
            </a:r>
            <a:r>
              <a:rPr lang="ko-KR" altLang="en-US" sz="1000" dirty="0"/>
              <a:t> 적용해도 직접 비교하는게 불가능하므로 표준화가 필요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EE79FB-A91B-417D-B080-902D41983289}"/>
              </a:ext>
            </a:extLst>
          </p:cNvPr>
          <p:cNvSpPr/>
          <p:nvPr/>
        </p:nvSpPr>
        <p:spPr>
          <a:xfrm>
            <a:off x="5009188" y="3604683"/>
            <a:ext cx="1544012" cy="390043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142875" fontAlgn="base">
              <a:lnSpc>
                <a:spcPct val="160000"/>
              </a:lnSpc>
            </a:pPr>
            <a:r>
              <a:rPr lang="en-US" altLang="ko-KR" sz="1400" dirty="0">
                <a:latin typeface="+mj-ea"/>
              </a:rPr>
              <a:t>Z ~ N ( 0, 1 ) </a:t>
            </a:r>
            <a:r>
              <a:rPr lang="ko-KR" altLang="en-US" sz="1400" dirty="0">
                <a:latin typeface="+mj-ea"/>
              </a:rPr>
              <a:t> </a:t>
            </a:r>
            <a:endParaRPr lang="en-US" altLang="ko-KR" sz="1400" dirty="0">
              <a:latin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834F1C-0006-4942-812F-9E1445AE7075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455756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56074F-FF91-4A0C-93FB-39FBFEBC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56FAC08-F1A4-454C-9983-28EE6F87177F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표준정규분포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36A7EA-F13E-44DD-9880-0D5B5A0E6D22}"/>
              </a:ext>
            </a:extLst>
          </p:cNvPr>
          <p:cNvSpPr/>
          <p:nvPr/>
        </p:nvSpPr>
        <p:spPr>
          <a:xfrm>
            <a:off x="302447" y="1055790"/>
            <a:ext cx="3389774" cy="25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indent="-117158" algn="just" fontAlgn="base">
              <a:lnSpc>
                <a:spcPts val="1200"/>
              </a:lnSpc>
              <a:spcBef>
                <a:spcPts val="600"/>
              </a:spcBef>
              <a:spcAft>
                <a:spcPts val="450"/>
              </a:spcAft>
            </a:pPr>
            <a:r>
              <a:rPr lang="en-US" altLang="ko-KR" sz="1350" b="1" kern="0" spc="-38" dirty="0">
                <a:solidFill>
                  <a:srgbClr val="000000"/>
                </a:solidFill>
                <a:ea typeface="-윤고딕120"/>
              </a:rPr>
              <a:t>2) </a:t>
            </a:r>
            <a:r>
              <a:rPr lang="ko-KR" altLang="en-US" sz="1350" b="1" kern="0" spc="-38" dirty="0">
                <a:solidFill>
                  <a:srgbClr val="000000"/>
                </a:solidFill>
                <a:ea typeface="-윤고딕120"/>
              </a:rPr>
              <a:t>표준정규분포</a:t>
            </a:r>
            <a:r>
              <a:rPr lang="en-US" altLang="ko-KR" sz="1350" b="1" kern="0" spc="-38" dirty="0">
                <a:solidFill>
                  <a:srgbClr val="000000"/>
                </a:solidFill>
                <a:latin typeface="-윤고딕120"/>
              </a:rPr>
              <a:t>(standard normal distribution)</a:t>
            </a:r>
            <a:endParaRPr lang="ko-KR" altLang="en-US" sz="1350" kern="0" spc="-38" dirty="0">
              <a:solidFill>
                <a:srgbClr val="000000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2756BEA-1E72-4C59-AD52-23193CDABC37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C3ACC8-E43F-4ECC-B647-3EC6BE2EA12E}"/>
              </a:ext>
            </a:extLst>
          </p:cNvPr>
          <p:cNvSpPr/>
          <p:nvPr/>
        </p:nvSpPr>
        <p:spPr>
          <a:xfrm>
            <a:off x="143061" y="5494651"/>
            <a:ext cx="6966774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" algn="just" fontAlgn="base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Z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분포에서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Z=-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∞부터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Z=+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∞까지의 확률을 누적해서 그린 확률분포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C5B942-066D-47F9-A324-E21A8A1E4403}"/>
              </a:ext>
            </a:extLst>
          </p:cNvPr>
          <p:cNvSpPr/>
          <p:nvPr/>
        </p:nvSpPr>
        <p:spPr>
          <a:xfrm>
            <a:off x="258258" y="5209279"/>
            <a:ext cx="4366901" cy="25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indent="-117158" algn="just" fontAlgn="base">
              <a:lnSpc>
                <a:spcPts val="1200"/>
              </a:lnSpc>
              <a:spcBef>
                <a:spcPts val="600"/>
              </a:spcBef>
              <a:spcAft>
                <a:spcPts val="450"/>
              </a:spcAft>
            </a:pPr>
            <a:r>
              <a:rPr lang="en-US" altLang="ko-KR" sz="1350" kern="0" spc="-38" dirty="0">
                <a:solidFill>
                  <a:srgbClr val="000000"/>
                </a:solidFill>
                <a:ea typeface="-윤고딕120"/>
              </a:rPr>
              <a:t>*</a:t>
            </a:r>
            <a:r>
              <a:rPr lang="ko-KR" altLang="en-US" sz="1350" kern="0" spc="-38" dirty="0">
                <a:solidFill>
                  <a:srgbClr val="000000"/>
                </a:solidFill>
                <a:ea typeface="-윤고딕120"/>
              </a:rPr>
              <a:t>누적표준정규분포</a:t>
            </a:r>
            <a:r>
              <a:rPr lang="en-US" altLang="ko-KR" sz="1350" kern="0" spc="-38" dirty="0">
                <a:solidFill>
                  <a:srgbClr val="000000"/>
                </a:solidFill>
                <a:latin typeface="-윤고딕120"/>
              </a:rPr>
              <a:t>(cumulative standard normal distribution)</a:t>
            </a:r>
            <a:endParaRPr lang="ko-KR" altLang="en-US" sz="1350" kern="0" spc="-38" dirty="0">
              <a:solidFill>
                <a:srgbClr val="000000"/>
              </a:solidFill>
            </a:endParaRP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7877A98-4EEA-462A-BA61-DEB672E2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35D33-9052-4DF3-975F-001118B51DD5}"/>
              </a:ext>
            </a:extLst>
          </p:cNvPr>
          <p:cNvSpPr txBox="1"/>
          <p:nvPr/>
        </p:nvSpPr>
        <p:spPr>
          <a:xfrm>
            <a:off x="341530" y="1381641"/>
            <a:ext cx="1169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정규분포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106020-B3D5-4FC1-AB79-195A9ED99D8B}"/>
              </a:ext>
            </a:extLst>
          </p:cNvPr>
          <p:cNvSpPr txBox="1"/>
          <p:nvPr/>
        </p:nvSpPr>
        <p:spPr>
          <a:xfrm>
            <a:off x="2990711" y="1373861"/>
            <a:ext cx="1169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표준정규분포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82358D-0223-45C0-B28B-F235BA382A15}"/>
                  </a:ext>
                </a:extLst>
              </p:cNvPr>
              <p:cNvSpPr/>
              <p:nvPr/>
            </p:nvSpPr>
            <p:spPr>
              <a:xfrm>
                <a:off x="5771069" y="1382910"/>
                <a:ext cx="3116373" cy="75681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확률변수 </a:t>
                </a:r>
                <a:r>
                  <a:rPr lang="en-US" altLang="ko-KR" sz="1000" dirty="0"/>
                  <a:t>X</a:t>
                </a:r>
                <a:r>
                  <a:rPr lang="ko-KR" altLang="en-US" sz="1000" dirty="0"/>
                  <a:t>가 𝑋 </a:t>
                </a:r>
                <a:r>
                  <a:rPr lang="en-US" altLang="ko-KR" sz="1000" dirty="0"/>
                  <a:t>~ </a:t>
                </a:r>
                <a:r>
                  <a:rPr lang="ko-KR" altLang="en-US" sz="1000" dirty="0"/>
                  <a:t>𝑁 </a:t>
                </a:r>
                <a:r>
                  <a:rPr lang="en-US" altLang="ko-KR" sz="1000" dirty="0"/>
                  <a:t>( </a:t>
                </a:r>
                <a:r>
                  <a:rPr lang="ko-KR" altLang="en-US" sz="1000" dirty="0"/>
                  <a:t>𝜇</a:t>
                </a:r>
                <a:r>
                  <a:rPr lang="en-US" altLang="ko-KR" sz="1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dirty="0"/>
                  <a:t>)</a:t>
                </a:r>
                <a:r>
                  <a:rPr lang="ko-KR" altLang="en-US" sz="1000" dirty="0"/>
                  <a:t>일 때</a:t>
                </a:r>
                <a:r>
                  <a:rPr lang="en-US" altLang="ko-KR" sz="1000" dirty="0"/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다음과 같이 표준화한 </a:t>
                </a:r>
                <a:r>
                  <a:rPr lang="en-US" altLang="ko-KR" sz="1000" dirty="0"/>
                  <a:t>Z</a:t>
                </a:r>
                <a:r>
                  <a:rPr lang="ko-KR" altLang="en-US" sz="1000" dirty="0"/>
                  <a:t>는 평균이 </a:t>
                </a:r>
                <a:r>
                  <a:rPr lang="en-US" altLang="ko-KR" sz="1000" dirty="0"/>
                  <a:t>0</a:t>
                </a:r>
                <a:r>
                  <a:rPr lang="ko-KR" altLang="en-US" sz="1000" dirty="0"/>
                  <a:t>이고 분산이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인 </a:t>
                </a: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정규분포를 따르는데 이를 표준정규분포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E82358D-0223-45C0-B28B-F235BA382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069" y="1382910"/>
                <a:ext cx="3116373" cy="756810"/>
              </a:xfrm>
              <a:prstGeom prst="rect">
                <a:avLst/>
              </a:prstGeom>
              <a:blipFill>
                <a:blip r:embed="rId2"/>
                <a:stretch>
                  <a:fillRect b="-158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DFDB3554-27BE-4345-98F0-5801D7E93F74}"/>
              </a:ext>
            </a:extLst>
          </p:cNvPr>
          <p:cNvSpPr/>
          <p:nvPr/>
        </p:nvSpPr>
        <p:spPr>
          <a:xfrm>
            <a:off x="5772467" y="2988850"/>
            <a:ext cx="3116373" cy="7568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확률변수 </a:t>
            </a:r>
            <a:r>
              <a:rPr lang="en-US" altLang="ko-KR" sz="1000" dirty="0"/>
              <a:t>Z</a:t>
            </a:r>
            <a:r>
              <a:rPr lang="ko-KR" altLang="en-US" sz="1000" dirty="0"/>
              <a:t>가 평균이 </a:t>
            </a:r>
            <a:r>
              <a:rPr lang="en-US" altLang="ko-KR" sz="1000" dirty="0"/>
              <a:t>0</a:t>
            </a:r>
            <a:r>
              <a:rPr lang="ko-KR" altLang="en-US" sz="1000" dirty="0"/>
              <a:t>이고 분산이 </a:t>
            </a:r>
            <a:r>
              <a:rPr lang="en-US" altLang="ko-KR" sz="1000" dirty="0"/>
              <a:t>1</a:t>
            </a:r>
            <a:r>
              <a:rPr lang="ko-KR" altLang="en-US" sz="1000" dirty="0"/>
              <a:t>인 정규분포를 따를 때 </a:t>
            </a:r>
            <a:r>
              <a:rPr lang="en-US" altLang="ko-KR" sz="1000" dirty="0"/>
              <a:t>Z</a:t>
            </a:r>
            <a:r>
              <a:rPr lang="ko-KR" altLang="en-US" sz="1000" dirty="0"/>
              <a:t>는 표준정규분포를 </a:t>
            </a:r>
            <a:r>
              <a:rPr lang="ko-KR" altLang="en-US" sz="1000" dirty="0" err="1"/>
              <a:t>따른다고</a:t>
            </a:r>
            <a:r>
              <a:rPr lang="ko-KR" altLang="en-US" sz="1000" dirty="0"/>
              <a:t> 하며</a:t>
            </a:r>
            <a:r>
              <a:rPr lang="en-US" altLang="ko-KR" sz="1000" dirty="0"/>
              <a:t>,. Z</a:t>
            </a:r>
            <a:r>
              <a:rPr lang="ko-KR" altLang="en-US" sz="1000" dirty="0"/>
              <a:t>의 확률밀도함수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AE70D2-C1E6-4460-8CB7-7DB85981EDEB}"/>
                  </a:ext>
                </a:extLst>
              </p:cNvPr>
              <p:cNvSpPr txBox="1"/>
              <p:nvPr/>
            </p:nvSpPr>
            <p:spPr>
              <a:xfrm>
                <a:off x="5869830" y="2232462"/>
                <a:ext cx="2133600" cy="51385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:r>
                  <a:rPr lang="en-US" altLang="ko-KR" sz="1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관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평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균</m:t>
                        </m:r>
                      </m:num>
                      <m:den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준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편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차</m:t>
                        </m:r>
                      </m:den>
                    </m:f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AE70D2-C1E6-4460-8CB7-7DB85981E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830" y="2232462"/>
                <a:ext cx="2133600" cy="513859"/>
              </a:xfrm>
              <a:prstGeom prst="rect">
                <a:avLst/>
              </a:prstGeom>
              <a:blipFill>
                <a:blip r:embed="rId3"/>
                <a:stretch>
                  <a:fillRect l="-282" b="-4444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7957D3-1C64-4AC0-B78E-B97D35F8D053}"/>
                  </a:ext>
                </a:extLst>
              </p:cNvPr>
              <p:cNvSpPr txBox="1"/>
              <p:nvPr/>
            </p:nvSpPr>
            <p:spPr>
              <a:xfrm>
                <a:off x="5869830" y="3888711"/>
                <a:ext cx="2880320" cy="426527"/>
              </a:xfrm>
              <a:prstGeom prst="rect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f(z)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1  </m:t>
                            </m:r>
                            <m:sSup>
                              <m:sSupPr>
                                <m:ctrlP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2    </m:t>
                            </m:r>
                          </m:den>
                        </m:f>
                      </m:sup>
                    </m:sSup>
                  </m:oMath>
                </a14:m>
                <a:r>
                  <a:rPr lang="ko-KR" altLang="en-US" sz="1400" dirty="0"/>
                  <a:t>   </a:t>
                </a:r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∞</m:t>
                    </m:r>
                  </m:oMath>
                </a14:m>
                <a:r>
                  <a:rPr lang="ko-KR" altLang="en-US" sz="1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7957D3-1C64-4AC0-B78E-B97D35F8D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830" y="3888711"/>
                <a:ext cx="2880320" cy="426527"/>
              </a:xfrm>
              <a:prstGeom prst="rect">
                <a:avLst/>
              </a:prstGeom>
              <a:blipFill>
                <a:blip r:embed="rId4"/>
                <a:stretch>
                  <a:fillRect l="-421"/>
                </a:stretch>
              </a:blip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1532FC5-AC51-4A7B-9961-1ECFEF878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70" y="2474972"/>
            <a:ext cx="5432629" cy="232171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24ACDB-7742-43B3-81B6-571098C374EE}"/>
                  </a:ext>
                </a:extLst>
              </p:cNvPr>
              <p:cNvSpPr txBox="1"/>
              <p:nvPr/>
            </p:nvSpPr>
            <p:spPr>
              <a:xfrm>
                <a:off x="395536" y="1647648"/>
                <a:ext cx="1784213" cy="613117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N(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 </a:t>
                </a:r>
                <a:r>
                  <a:rPr lang="ko-KR" altLang="en-US" sz="1200" dirty="0"/>
                  <a:t>확률변수 </a:t>
                </a:r>
                <a:r>
                  <a:rPr lang="en-US" altLang="ko-KR" sz="1200" dirty="0"/>
                  <a:t>X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P (a ≤ X ≤ b)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24ACDB-7742-43B3-81B6-571098C37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47648"/>
                <a:ext cx="1784213" cy="613117"/>
              </a:xfrm>
              <a:prstGeom prst="rect">
                <a:avLst/>
              </a:prstGeom>
              <a:blipFill>
                <a:blip r:embed="rId6"/>
                <a:stretch>
                  <a:fillRect b="-4808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C4DA1-7F88-4EE5-B964-322AA72C5F6C}"/>
                  </a:ext>
                </a:extLst>
              </p:cNvPr>
              <p:cNvSpPr txBox="1"/>
              <p:nvPr/>
            </p:nvSpPr>
            <p:spPr>
              <a:xfrm>
                <a:off x="3125603" y="1606520"/>
                <a:ext cx="1911430" cy="781881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N(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0, 1</m:t>
                    </m:r>
                  </m:oMath>
                </a14:m>
                <a:r>
                  <a:rPr lang="en-US" altLang="ko-KR" sz="1200" dirty="0"/>
                  <a:t>)  </a:t>
                </a:r>
                <a:r>
                  <a:rPr lang="ko-KR" altLang="en-US" sz="1200" dirty="0"/>
                  <a:t>확률변수 </a:t>
                </a:r>
                <a:r>
                  <a:rPr lang="en-US" altLang="ko-KR" sz="1200" dirty="0"/>
                  <a:t>Z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P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200" dirty="0"/>
                          <m:t>a</m:t>
                        </m:r>
                        <m:r>
                          <m:rPr>
                            <m:nor/>
                          </m:rPr>
                          <a:rPr lang="en-US" altLang="ko-KR" sz="1200" dirty="0"/>
                          <m:t> − </m:t>
                        </m:r>
                        <m:r>
                          <m:rPr>
                            <m:nor/>
                          </m:rPr>
                          <a:rPr lang="el-GR" altLang="ko-KR" sz="1200" dirty="0"/>
                          <m:t>μ</m:t>
                        </m:r>
                      </m:num>
                      <m:den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ko-KR" sz="1200" dirty="0"/>
                  <a:t> ≤  X  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200" dirty="0"/>
                          <m:t> </m:t>
                        </m:r>
                        <m:r>
                          <m:rPr>
                            <m:nor/>
                          </m:rPr>
                          <a:rPr lang="en-US" altLang="ko-KR" sz="1200" b="0" i="0" dirty="0" smtClean="0"/>
                          <m:t>b</m:t>
                        </m:r>
                        <m:r>
                          <m:rPr>
                            <m:nor/>
                          </m:rPr>
                          <a:rPr lang="en-US" altLang="ko-KR" sz="1200" dirty="0"/>
                          <m:t>− </m:t>
                        </m:r>
                        <m:r>
                          <m:rPr>
                            <m:nor/>
                          </m:rPr>
                          <a:rPr lang="el-GR" altLang="ko-KR" sz="1200" dirty="0"/>
                          <m:t>μ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ko-KR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/>
                  <a:t>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C4DA1-7F88-4EE5-B964-322AA72C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603" y="1606520"/>
                <a:ext cx="1911430" cy="7818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188D90-7486-41C0-8AA9-FD11B3888EF1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2551232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0A39DB9-DA50-4BD8-A355-9FEDAA4ACB80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표준정규분포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7D23EC-C7E2-4CE5-AFB4-12B411E07571}"/>
              </a:ext>
            </a:extLst>
          </p:cNvPr>
          <p:cNvSpPr/>
          <p:nvPr/>
        </p:nvSpPr>
        <p:spPr>
          <a:xfrm>
            <a:off x="425626" y="1055214"/>
            <a:ext cx="3389774" cy="25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indent="-117158" algn="just" fontAlgn="base">
              <a:lnSpc>
                <a:spcPts val="1200"/>
              </a:lnSpc>
              <a:spcBef>
                <a:spcPts val="600"/>
              </a:spcBef>
              <a:spcAft>
                <a:spcPts val="450"/>
              </a:spcAft>
            </a:pPr>
            <a:r>
              <a:rPr lang="en-US" altLang="ko-KR" sz="1350" b="1" kern="0" spc="-38" dirty="0">
                <a:solidFill>
                  <a:srgbClr val="000000"/>
                </a:solidFill>
                <a:ea typeface="-윤고딕120"/>
              </a:rPr>
              <a:t>2) </a:t>
            </a:r>
            <a:r>
              <a:rPr lang="ko-KR" altLang="en-US" sz="1350" b="1" kern="0" spc="-38" dirty="0">
                <a:solidFill>
                  <a:srgbClr val="000000"/>
                </a:solidFill>
                <a:ea typeface="-윤고딕120"/>
              </a:rPr>
              <a:t>표준정규분포</a:t>
            </a:r>
            <a:r>
              <a:rPr lang="en-US" altLang="ko-KR" sz="1350" b="1" kern="0" spc="-38" dirty="0">
                <a:solidFill>
                  <a:srgbClr val="000000"/>
                </a:solidFill>
                <a:latin typeface="-윤고딕120"/>
              </a:rPr>
              <a:t>(standard normal distribution)</a:t>
            </a:r>
            <a:endParaRPr lang="ko-KR" altLang="en-US" sz="1350" kern="0" spc="-38" dirty="0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409396-B97C-4A36-A12D-1F89D098A4CD}"/>
              </a:ext>
            </a:extLst>
          </p:cNvPr>
          <p:cNvSpPr/>
          <p:nvPr/>
        </p:nvSpPr>
        <p:spPr>
          <a:xfrm>
            <a:off x="512205" y="1465837"/>
            <a:ext cx="65527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평균이 </a:t>
            </a:r>
            <a:r>
              <a:rPr lang="en-US" altLang="ko-KR" sz="1200" dirty="0"/>
              <a:t>0</a:t>
            </a:r>
            <a:r>
              <a:rPr lang="ko-KR" altLang="en-US" sz="1200" dirty="0"/>
              <a:t>이고 분산이 </a:t>
            </a:r>
            <a:r>
              <a:rPr lang="en-US" altLang="ko-KR" sz="1200" dirty="0"/>
              <a:t>1</a:t>
            </a:r>
            <a:r>
              <a:rPr lang="ko-KR" altLang="en-US" sz="1200" dirty="0"/>
              <a:t>인 정규확률변수는 </a:t>
            </a:r>
            <a:r>
              <a:rPr lang="en-US" altLang="ko-KR" sz="1200" dirty="0"/>
              <a:t>z</a:t>
            </a:r>
            <a:r>
              <a:rPr lang="ko-KR" altLang="en-US" sz="1200" dirty="0"/>
              <a:t>로 나타내며 다음과 같이 표현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42A5F8-06F3-462F-BD53-FCDFA151C938}"/>
              </a:ext>
            </a:extLst>
          </p:cNvPr>
          <p:cNvSpPr/>
          <p:nvPr/>
        </p:nvSpPr>
        <p:spPr>
          <a:xfrm>
            <a:off x="512205" y="1835105"/>
            <a:ext cx="2587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z</a:t>
            </a:r>
            <a:r>
              <a:rPr lang="ko-KR" altLang="en-US" sz="1200" dirty="0"/>
              <a:t>는 표준정규분포를 </a:t>
            </a:r>
            <a:r>
              <a:rPr lang="ko-KR" altLang="en-US" sz="1200" dirty="0" err="1"/>
              <a:t>따른다고</a:t>
            </a:r>
            <a:r>
              <a:rPr lang="ko-KR" altLang="en-US" sz="1200" dirty="0"/>
              <a:t>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FF7D9A-4061-4B63-8CF3-F6AAD221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99" y="2318332"/>
            <a:ext cx="2682473" cy="146990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C007B5-3CD1-4D8B-B01C-42685DA1911B}"/>
              </a:ext>
            </a:extLst>
          </p:cNvPr>
          <p:cNvSpPr/>
          <p:nvPr/>
        </p:nvSpPr>
        <p:spPr>
          <a:xfrm>
            <a:off x="460095" y="4017380"/>
            <a:ext cx="4048111" cy="566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highlight>
                  <a:srgbClr val="FFFF00"/>
                </a:highlight>
              </a:rPr>
              <a:t>표준정규분포의 형태는 위에 그림과 같으며</a:t>
            </a:r>
            <a:endParaRPr lang="en-US" altLang="ko-KR" sz="10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highlight>
                  <a:srgbClr val="FFFF00"/>
                </a:highlight>
              </a:rPr>
              <a:t> </a:t>
            </a:r>
            <a:r>
              <a:rPr lang="ko-KR" altLang="en-US" sz="1000" dirty="0">
                <a:highlight>
                  <a:srgbClr val="FFFF00"/>
                </a:highlight>
              </a:rPr>
              <a:t>중심 </a:t>
            </a:r>
            <a:r>
              <a:rPr lang="en-US" altLang="ko-KR" sz="1000" dirty="0">
                <a:highlight>
                  <a:srgbClr val="FFFF00"/>
                </a:highlight>
              </a:rPr>
              <a:t>0</a:t>
            </a:r>
            <a:r>
              <a:rPr lang="ko-KR" altLang="en-US" sz="1000" dirty="0">
                <a:highlight>
                  <a:srgbClr val="FFFF00"/>
                </a:highlight>
              </a:rPr>
              <a:t>에서부터 양의 값 </a:t>
            </a:r>
            <a:r>
              <a:rPr lang="en-US" altLang="ko-KR" sz="1000" dirty="0">
                <a:highlight>
                  <a:srgbClr val="FFFF00"/>
                </a:highlight>
              </a:rPr>
              <a:t>z</a:t>
            </a:r>
            <a:r>
              <a:rPr lang="ko-KR" altLang="en-US" sz="1000" dirty="0">
                <a:highlight>
                  <a:srgbClr val="FFFF00"/>
                </a:highlight>
              </a:rPr>
              <a:t>까지의 확률은 음영부분의 넓이와 같다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F3A5F0-2A87-4F42-99E6-CF85EDACEF29}"/>
              </a:ext>
            </a:extLst>
          </p:cNvPr>
          <p:cNvSpPr txBox="1"/>
          <p:nvPr/>
        </p:nvSpPr>
        <p:spPr>
          <a:xfrm>
            <a:off x="683568" y="5013758"/>
            <a:ext cx="4048111" cy="75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연속확률분포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그래프의 면적</a:t>
            </a:r>
            <a:r>
              <a:rPr lang="en-US" altLang="ko-KR" sz="1000" dirty="0"/>
              <a:t>(</a:t>
            </a:r>
            <a:r>
              <a:rPr lang="ko-KR" altLang="en-US" sz="1000" dirty="0"/>
              <a:t>확률밀도함수</a:t>
            </a:r>
            <a:r>
              <a:rPr lang="en-US" altLang="ko-KR" sz="1000" dirty="0"/>
              <a:t>)</a:t>
            </a:r>
            <a:r>
              <a:rPr lang="ko-KR" altLang="en-US" sz="1000" dirty="0"/>
              <a:t>을 통해 확률 </a:t>
            </a:r>
            <a:r>
              <a:rPr lang="en-US" altLang="ko-KR" sz="1000" dirty="0"/>
              <a:t>z</a:t>
            </a:r>
            <a:r>
              <a:rPr lang="ko-KR" altLang="en-US" sz="1000" dirty="0"/>
              <a:t>값의 면적을 </a:t>
            </a:r>
            <a:r>
              <a:rPr lang="ko-KR" altLang="en-US" sz="1000" dirty="0" err="1"/>
              <a:t>구해둔</a:t>
            </a:r>
            <a:r>
              <a:rPr lang="ko-KR" altLang="en-US" sz="1000" dirty="0"/>
              <a:t> 표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ym typeface="Wingdings" panose="05000000000000000000" pitchFamily="2" charset="2"/>
              </a:rPr>
              <a:t>표준정규분포표</a:t>
            </a:r>
            <a:endParaRPr lang="ko-KR" altLang="en-US" sz="100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687850-509C-4E80-BD0E-286BDCC0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939CCA2-451E-4B23-A079-FC9D4D51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185" y="4325416"/>
            <a:ext cx="3741496" cy="195718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FBAFF6-3CC8-4B7E-AF0E-FBE08142F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075" y="1858306"/>
            <a:ext cx="3689386" cy="2030591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EC2091-B897-49F0-880E-341802E5F9C1}"/>
              </a:ext>
            </a:extLst>
          </p:cNvPr>
          <p:cNvSpPr txBox="1"/>
          <p:nvPr/>
        </p:nvSpPr>
        <p:spPr>
          <a:xfrm>
            <a:off x="5259075" y="3990060"/>
            <a:ext cx="1124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표준정규분포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987823-5465-4E15-BCC3-D0148FF5A956}"/>
              </a:ext>
            </a:extLst>
          </p:cNvPr>
          <p:cNvSpPr txBox="1"/>
          <p:nvPr/>
        </p:nvSpPr>
        <p:spPr>
          <a:xfrm>
            <a:off x="5364088" y="1601789"/>
            <a:ext cx="1124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정규분포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58B742-B736-4647-B8FA-AE12C8ED5A71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28125484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F25D355-BC73-4E1C-9D2F-1FD1746C7585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표준정규분포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944263-7DD8-48E8-BAA2-AB4F50710834}"/>
              </a:ext>
            </a:extLst>
          </p:cNvPr>
          <p:cNvSpPr/>
          <p:nvPr/>
        </p:nvSpPr>
        <p:spPr>
          <a:xfrm>
            <a:off x="539552" y="1445888"/>
            <a:ext cx="22541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표준정규분포의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구간확률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943E5B-8CE6-4AC4-A15D-B218C38D1CD2}"/>
              </a:ext>
            </a:extLst>
          </p:cNvPr>
          <p:cNvSpPr/>
          <p:nvPr/>
        </p:nvSpPr>
        <p:spPr>
          <a:xfrm>
            <a:off x="539552" y="1061379"/>
            <a:ext cx="3389774" cy="251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indent="-117158" algn="just" fontAlgn="base">
              <a:lnSpc>
                <a:spcPts val="1200"/>
              </a:lnSpc>
              <a:spcBef>
                <a:spcPts val="600"/>
              </a:spcBef>
              <a:spcAft>
                <a:spcPts val="450"/>
              </a:spcAft>
            </a:pPr>
            <a:r>
              <a:rPr lang="en-US" altLang="ko-KR" sz="1350" b="1" kern="0" spc="-38" dirty="0">
                <a:solidFill>
                  <a:srgbClr val="000000"/>
                </a:solidFill>
                <a:ea typeface="-윤고딕120"/>
              </a:rPr>
              <a:t>2) </a:t>
            </a:r>
            <a:r>
              <a:rPr lang="ko-KR" altLang="en-US" sz="1350" b="1" kern="0" spc="-38" dirty="0">
                <a:solidFill>
                  <a:srgbClr val="000000"/>
                </a:solidFill>
                <a:ea typeface="-윤고딕120"/>
              </a:rPr>
              <a:t>표준정규분포</a:t>
            </a:r>
            <a:r>
              <a:rPr lang="en-US" altLang="ko-KR" sz="1350" b="1" kern="0" spc="-38" dirty="0">
                <a:solidFill>
                  <a:srgbClr val="000000"/>
                </a:solidFill>
                <a:latin typeface="-윤고딕120"/>
              </a:rPr>
              <a:t>(standard normal distribution)</a:t>
            </a:r>
            <a:endParaRPr lang="ko-KR" altLang="en-US" sz="1350" kern="0" spc="-38" dirty="0">
              <a:solidFill>
                <a:srgbClr val="0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A5CA00-426F-4949-BE05-1D444D915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95" y="2845222"/>
            <a:ext cx="3538192" cy="166538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BF1125-FADC-417D-A5B3-EE833576E28C}"/>
              </a:ext>
            </a:extLst>
          </p:cNvPr>
          <p:cNvSpPr/>
          <p:nvPr/>
        </p:nvSpPr>
        <p:spPr>
          <a:xfrm>
            <a:off x="576391" y="2390251"/>
            <a:ext cx="39279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ighlight>
                  <a:srgbClr val="FFFF00"/>
                </a:highlight>
              </a:rPr>
              <a:t>z</a:t>
            </a:r>
            <a:r>
              <a:rPr lang="ko-KR" altLang="en-US" sz="1000" dirty="0">
                <a:highlight>
                  <a:srgbClr val="FFFF00"/>
                </a:highlight>
              </a:rPr>
              <a:t>가 </a:t>
            </a:r>
            <a:r>
              <a:rPr lang="en-US" altLang="ko-KR" sz="1000" dirty="0">
                <a:highlight>
                  <a:srgbClr val="FFFF00"/>
                </a:highlight>
              </a:rPr>
              <a:t>(     )</a:t>
            </a:r>
            <a:r>
              <a:rPr lang="ko-KR" altLang="en-US" sz="1000" dirty="0">
                <a:highlight>
                  <a:srgbClr val="FFFF00"/>
                </a:highlight>
              </a:rPr>
              <a:t>보다 작을 확률  </a:t>
            </a:r>
            <a:r>
              <a:rPr lang="en-US" altLang="ko-KR" sz="1000" dirty="0">
                <a:highlight>
                  <a:srgbClr val="FFFF00"/>
                </a:highlight>
              </a:rPr>
              <a:t>: </a:t>
            </a:r>
            <a:r>
              <a:rPr lang="ko-KR" altLang="en-US" sz="1000" dirty="0">
                <a:highlight>
                  <a:srgbClr val="FFFF00"/>
                </a:highlight>
              </a:rPr>
              <a:t>빗금 친 면적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4813B1-40BB-4C0D-BD6B-FD9B1666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97" y="2751182"/>
            <a:ext cx="3423910" cy="126020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C764DE-4A81-44F4-8F3F-03194570D9E8}"/>
              </a:ext>
            </a:extLst>
          </p:cNvPr>
          <p:cNvSpPr txBox="1"/>
          <p:nvPr/>
        </p:nvSpPr>
        <p:spPr>
          <a:xfrm>
            <a:off x="627796" y="1806471"/>
            <a:ext cx="4011849" cy="52892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예시</a:t>
            </a:r>
            <a:r>
              <a:rPr lang="en-US" altLang="ko-KR" sz="1000" dirty="0"/>
              <a:t>1)  z</a:t>
            </a:r>
            <a:r>
              <a:rPr lang="ko-KR" altLang="en-US" sz="1000" dirty="0"/>
              <a:t>값이 </a:t>
            </a:r>
            <a:r>
              <a:rPr lang="en-US" altLang="ko-KR" sz="1000" dirty="0"/>
              <a:t>1</a:t>
            </a:r>
            <a:r>
              <a:rPr lang="ko-KR" altLang="en-US" sz="1000" dirty="0"/>
              <a:t> </a:t>
            </a:r>
            <a:r>
              <a:rPr lang="ko-KR" altLang="en-US" sz="1000" dirty="0">
                <a:highlight>
                  <a:srgbClr val="FFFF00"/>
                </a:highlight>
              </a:rPr>
              <a:t>이하의 값이 나올 확률</a:t>
            </a:r>
            <a:r>
              <a:rPr lang="en-US" altLang="ko-KR" sz="1000" dirty="0"/>
              <a:t>? </a:t>
            </a:r>
            <a:r>
              <a:rPr lang="en-US" altLang="ko-KR" sz="1000" dirty="0">
                <a:highlight>
                  <a:srgbClr val="FFFF00"/>
                </a:highlight>
              </a:rPr>
              <a:t>(</a:t>
            </a:r>
            <a:r>
              <a:rPr lang="ko-KR" altLang="en-US" sz="1000" dirty="0" err="1">
                <a:highlight>
                  <a:srgbClr val="FFFF00"/>
                </a:highlight>
              </a:rPr>
              <a:t>다음면</a:t>
            </a:r>
            <a:r>
              <a:rPr lang="ko-KR" altLang="en-US" sz="1000" dirty="0">
                <a:highlight>
                  <a:srgbClr val="FFFF00"/>
                </a:highlight>
              </a:rPr>
              <a:t> 표</a:t>
            </a:r>
            <a:r>
              <a:rPr lang="en-US" altLang="ko-KR" sz="1000" dirty="0">
                <a:highlight>
                  <a:srgbClr val="FFFF00"/>
                </a:highlight>
              </a:rPr>
              <a:t>1</a:t>
            </a:r>
            <a:r>
              <a:rPr lang="ko-KR" altLang="en-US" sz="1000" dirty="0">
                <a:highlight>
                  <a:srgbClr val="FFFF00"/>
                </a:highlight>
              </a:rPr>
              <a:t> 참조</a:t>
            </a:r>
            <a:r>
              <a:rPr lang="en-US" altLang="ko-KR" sz="1000" dirty="0">
                <a:highlight>
                  <a:srgbClr val="FFFF00"/>
                </a:highlight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1 </a:t>
            </a:r>
            <a:r>
              <a:rPr lang="ko-KR" altLang="en-US" sz="1000" dirty="0"/>
              <a:t>이하일 확률 </a:t>
            </a:r>
            <a:r>
              <a:rPr lang="en-US" altLang="ko-KR" sz="1000" dirty="0"/>
              <a:t>: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 0.8413 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즉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, 84.13%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992302-3962-46C7-82F2-7C1A258F26F3}"/>
              </a:ext>
            </a:extLst>
          </p:cNvPr>
          <p:cNvSpPr/>
          <p:nvPr/>
        </p:nvSpPr>
        <p:spPr>
          <a:xfrm>
            <a:off x="551344" y="4112661"/>
            <a:ext cx="4430552" cy="9905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예시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2)  z </a:t>
            </a:r>
            <a:r>
              <a:rPr lang="ko-KR" altLang="en-US" sz="1000" dirty="0">
                <a:solidFill>
                  <a:srgbClr val="222222"/>
                </a:solidFill>
                <a:highlight>
                  <a:srgbClr val="FFFF00"/>
                </a:highlight>
                <a:latin typeface="Lora"/>
              </a:rPr>
              <a:t>값이 </a:t>
            </a:r>
            <a:r>
              <a:rPr lang="en-US" altLang="ko-KR" sz="1000" dirty="0">
                <a:solidFill>
                  <a:srgbClr val="222222"/>
                </a:solidFill>
                <a:highlight>
                  <a:srgbClr val="FFFF00"/>
                </a:highlight>
                <a:latin typeface="Lora"/>
              </a:rPr>
              <a:t>-1 </a:t>
            </a:r>
            <a:r>
              <a:rPr lang="ko-KR" altLang="en-US" sz="1000" dirty="0">
                <a:solidFill>
                  <a:srgbClr val="222222"/>
                </a:solidFill>
                <a:highlight>
                  <a:srgbClr val="FFFF00"/>
                </a:highlight>
                <a:latin typeface="Lora"/>
              </a:rPr>
              <a:t>에서 </a:t>
            </a:r>
            <a:r>
              <a:rPr lang="en-US" altLang="ko-KR" sz="1000" dirty="0">
                <a:solidFill>
                  <a:srgbClr val="222222"/>
                </a:solidFill>
                <a:highlight>
                  <a:srgbClr val="FFFF00"/>
                </a:highlight>
                <a:latin typeface="Lora"/>
              </a:rPr>
              <a:t>1 </a:t>
            </a:r>
            <a:r>
              <a:rPr lang="ko-KR" altLang="en-US" sz="1000" dirty="0">
                <a:solidFill>
                  <a:srgbClr val="222222"/>
                </a:solidFill>
                <a:highlight>
                  <a:srgbClr val="FFFF00"/>
                </a:highlight>
                <a:latin typeface="Lora"/>
              </a:rPr>
              <a:t>일 때의 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면적 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확률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) 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은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?</a:t>
            </a:r>
            <a:r>
              <a:rPr lang="en-US" altLang="ko-KR" sz="1000" dirty="0">
                <a:highlight>
                  <a:srgbClr val="FFFF00"/>
                </a:highlight>
              </a:rPr>
              <a:t> (</a:t>
            </a:r>
            <a:r>
              <a:rPr lang="ko-KR" altLang="en-US" sz="1000" dirty="0" err="1">
                <a:highlight>
                  <a:srgbClr val="FFFF00"/>
                </a:highlight>
              </a:rPr>
              <a:t>다음면</a:t>
            </a:r>
            <a:r>
              <a:rPr lang="ko-KR" altLang="en-US" sz="1000" dirty="0">
                <a:highlight>
                  <a:srgbClr val="FFFF00"/>
                </a:highlight>
              </a:rPr>
              <a:t> 표</a:t>
            </a:r>
            <a:r>
              <a:rPr lang="en-US" altLang="ko-KR" sz="1000" dirty="0">
                <a:highlight>
                  <a:srgbClr val="FFFF00"/>
                </a:highlight>
              </a:rPr>
              <a:t>2</a:t>
            </a:r>
            <a:r>
              <a:rPr lang="ko-KR" altLang="en-US" sz="1000" dirty="0">
                <a:highlight>
                  <a:srgbClr val="FFFF00"/>
                </a:highlight>
              </a:rPr>
              <a:t> 참조</a:t>
            </a:r>
            <a:r>
              <a:rPr lang="en-US" altLang="ko-KR" sz="1000" dirty="0">
                <a:highlight>
                  <a:srgbClr val="FFFF00"/>
                </a:highlight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22222"/>
              </a:solidFill>
              <a:latin typeface="Lor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: 0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에서 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1 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확률이 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‘</a:t>
            </a:r>
            <a:r>
              <a:rPr lang="ko-KR" altLang="en-US" sz="1000" dirty="0" err="1">
                <a:solidFill>
                  <a:srgbClr val="222222"/>
                </a:solidFill>
                <a:latin typeface="Lora"/>
              </a:rPr>
              <a:t>표＇에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 의하면 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0.3413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이므로</a:t>
            </a:r>
            <a:endParaRPr lang="en-US" altLang="ko-KR" sz="1000" dirty="0">
              <a:solidFill>
                <a:srgbClr val="222222"/>
              </a:solidFill>
              <a:latin typeface="Lor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과 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1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사이 확률은 </a:t>
            </a:r>
            <a:r>
              <a:rPr lang="en-US" altLang="ko-KR" sz="1000" dirty="0">
                <a:solidFill>
                  <a:srgbClr val="222222"/>
                </a:solidFill>
                <a:latin typeface="Lora"/>
              </a:rPr>
              <a:t>0.3413 X 2 = 06826</a:t>
            </a:r>
            <a:r>
              <a:rPr lang="ko-KR" altLang="en-US" sz="1000" dirty="0">
                <a:solidFill>
                  <a:srgbClr val="222222"/>
                </a:solidFill>
                <a:latin typeface="Lora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Lor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036B0B-2B87-42A6-B78E-6F3E49E11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0" y="5143073"/>
            <a:ext cx="3106688" cy="14341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59D620-0535-48D1-A967-EFBFFAB9E864}"/>
              </a:ext>
            </a:extLst>
          </p:cNvPr>
          <p:cNvSpPr txBox="1"/>
          <p:nvPr/>
        </p:nvSpPr>
        <p:spPr>
          <a:xfrm>
            <a:off x="5078901" y="1756551"/>
            <a:ext cx="3600286" cy="756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예시</a:t>
            </a:r>
            <a:r>
              <a:rPr lang="en-US" altLang="ko-KR" sz="1000" dirty="0"/>
              <a:t>3) z</a:t>
            </a:r>
            <a:r>
              <a:rPr lang="ko-KR" altLang="en-US" sz="1000" dirty="0"/>
              <a:t>값이 </a:t>
            </a:r>
            <a:r>
              <a:rPr lang="en-US" altLang="ko-KR" sz="1000" dirty="0"/>
              <a:t>a</a:t>
            </a:r>
            <a:r>
              <a:rPr lang="ko-KR" altLang="en-US" sz="1000" dirty="0"/>
              <a:t>와 </a:t>
            </a:r>
            <a:r>
              <a:rPr lang="en-US" altLang="ko-KR" sz="1000" dirty="0"/>
              <a:t>b</a:t>
            </a:r>
            <a:r>
              <a:rPr lang="ko-KR" altLang="en-US" sz="1000" dirty="0"/>
              <a:t>사이 확률</a:t>
            </a:r>
            <a:r>
              <a:rPr lang="en-US" altLang="ko-KR" sz="10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: 0</a:t>
            </a:r>
            <a:r>
              <a:rPr lang="ko-KR" altLang="en-US" sz="1000" dirty="0"/>
              <a:t>과 </a:t>
            </a:r>
            <a:r>
              <a:rPr lang="en-US" altLang="ko-KR" sz="1000" dirty="0"/>
              <a:t>b </a:t>
            </a:r>
            <a:r>
              <a:rPr lang="ko-KR" altLang="en-US" sz="1000" dirty="0"/>
              <a:t>사이</a:t>
            </a:r>
            <a:r>
              <a:rPr lang="en-US" altLang="ko-KR" sz="1000" dirty="0"/>
              <a:t> </a:t>
            </a:r>
            <a:r>
              <a:rPr lang="ko-KR" altLang="en-US" sz="1000" dirty="0"/>
              <a:t>확률과 </a:t>
            </a:r>
            <a:r>
              <a:rPr lang="en-US" altLang="ko-KR" sz="1000" dirty="0"/>
              <a:t>0</a:t>
            </a:r>
            <a:r>
              <a:rPr lang="ko-KR" altLang="en-US" sz="1000" dirty="0"/>
              <a:t>과 </a:t>
            </a:r>
            <a:r>
              <a:rPr lang="en-US" altLang="ko-KR" sz="1000" dirty="0"/>
              <a:t>–a</a:t>
            </a:r>
            <a:r>
              <a:rPr lang="ko-KR" altLang="en-US" sz="1000" dirty="0"/>
              <a:t>사이</a:t>
            </a:r>
            <a:r>
              <a:rPr lang="en-US" altLang="ko-KR" sz="1000" dirty="0"/>
              <a:t> </a:t>
            </a:r>
            <a:r>
              <a:rPr lang="ko-KR" altLang="en-US" sz="1000" dirty="0"/>
              <a:t>확률을 각각 계산한 후 더하면 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1B1E684-F3E3-4BCB-8C14-30CFA296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E5E1B-FF39-44D3-B783-A074100FE7DF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37474312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56074F-FF91-4A0C-93FB-39FBFEBC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56FAC08-F1A4-454C-9983-28EE6F87177F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표준정규분포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2756BEA-1E72-4C59-AD52-23193CDABC37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CB130-A7D0-45E1-B992-59AF227C1CA6}"/>
              </a:ext>
            </a:extLst>
          </p:cNvPr>
          <p:cNvSpPr txBox="1"/>
          <p:nvPr/>
        </p:nvSpPr>
        <p:spPr>
          <a:xfrm>
            <a:off x="239239" y="965636"/>
            <a:ext cx="1690725" cy="27699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표준정규분포표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3975F-62A2-42A6-92D2-7DE31B34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4" y="1204609"/>
            <a:ext cx="6378846" cy="248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9E855-DCC5-4FC7-8BE1-D8E0F6F7212D}"/>
              </a:ext>
            </a:extLst>
          </p:cNvPr>
          <p:cNvSpPr txBox="1"/>
          <p:nvPr/>
        </p:nvSpPr>
        <p:spPr>
          <a:xfrm>
            <a:off x="3614382" y="2422607"/>
            <a:ext cx="5760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11EAA-E9E4-4717-B67A-E91CF5C86FE2}"/>
              </a:ext>
            </a:extLst>
          </p:cNvPr>
          <p:cNvSpPr txBox="1"/>
          <p:nvPr/>
        </p:nvSpPr>
        <p:spPr>
          <a:xfrm>
            <a:off x="6535070" y="1154628"/>
            <a:ext cx="2646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연속확률분포</a:t>
            </a:r>
            <a:endParaRPr lang="en-US" altLang="ko-KR" sz="1000" dirty="0"/>
          </a:p>
          <a:p>
            <a:r>
              <a:rPr lang="ko-KR" altLang="en-US" sz="1000" dirty="0"/>
              <a:t>그래프의 면적</a:t>
            </a:r>
            <a:r>
              <a:rPr lang="en-US" altLang="ko-KR" sz="1000" dirty="0"/>
              <a:t>(</a:t>
            </a:r>
            <a:r>
              <a:rPr lang="ko-KR" altLang="en-US" sz="1000" dirty="0"/>
              <a:t>확률밀도함수</a:t>
            </a:r>
            <a:r>
              <a:rPr lang="en-US" altLang="ko-KR" sz="1000" dirty="0"/>
              <a:t>)</a:t>
            </a:r>
            <a:r>
              <a:rPr lang="ko-KR" altLang="en-US" sz="1000" dirty="0"/>
              <a:t>을 통해 확률</a:t>
            </a:r>
            <a:endParaRPr lang="en-US" altLang="ko-KR" sz="1000" dirty="0"/>
          </a:p>
          <a:p>
            <a:r>
              <a:rPr lang="en-US" altLang="ko-KR" sz="1000" dirty="0">
                <a:highlight>
                  <a:srgbClr val="00FFFF"/>
                </a:highlight>
              </a:rPr>
              <a:t>z</a:t>
            </a:r>
            <a:r>
              <a:rPr lang="ko-KR" altLang="en-US" sz="1000" dirty="0">
                <a:highlight>
                  <a:srgbClr val="00FFFF"/>
                </a:highlight>
              </a:rPr>
              <a:t>값의 면적을 </a:t>
            </a:r>
            <a:r>
              <a:rPr lang="ko-KR" altLang="en-US" sz="1000" dirty="0" err="1">
                <a:highlight>
                  <a:srgbClr val="00FFFF"/>
                </a:highlight>
              </a:rPr>
              <a:t>구해둔</a:t>
            </a:r>
            <a:r>
              <a:rPr lang="ko-KR" altLang="en-US" sz="1000" dirty="0">
                <a:highlight>
                  <a:srgbClr val="00FFFF"/>
                </a:highlight>
              </a:rPr>
              <a:t> 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C48FA0-FF10-4D64-8709-BA584E4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0" y="3926532"/>
            <a:ext cx="6420815" cy="24829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F7C408-B159-430D-99CE-94526577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298" y="3826058"/>
            <a:ext cx="2431702" cy="16586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4FBB964-5814-4395-837D-E087C83CF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817" y="2034641"/>
            <a:ext cx="2218316" cy="10448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0C888-90CD-4291-80E0-7CEC6AE43E4E}"/>
              </a:ext>
            </a:extLst>
          </p:cNvPr>
          <p:cNvSpPr txBox="1"/>
          <p:nvPr/>
        </p:nvSpPr>
        <p:spPr>
          <a:xfrm>
            <a:off x="4190446" y="6065386"/>
            <a:ext cx="5760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10138C-6F29-478F-8DA9-DDC9941944EC}"/>
              </a:ext>
            </a:extLst>
          </p:cNvPr>
          <p:cNvSpPr txBox="1"/>
          <p:nvPr/>
        </p:nvSpPr>
        <p:spPr>
          <a:xfrm>
            <a:off x="239239" y="3687559"/>
            <a:ext cx="1690725" cy="27699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표준정규분포표 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77927C8-F2E1-4457-80B5-E7146D151D93}"/>
              </a:ext>
            </a:extLst>
          </p:cNvPr>
          <p:cNvSpPr/>
          <p:nvPr/>
        </p:nvSpPr>
        <p:spPr>
          <a:xfrm rot="10800000">
            <a:off x="6589817" y="2159021"/>
            <a:ext cx="405188" cy="2581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32C69D5-FF63-46F0-89D8-B3438C6771A5}"/>
              </a:ext>
            </a:extLst>
          </p:cNvPr>
          <p:cNvSpPr/>
          <p:nvPr/>
        </p:nvSpPr>
        <p:spPr>
          <a:xfrm rot="10800000">
            <a:off x="6671340" y="4415934"/>
            <a:ext cx="405188" cy="2581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B1A2189-0707-41E8-B61F-597F036F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980F1D-6336-4F2C-AFD0-90D2C5817F7F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8797622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56074F-FF91-4A0C-93FB-39FBFEBC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56FAC08-F1A4-454C-9983-28EE6F87177F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표준정규분포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2756BEA-1E72-4C59-AD52-23193CDABC37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B1A2189-0707-41E8-B61F-597F036F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305A2-2459-4FC3-B7C2-5681BD33DE15}"/>
              </a:ext>
            </a:extLst>
          </p:cNvPr>
          <p:cNvSpPr txBox="1"/>
          <p:nvPr/>
        </p:nvSpPr>
        <p:spPr>
          <a:xfrm>
            <a:off x="6019800" y="1916832"/>
            <a:ext cx="164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8660B3D-B223-444D-A6A4-DBE3C36098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5536" y="3207561"/>
          <a:ext cx="396044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625207027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163238217"/>
                    </a:ext>
                  </a:extLst>
                </a:gridCol>
              </a:tblGrid>
              <a:tr h="1771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유의수준 </a:t>
                      </a:r>
                      <a:r>
                        <a:rPr lang="el-GR" altLang="ko-KR" sz="1000" dirty="0"/>
                        <a:t>α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Z </a:t>
                      </a:r>
                      <a:r>
                        <a:rPr lang="ko-KR" altLang="en-US" sz="1000" dirty="0"/>
                        <a:t>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496175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1.28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502036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1.645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6879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1.96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54288"/>
                  </a:ext>
                </a:extLst>
              </a:tr>
              <a:tr h="147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2.33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21033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2CB4E6A8-F374-4377-935F-01ED864D8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1" y="1225028"/>
            <a:ext cx="3997752" cy="165761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FFBF9-DEAC-4F22-B1B5-9EE1EC11C63C}"/>
              </a:ext>
            </a:extLst>
          </p:cNvPr>
          <p:cNvSpPr txBox="1"/>
          <p:nvPr/>
        </p:nvSpPr>
        <p:spPr>
          <a:xfrm>
            <a:off x="4597913" y="3178293"/>
            <a:ext cx="4259697" cy="102316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P(0 ≤ Z ≤ 1.645) = 0.45,   P(-1.645  ≤  Z  ≤ 1.645) = 0.9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P(0 ≤ Z ≤ 1.96) = 0.475,  P(-1.96  ≤  Z  ≤ 1.96) = 0.95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P(0 ≤ Z ≤ 2.575) = 0.495, P(-2.575  ≤  Z  ≤ 2.575) = 0.99 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9292A9-DAB9-4749-A1E6-5066D0FC3485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3203225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F25D355-BC73-4E1C-9D2F-1FD1746C7585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표준정규분포 </a:t>
            </a:r>
            <a:r>
              <a:rPr lang="en-US" altLang="ko-KR" sz="1500" dirty="0"/>
              <a:t>(</a:t>
            </a:r>
            <a:r>
              <a:rPr lang="ko-KR" altLang="en-US" sz="1500" dirty="0"/>
              <a:t>예제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FB428-0A96-4929-81B7-4367C49F1D47}"/>
              </a:ext>
            </a:extLst>
          </p:cNvPr>
          <p:cNvSpPr txBox="1"/>
          <p:nvPr/>
        </p:nvSpPr>
        <p:spPr>
          <a:xfrm>
            <a:off x="463797" y="1404003"/>
            <a:ext cx="8284667" cy="52597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00</a:t>
            </a:r>
            <a:r>
              <a:rPr lang="ko-KR" altLang="en-US" sz="1000" dirty="0"/>
              <a:t>경찰서에서 근무하는 경찰관들의  평균 근무기간을 조사하였는데 </a:t>
            </a:r>
            <a:r>
              <a:rPr lang="en-US" altLang="ko-KR" sz="1000" dirty="0"/>
              <a:t>15</a:t>
            </a:r>
            <a:r>
              <a:rPr lang="ko-KR" altLang="en-US" sz="1000" dirty="0"/>
              <a:t>년이고</a:t>
            </a:r>
            <a:r>
              <a:rPr lang="en-US" altLang="ko-KR" sz="1000" dirty="0"/>
              <a:t>, </a:t>
            </a:r>
            <a:r>
              <a:rPr lang="ko-KR" altLang="en-US" sz="1000" dirty="0"/>
              <a:t>표준편차는 </a:t>
            </a:r>
            <a:r>
              <a:rPr lang="en-US" altLang="ko-KR" sz="1000" dirty="0"/>
              <a:t>5</a:t>
            </a:r>
            <a:r>
              <a:rPr lang="ko-KR" altLang="en-US" sz="1000" dirty="0"/>
              <a:t>년인 정규분포를 </a:t>
            </a:r>
            <a:r>
              <a:rPr lang="ko-KR" altLang="en-US" sz="1000" dirty="0" err="1"/>
              <a:t>따른다고</a:t>
            </a:r>
            <a:r>
              <a:rPr lang="ko-KR" altLang="en-US" sz="1000" dirty="0"/>
              <a:t> 한다</a:t>
            </a:r>
            <a:r>
              <a:rPr lang="en-US" altLang="ko-KR" sz="1000" dirty="0"/>
              <a:t>. 00 </a:t>
            </a:r>
            <a:r>
              <a:rPr lang="ko-KR" altLang="en-US" sz="1000" dirty="0"/>
              <a:t>경찰서에서 </a:t>
            </a:r>
            <a:r>
              <a:rPr lang="en-US" altLang="ko-KR" sz="1000" dirty="0"/>
              <a:t>20</a:t>
            </a:r>
            <a:r>
              <a:rPr lang="ko-KR" altLang="en-US" sz="1000" dirty="0"/>
              <a:t>년 </a:t>
            </a:r>
            <a:r>
              <a:rPr lang="ko-KR" altLang="en-US" sz="1000" dirty="0">
                <a:highlight>
                  <a:srgbClr val="FFFF00"/>
                </a:highlight>
              </a:rPr>
              <a:t>이상</a:t>
            </a:r>
            <a:r>
              <a:rPr lang="ko-KR" altLang="en-US" sz="1000" dirty="0"/>
              <a:t> 근무한 경찰관의 비율은 얼마나 될까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28C0B-AF21-4A0E-8D6F-52F3FBB51812}"/>
              </a:ext>
            </a:extLst>
          </p:cNvPr>
          <p:cNvSpPr txBox="1"/>
          <p:nvPr/>
        </p:nvSpPr>
        <p:spPr>
          <a:xfrm>
            <a:off x="548744" y="3819773"/>
            <a:ext cx="8284667" cy="52597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최근 휴대폰들의 평균 수명은 </a:t>
            </a:r>
            <a:r>
              <a:rPr lang="en-US" altLang="ko-KR" sz="1000" dirty="0"/>
              <a:t>900</a:t>
            </a:r>
            <a:r>
              <a:rPr lang="ko-KR" altLang="en-US" sz="1000" dirty="0"/>
              <a:t>일이고</a:t>
            </a:r>
            <a:r>
              <a:rPr lang="en-US" altLang="ko-KR" sz="1000" dirty="0"/>
              <a:t>, </a:t>
            </a:r>
            <a:r>
              <a:rPr lang="ko-KR" altLang="en-US" sz="1000" dirty="0"/>
              <a:t>표준편차가 </a:t>
            </a:r>
            <a:r>
              <a:rPr lang="en-US" altLang="ko-KR" sz="1000" dirty="0"/>
              <a:t>60</a:t>
            </a:r>
            <a:r>
              <a:rPr lang="ko-KR" altLang="en-US" sz="1000" dirty="0"/>
              <a:t>일인 정규분포를 </a:t>
            </a:r>
            <a:r>
              <a:rPr lang="ko-KR" altLang="en-US" sz="1000" dirty="0" err="1"/>
              <a:t>따른다고</a:t>
            </a:r>
            <a:r>
              <a:rPr lang="ko-KR" altLang="en-US" sz="1000" dirty="0"/>
              <a:t> 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휴대폰 수명이 </a:t>
            </a:r>
            <a:r>
              <a:rPr lang="en-US" altLang="ko-KR" sz="1000" dirty="0"/>
              <a:t>800</a:t>
            </a:r>
            <a:r>
              <a:rPr lang="ko-KR" altLang="en-US" sz="1000" dirty="0"/>
              <a:t>일 </a:t>
            </a:r>
            <a:r>
              <a:rPr lang="ko-KR" altLang="en-US" sz="1000" dirty="0">
                <a:highlight>
                  <a:srgbClr val="FFFF00"/>
                </a:highlight>
              </a:rPr>
              <a:t>이하</a:t>
            </a:r>
            <a:r>
              <a:rPr lang="ko-KR" altLang="en-US" sz="1000" dirty="0"/>
              <a:t>일 확률은</a:t>
            </a:r>
            <a:r>
              <a:rPr lang="en-US" altLang="ko-KR" sz="1000" dirty="0"/>
              <a:t>?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AD7C33-BBCF-41B2-8991-0289CFEC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DD6A7E-D832-495D-A70E-04102FF81E74}"/>
              </a:ext>
            </a:extLst>
          </p:cNvPr>
          <p:cNvSpPr/>
          <p:nvPr/>
        </p:nvSpPr>
        <p:spPr>
          <a:xfrm>
            <a:off x="479082" y="2179841"/>
            <a:ext cx="4489469" cy="98764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P( X ≥ 20)</a:t>
            </a:r>
            <a:r>
              <a:rPr lang="ko-KR" altLang="en-US" sz="1000" dirty="0">
                <a:sym typeface="Wingdings" panose="05000000000000000000" pitchFamily="2" charset="2"/>
              </a:rPr>
              <a:t>를 구하는 문제이다</a:t>
            </a:r>
            <a:r>
              <a:rPr lang="en-US" altLang="ko-KR" sz="1000" dirty="0">
                <a:sym typeface="Wingdings" panose="05000000000000000000" pitchFamily="2" charset="2"/>
              </a:rPr>
              <a:t>.        </a:t>
            </a:r>
            <a:r>
              <a:rPr lang="ko-KR" altLang="en-US" sz="1000" dirty="0">
                <a:sym typeface="Wingdings" panose="05000000000000000000" pitchFamily="2" charset="2"/>
              </a:rPr>
              <a:t>표준화</a:t>
            </a:r>
            <a:r>
              <a:rPr lang="en-US" altLang="ko-KR" sz="1000" dirty="0">
                <a:sym typeface="Wingdings" panose="05000000000000000000" pitchFamily="2" charset="2"/>
              </a:rPr>
              <a:t>(Z) </a:t>
            </a:r>
            <a:r>
              <a:rPr lang="ko-KR" altLang="en-US" sz="1000" dirty="0">
                <a:sym typeface="Wingdings" panose="05000000000000000000" pitchFamily="2" charset="2"/>
              </a:rPr>
              <a:t>하면 </a:t>
            </a:r>
            <a:r>
              <a:rPr lang="en-US" altLang="ko-KR" sz="1000" dirty="0">
                <a:sym typeface="Wingdings" panose="05000000000000000000" pitchFamily="2" charset="2"/>
              </a:rPr>
              <a:t>Z=(20-15)/(5)=1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ym typeface="Wingdings" panose="05000000000000000000" pitchFamily="2" charset="2"/>
              </a:rPr>
              <a:t>즉</a:t>
            </a:r>
            <a:r>
              <a:rPr lang="en-US" altLang="ko-KR" sz="1000" dirty="0">
                <a:sym typeface="Wingdings" panose="05000000000000000000" pitchFamily="2" charset="2"/>
              </a:rPr>
              <a:t>,  P(Z≥1)</a:t>
            </a:r>
            <a:r>
              <a:rPr lang="ko-KR" altLang="en-US" sz="1000" dirty="0">
                <a:sym typeface="Wingdings" panose="05000000000000000000" pitchFamily="2" charset="2"/>
              </a:rPr>
              <a:t>를 구하는 문제가</a:t>
            </a:r>
            <a:r>
              <a:rPr lang="en-US" altLang="ko-KR" sz="1000" dirty="0"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ym typeface="Wingdings" panose="05000000000000000000" pitchFamily="2" charset="2"/>
              </a:rPr>
              <a:t>된다</a:t>
            </a:r>
            <a:r>
              <a:rPr lang="en-US" altLang="ko-KR" sz="10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ym typeface="Wingdings" panose="05000000000000000000" pitchFamily="2" charset="2"/>
              </a:rPr>
              <a:t>표준정규분포표에서 찾아보면 해당 값은 </a:t>
            </a:r>
            <a:r>
              <a:rPr lang="en-US" altLang="ko-KR" sz="1000" dirty="0">
                <a:sym typeface="Wingdings" panose="05000000000000000000" pitchFamily="2" charset="2"/>
              </a:rPr>
              <a:t>0.8413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20</a:t>
            </a:r>
            <a:r>
              <a:rPr lang="ko-KR" altLang="en-US" sz="1000" dirty="0" err="1">
                <a:sym typeface="Wingdings" panose="05000000000000000000" pitchFamily="2" charset="2"/>
              </a:rPr>
              <a:t>년이상</a:t>
            </a:r>
            <a:r>
              <a:rPr lang="ko-KR" altLang="en-US" sz="1000" dirty="0">
                <a:sym typeface="Wingdings" panose="05000000000000000000" pitchFamily="2" charset="2"/>
              </a:rPr>
              <a:t> 근무한 경찰관 확률은 </a:t>
            </a:r>
            <a:r>
              <a:rPr lang="en-US" altLang="ko-KR" sz="1000" dirty="0">
                <a:sym typeface="Wingdings" panose="05000000000000000000" pitchFamily="2" charset="2"/>
              </a:rPr>
              <a:t>(1-0.8423)=0.1577 , </a:t>
            </a:r>
            <a:r>
              <a:rPr lang="ko-KR" altLang="en-US" sz="1000" dirty="0">
                <a:sym typeface="Wingdings" panose="05000000000000000000" pitchFamily="2" charset="2"/>
              </a:rPr>
              <a:t>즉 </a:t>
            </a:r>
            <a:r>
              <a:rPr lang="en-US" altLang="ko-KR" sz="1000" dirty="0">
                <a:highlight>
                  <a:srgbClr val="FFFF00"/>
                </a:highlight>
                <a:sym typeface="Wingdings" panose="05000000000000000000" pitchFamily="2" charset="2"/>
              </a:rPr>
              <a:t>15.77%</a:t>
            </a:r>
            <a:r>
              <a:rPr lang="ko-KR" altLang="en-US" sz="1000" dirty="0">
                <a:sym typeface="Wingdings" panose="05000000000000000000" pitchFamily="2" charset="2"/>
              </a:rPr>
              <a:t>가 된다</a:t>
            </a:r>
            <a:r>
              <a:rPr lang="en-US" altLang="ko-KR" sz="1000" dirty="0">
                <a:sym typeface="Wingdings" panose="05000000000000000000" pitchFamily="2" charset="2"/>
              </a:rPr>
              <a:t>.</a:t>
            </a:r>
            <a:endParaRPr lang="ko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715B47-77BA-4CB5-8CF4-A4580011C500}"/>
              </a:ext>
            </a:extLst>
          </p:cNvPr>
          <p:cNvSpPr/>
          <p:nvPr/>
        </p:nvSpPr>
        <p:spPr>
          <a:xfrm>
            <a:off x="548744" y="4634521"/>
            <a:ext cx="6318448" cy="121847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P( X ≤ 800)</a:t>
            </a:r>
            <a:r>
              <a:rPr lang="ko-KR" altLang="en-US" sz="1000" dirty="0">
                <a:sym typeface="Wingdings" panose="05000000000000000000" pitchFamily="2" charset="2"/>
              </a:rPr>
              <a:t>를 구하는 문제이다</a:t>
            </a:r>
            <a:r>
              <a:rPr lang="en-US" altLang="ko-KR" sz="1000" dirty="0">
                <a:sym typeface="Wingdings" panose="05000000000000000000" pitchFamily="2" charset="2"/>
              </a:rPr>
              <a:t>.        </a:t>
            </a:r>
            <a:r>
              <a:rPr lang="ko-KR" altLang="en-US" sz="1000" dirty="0">
                <a:sym typeface="Wingdings" panose="05000000000000000000" pitchFamily="2" charset="2"/>
              </a:rPr>
              <a:t>표준화</a:t>
            </a:r>
            <a:r>
              <a:rPr lang="en-US" altLang="ko-KR" sz="1000" dirty="0">
                <a:sym typeface="Wingdings" panose="05000000000000000000" pitchFamily="2" charset="2"/>
              </a:rPr>
              <a:t>(Z) </a:t>
            </a:r>
            <a:r>
              <a:rPr lang="ko-KR" altLang="en-US" sz="1000" dirty="0">
                <a:sym typeface="Wingdings" panose="05000000000000000000" pitchFamily="2" charset="2"/>
              </a:rPr>
              <a:t>하면 </a:t>
            </a:r>
            <a:r>
              <a:rPr lang="en-US" altLang="ko-KR" sz="1000" dirty="0">
                <a:sym typeface="Wingdings" panose="05000000000000000000" pitchFamily="2" charset="2"/>
              </a:rPr>
              <a:t>Z=(800-900)/(50)=-0.5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ym typeface="Wingdings" panose="05000000000000000000" pitchFamily="2" charset="2"/>
              </a:rPr>
              <a:t>즉</a:t>
            </a:r>
            <a:r>
              <a:rPr lang="en-US" altLang="ko-KR" sz="1000" dirty="0">
                <a:sym typeface="Wingdings" panose="05000000000000000000" pitchFamily="2" charset="2"/>
              </a:rPr>
              <a:t>,  P(Z ≤ -0.5)</a:t>
            </a:r>
            <a:r>
              <a:rPr lang="ko-KR" altLang="en-US" sz="1000" dirty="0">
                <a:sym typeface="Wingdings" panose="05000000000000000000" pitchFamily="2" charset="2"/>
              </a:rPr>
              <a:t>를 구하는 문제가</a:t>
            </a:r>
            <a:r>
              <a:rPr lang="en-US" altLang="ko-KR" sz="1000" dirty="0"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ym typeface="Wingdings" panose="05000000000000000000" pitchFamily="2" charset="2"/>
              </a:rPr>
              <a:t>된다</a:t>
            </a:r>
            <a:r>
              <a:rPr lang="en-US" altLang="ko-KR" sz="10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ym typeface="Wingdings" panose="05000000000000000000" pitchFamily="2" charset="2"/>
              </a:rPr>
              <a:t>표준정규분포표에서 </a:t>
            </a:r>
            <a:r>
              <a:rPr lang="en-US" altLang="ko-KR" sz="1000" dirty="0">
                <a:sym typeface="Wingdings" panose="05000000000000000000" pitchFamily="2" charset="2"/>
              </a:rPr>
              <a:t>0.5 </a:t>
            </a:r>
            <a:r>
              <a:rPr lang="ko-KR" altLang="en-US" sz="1000" dirty="0">
                <a:sym typeface="Wingdings" panose="05000000000000000000" pitchFamily="2" charset="2"/>
              </a:rPr>
              <a:t>이상일 확률을 구한 다음 </a:t>
            </a:r>
            <a:r>
              <a:rPr lang="en-US" altLang="ko-KR" sz="1000" dirty="0">
                <a:sym typeface="Wingdings" panose="05000000000000000000" pitchFamily="2" charset="2"/>
              </a:rPr>
              <a:t>0.6915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ym typeface="Wingdings" panose="05000000000000000000" pitchFamily="2" charset="2"/>
              </a:rPr>
              <a:t>좌우대칭이므로</a:t>
            </a:r>
            <a:r>
              <a:rPr lang="ko-KR" altLang="en-US" sz="1000" dirty="0"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sym typeface="Wingdings" panose="05000000000000000000" pitchFamily="2" charset="2"/>
              </a:rPr>
              <a:t>(1-0.6915) 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ym typeface="Wingdings" panose="05000000000000000000" pitchFamily="2" charset="2"/>
              </a:rPr>
              <a:t>휴대폰 수명이 </a:t>
            </a:r>
            <a:r>
              <a:rPr lang="en-US" altLang="ko-KR" sz="1000" dirty="0">
                <a:sym typeface="Wingdings" panose="05000000000000000000" pitchFamily="2" charset="2"/>
              </a:rPr>
              <a:t>800</a:t>
            </a:r>
            <a:r>
              <a:rPr lang="ko-KR" altLang="en-US" sz="1000" dirty="0">
                <a:sym typeface="Wingdings" panose="05000000000000000000" pitchFamily="2" charset="2"/>
              </a:rPr>
              <a:t>일 이하일 확률 </a:t>
            </a:r>
            <a:r>
              <a:rPr lang="en-US" altLang="ko-KR" sz="1000" dirty="0">
                <a:sym typeface="Wingdings" panose="05000000000000000000" pitchFamily="2" charset="2"/>
              </a:rPr>
              <a:t>(1-0.6915)=0.3085 , </a:t>
            </a:r>
            <a:r>
              <a:rPr lang="ko-KR" altLang="en-US" sz="1000" dirty="0">
                <a:sym typeface="Wingdings" panose="05000000000000000000" pitchFamily="2" charset="2"/>
              </a:rPr>
              <a:t>즉 </a:t>
            </a:r>
            <a:r>
              <a:rPr lang="en-US" altLang="ko-KR" sz="1000" dirty="0">
                <a:sym typeface="Wingdings" panose="05000000000000000000" pitchFamily="2" charset="2"/>
              </a:rPr>
              <a:t>30</a:t>
            </a:r>
            <a:r>
              <a:rPr lang="en-US" altLang="ko-KR" sz="1000" dirty="0">
                <a:highlight>
                  <a:srgbClr val="FFFF00"/>
                </a:highlight>
                <a:sym typeface="Wingdings" panose="05000000000000000000" pitchFamily="2" charset="2"/>
              </a:rPr>
              <a:t>.85%</a:t>
            </a:r>
            <a:r>
              <a:rPr lang="ko-KR" altLang="en-US" sz="1000" dirty="0">
                <a:sym typeface="Wingdings" panose="05000000000000000000" pitchFamily="2" charset="2"/>
              </a:rPr>
              <a:t>가 된다</a:t>
            </a:r>
            <a:r>
              <a:rPr lang="en-US" altLang="ko-KR" sz="1000" dirty="0">
                <a:sym typeface="Wingdings" panose="05000000000000000000" pitchFamily="2" charset="2"/>
              </a:rPr>
              <a:t>.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C77BE9-A567-4BA4-88FB-8055573012D4}"/>
              </a:ext>
            </a:extLst>
          </p:cNvPr>
          <p:cNvSpPr/>
          <p:nvPr/>
        </p:nvSpPr>
        <p:spPr>
          <a:xfrm>
            <a:off x="395536" y="98617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1)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45E523-92A6-4DC9-B624-B74CB1F6017F}"/>
              </a:ext>
            </a:extLst>
          </p:cNvPr>
          <p:cNvSpPr/>
          <p:nvPr/>
        </p:nvSpPr>
        <p:spPr>
          <a:xfrm>
            <a:off x="463797" y="3416832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1A728-0723-4EDF-A7F2-EDC1DCA459A8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27342-B583-4E52-A052-6AB2E98F7F7B}"/>
                  </a:ext>
                </a:extLst>
              </p:cNvPr>
              <p:cNvSpPr txBox="1"/>
              <p:nvPr/>
            </p:nvSpPr>
            <p:spPr>
              <a:xfrm>
                <a:off x="5076056" y="2220012"/>
                <a:ext cx="2435360" cy="4536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</a:t>
                </a:r>
                <a:r>
                  <a:rPr lang="en-US" altLang="ko-KR" sz="16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:r>
                  <a:rPr lang="en-US" altLang="ko-KR" sz="1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관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값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평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균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준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편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차</m:t>
                        </m:r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27342-B583-4E52-A052-6AB2E98F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2220012"/>
                <a:ext cx="2435360" cy="453650"/>
              </a:xfrm>
              <a:prstGeom prst="rect">
                <a:avLst/>
              </a:prstGeom>
              <a:blipFill>
                <a:blip r:embed="rId2"/>
                <a:stretch>
                  <a:fillRect l="-499" b="-389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646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F25D355-BC73-4E1C-9D2F-1FD1746C7585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표준정규분포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64352-650A-4FBE-A0AE-BD6C91620F0E}"/>
              </a:ext>
            </a:extLst>
          </p:cNvPr>
          <p:cNvSpPr txBox="1"/>
          <p:nvPr/>
        </p:nvSpPr>
        <p:spPr>
          <a:xfrm>
            <a:off x="531879" y="1471283"/>
            <a:ext cx="8080241" cy="52597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공무원 시험 응시생 중에서 합격생 평균 점수가 </a:t>
            </a:r>
            <a:r>
              <a:rPr lang="en-US" altLang="ko-KR" sz="1000" dirty="0"/>
              <a:t>70</a:t>
            </a:r>
            <a:r>
              <a:rPr lang="ko-KR" altLang="en-US" sz="1000" dirty="0"/>
              <a:t>점이고</a:t>
            </a:r>
            <a:r>
              <a:rPr lang="en-US" altLang="ko-KR" sz="1000" dirty="0"/>
              <a:t>, </a:t>
            </a:r>
            <a:r>
              <a:rPr lang="ko-KR" altLang="en-US" sz="1000" dirty="0"/>
              <a:t>분산이 </a:t>
            </a:r>
            <a:r>
              <a:rPr lang="en-US" altLang="ko-KR" sz="1000" dirty="0"/>
              <a:t>25</a:t>
            </a:r>
            <a:r>
              <a:rPr lang="ko-KR" altLang="en-US" sz="1000" dirty="0"/>
              <a:t>점인 정규분포를 따른다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시험 응시생 중에서 </a:t>
            </a:r>
            <a:r>
              <a:rPr lang="en-US" altLang="ko-KR" sz="1000" dirty="0">
                <a:highlight>
                  <a:srgbClr val="FFFF00"/>
                </a:highlight>
              </a:rPr>
              <a:t>75</a:t>
            </a:r>
            <a:r>
              <a:rPr lang="ko-KR" altLang="en-US" sz="1000" dirty="0">
                <a:highlight>
                  <a:srgbClr val="FFFF00"/>
                </a:highlight>
              </a:rPr>
              <a:t>점이상 </a:t>
            </a:r>
            <a:r>
              <a:rPr lang="en-US" altLang="ko-KR" sz="1000" dirty="0">
                <a:highlight>
                  <a:srgbClr val="FFFF00"/>
                </a:highlight>
              </a:rPr>
              <a:t>80</a:t>
            </a:r>
            <a:r>
              <a:rPr lang="ko-KR" altLang="en-US" sz="1000" dirty="0">
                <a:highlight>
                  <a:srgbClr val="FFFF00"/>
                </a:highlight>
              </a:rPr>
              <a:t>점 이하일 </a:t>
            </a:r>
            <a:r>
              <a:rPr lang="ko-KR" altLang="en-US" sz="1000" dirty="0"/>
              <a:t>확률은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0EFCD10-BAD6-454A-B5FD-EA7398A3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CDC427-2FA1-4261-B95A-F2148967FEA0}"/>
              </a:ext>
            </a:extLst>
          </p:cNvPr>
          <p:cNvSpPr/>
          <p:nvPr/>
        </p:nvSpPr>
        <p:spPr>
          <a:xfrm>
            <a:off x="531879" y="1015687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3)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8DDF76-5C4C-468D-B16E-CF558482DF8A}"/>
              </a:ext>
            </a:extLst>
          </p:cNvPr>
          <p:cNvSpPr/>
          <p:nvPr/>
        </p:nvSpPr>
        <p:spPr>
          <a:xfrm>
            <a:off x="559762" y="2518017"/>
            <a:ext cx="8052358" cy="214180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P(75 ≤X≤80) </a:t>
            </a:r>
            <a:r>
              <a:rPr lang="ko-KR" altLang="en-US" sz="1000" dirty="0">
                <a:sym typeface="Wingdings" panose="05000000000000000000" pitchFamily="2" charset="2"/>
              </a:rPr>
              <a:t>확률 계산문제이다</a:t>
            </a:r>
            <a:r>
              <a:rPr lang="en-US" altLang="ko-KR" sz="1000" dirty="0">
                <a:sym typeface="Wingdings" panose="05000000000000000000" pitchFamily="2" charset="2"/>
              </a:rPr>
              <a:t>.  </a:t>
            </a:r>
            <a:r>
              <a:rPr lang="ko-KR" altLang="en-US" sz="1000" dirty="0">
                <a:sym typeface="Wingdings" panose="05000000000000000000" pitchFamily="2" charset="2"/>
              </a:rPr>
              <a:t>표준정규분포</a:t>
            </a:r>
            <a:r>
              <a:rPr lang="en-US" altLang="ko-KR" sz="1000" dirty="0">
                <a:sym typeface="Wingdings" panose="05000000000000000000" pitchFamily="2" charset="2"/>
              </a:rPr>
              <a:t>(Z)</a:t>
            </a:r>
            <a:r>
              <a:rPr lang="ko-KR" altLang="en-US" sz="1000" dirty="0">
                <a:sym typeface="Wingdings" panose="05000000000000000000" pitchFamily="2" charset="2"/>
              </a:rPr>
              <a:t>로</a:t>
            </a:r>
            <a:r>
              <a:rPr lang="en-US" altLang="ko-KR" sz="1000" dirty="0"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sym typeface="Wingdings" panose="05000000000000000000" pitchFamily="2" charset="2"/>
              </a:rPr>
              <a:t>전환하면</a:t>
            </a:r>
            <a:endParaRPr lang="en-US" altLang="ko-KR" sz="10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sz="1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=P[(75-70)/5] ≤ Z ≤ [(80-70)/5]   ,     </a:t>
            </a:r>
            <a:r>
              <a:rPr lang="ko-KR" altLang="en-US" sz="1000" dirty="0">
                <a:sym typeface="Wingdings" panose="05000000000000000000" pitchFamily="2" charset="2"/>
              </a:rPr>
              <a:t>분산</a:t>
            </a:r>
            <a:r>
              <a:rPr lang="en-US" altLang="ko-KR" sz="1000" dirty="0">
                <a:sym typeface="Wingdings" panose="05000000000000000000" pitchFamily="2" charset="2"/>
              </a:rPr>
              <a:t>25</a:t>
            </a:r>
            <a:r>
              <a:rPr lang="ko-KR" altLang="en-US" sz="1000" dirty="0">
                <a:sym typeface="Wingdings" panose="05000000000000000000" pitchFamily="2" charset="2"/>
              </a:rPr>
              <a:t>점이므로 표준편차는 </a:t>
            </a:r>
            <a:r>
              <a:rPr lang="en-US" altLang="ko-KR" sz="1000" dirty="0">
                <a:sym typeface="Wingdings" panose="05000000000000000000" pitchFamily="2" charset="2"/>
              </a:rPr>
              <a:t>5</a:t>
            </a:r>
            <a:r>
              <a:rPr lang="ko-KR" altLang="en-US" sz="1000" dirty="0">
                <a:sym typeface="Wingdings" panose="05000000000000000000" pitchFamily="2" charset="2"/>
              </a:rPr>
              <a:t>점</a:t>
            </a:r>
            <a:endParaRPr lang="en-US" altLang="ko-KR" sz="1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=P[1 ≤ Z ≤ 2]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= P( Z ≤ 2)  -  P(Z ≤ 1)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= 0.9772- 0.8413                         * </a:t>
            </a:r>
            <a:r>
              <a:rPr lang="ko-KR" altLang="en-US" sz="1000" dirty="0">
                <a:sym typeface="Wingdings" panose="05000000000000000000" pitchFamily="2" charset="2"/>
              </a:rPr>
              <a:t>표준정규분포표</a:t>
            </a:r>
            <a:endParaRPr lang="en-US" altLang="ko-KR" sz="1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/>
              <a:t>= 0.1359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>
                <a:highlight>
                  <a:srgbClr val="FFFF00"/>
                </a:highlight>
              </a:rPr>
              <a:t>결국 </a:t>
            </a:r>
            <a:r>
              <a:rPr lang="en-US" altLang="ko-KR" sz="1000" dirty="0">
                <a:highlight>
                  <a:srgbClr val="FFFF00"/>
                </a:highlight>
              </a:rPr>
              <a:t>75</a:t>
            </a:r>
            <a:r>
              <a:rPr lang="ko-KR" altLang="en-US" sz="1000" dirty="0">
                <a:highlight>
                  <a:srgbClr val="FFFF00"/>
                </a:highlight>
              </a:rPr>
              <a:t>점이상 </a:t>
            </a:r>
            <a:r>
              <a:rPr lang="en-US" altLang="ko-KR" sz="1000" dirty="0">
                <a:highlight>
                  <a:srgbClr val="FFFF00"/>
                </a:highlight>
              </a:rPr>
              <a:t>80</a:t>
            </a:r>
            <a:r>
              <a:rPr lang="ko-KR" altLang="en-US" sz="1000" dirty="0">
                <a:highlight>
                  <a:srgbClr val="FFFF00"/>
                </a:highlight>
              </a:rPr>
              <a:t>점 이하일 확률은 </a:t>
            </a:r>
            <a:r>
              <a:rPr lang="en-US" altLang="ko-KR" sz="1000" dirty="0">
                <a:highlight>
                  <a:srgbClr val="FFFF00"/>
                </a:highlight>
              </a:rPr>
              <a:t>13.59%</a:t>
            </a:r>
            <a:r>
              <a:rPr lang="ko-KR" altLang="en-US" sz="1000" dirty="0">
                <a:highlight>
                  <a:srgbClr val="FFFF00"/>
                </a:highlight>
              </a:rPr>
              <a:t>이다</a:t>
            </a:r>
            <a:r>
              <a:rPr lang="en-US" altLang="ko-KR" sz="1000" dirty="0">
                <a:highlight>
                  <a:srgbClr val="FFFF00"/>
                </a:highlight>
              </a:rPr>
              <a:t>.</a:t>
            </a:r>
            <a:endParaRPr lang="ko-KR" altLang="en-US" sz="1000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97E02-4444-4DE5-A9BD-304AC1EB467E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E7C961-DBD7-4D77-A102-804735C34998}"/>
                  </a:ext>
                </a:extLst>
              </p:cNvPr>
              <p:cNvSpPr txBox="1"/>
              <p:nvPr/>
            </p:nvSpPr>
            <p:spPr>
              <a:xfrm>
                <a:off x="5611198" y="2621850"/>
                <a:ext cx="2435360" cy="4536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Z </a:t>
                </a:r>
                <a:r>
                  <a:rPr lang="en-US" altLang="ko-KR" sz="16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:r>
                  <a:rPr lang="en-US" altLang="ko-KR" sz="1400" dirty="0"/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관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측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값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평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균</m:t>
                        </m:r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준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편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차</m:t>
                        </m:r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E7C961-DBD7-4D77-A102-804735C34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198" y="2621850"/>
                <a:ext cx="2435360" cy="453650"/>
              </a:xfrm>
              <a:prstGeom prst="rect">
                <a:avLst/>
              </a:prstGeom>
              <a:blipFill>
                <a:blip r:embed="rId2"/>
                <a:stretch>
                  <a:fillRect l="-498" b="-3896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45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8A48717-01AC-4635-AE34-A1DA36F21A45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/>
              <a:t>표본추출방법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384211-289C-4941-8B32-FB33B6EF3F6B}"/>
              </a:ext>
            </a:extLst>
          </p:cNvPr>
          <p:cNvSpPr/>
          <p:nvPr/>
        </p:nvSpPr>
        <p:spPr>
          <a:xfrm>
            <a:off x="323528" y="1015131"/>
            <a:ext cx="4993868" cy="307777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>
                <a:highlight>
                  <a:srgbClr val="FFFF00"/>
                </a:highlight>
              </a:rPr>
              <a:t>2. </a:t>
            </a:r>
            <a:r>
              <a:rPr lang="ko-KR" altLang="en-US" sz="1400" dirty="0">
                <a:highlight>
                  <a:srgbClr val="FFFF00"/>
                </a:highlight>
              </a:rPr>
              <a:t>비확률적 표본추출 방법</a:t>
            </a:r>
            <a:r>
              <a:rPr lang="en-US" altLang="ko-KR" sz="1400" dirty="0">
                <a:highlight>
                  <a:srgbClr val="FFFF00"/>
                </a:highlight>
              </a:rPr>
              <a:t>(non-probability sampling method)</a:t>
            </a:r>
            <a:endParaRPr lang="ko-KR" altLang="en-US" sz="1400" dirty="0">
              <a:highlight>
                <a:srgbClr val="FFFF00"/>
              </a:highligh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45C63E-78F5-4315-B59B-0CCB3FB5FEC8}"/>
              </a:ext>
            </a:extLst>
          </p:cNvPr>
          <p:cNvSpPr/>
          <p:nvPr/>
        </p:nvSpPr>
        <p:spPr>
          <a:xfrm>
            <a:off x="323528" y="1551050"/>
            <a:ext cx="8568952" cy="375590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1)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편의 표본추출법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000" u="sng" kern="0" dirty="0">
                <a:solidFill>
                  <a:srgbClr val="000000"/>
                </a:solidFill>
                <a:latin typeface="+mj-ea"/>
                <a:ea typeface="+mj-ea"/>
              </a:rPr>
              <a:t>조사자 편의에 따라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모집단으로부터 접근성이 용이하고 편리한 방법을 통해 표본을 추출하는 방식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측정도구의 타당성을 확인하려는 목적의 예비조사에서 편리하게 사용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2)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판단 표본추출법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목적 표본추출법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)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000" u="sng" kern="0" dirty="0">
                <a:solidFill>
                  <a:srgbClr val="000000"/>
                </a:solidFill>
                <a:latin typeface="+mj-ea"/>
                <a:ea typeface="+mj-ea"/>
              </a:rPr>
              <a:t>조사자의 주관에 따라 표본의 대상을 선정하는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것을 의미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이때 표본은 모집단의 특성을 반영할 수 있는 사람들로 구성이 되어야 하고 이를 위해서 조사자의 주관적 견해가 중요한 기준으로 작용 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적은 수의 표본만으로도 모집단의 특성을 대표할 수 있다는 장점이 있다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3)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할당 표본추출법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층화 표본추출법과 같이 모집단이 상호 배타적인 하위집단으로 나눠져 있는 상태에서 하위집단을 선택한 후 그 안에서 작위적으로 표본을 추출하는 방법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얼마나 할당해서 추출할지는 비례할당 추출법과 비비례할당 추출법에 따라 진행하면 된다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u="sng" kern="0" dirty="0">
                <a:solidFill>
                  <a:srgbClr val="000000"/>
                </a:solidFill>
                <a:latin typeface="+mj-ea"/>
                <a:ea typeface="+mj-ea"/>
              </a:rPr>
              <a:t>층화 표본추출법은 무작위적으로 표본이 추출되는 한편</a:t>
            </a:r>
            <a:r>
              <a:rPr lang="en-US" altLang="ko-KR" sz="1000" u="sng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00" u="sng" kern="0" dirty="0">
                <a:solidFill>
                  <a:srgbClr val="000000"/>
                </a:solidFill>
                <a:latin typeface="+mj-ea"/>
                <a:ea typeface="+mj-ea"/>
              </a:rPr>
              <a:t>할당 표본추출법은 작위적으로 표본이 추출된다는 점에서 차이</a:t>
            </a:r>
            <a:r>
              <a:rPr lang="en-US" altLang="ko-KR" sz="1000" u="sng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000" u="sng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4)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latin typeface="+mj-ea"/>
                <a:ea typeface="+mj-ea"/>
              </a:rPr>
              <a:t>눈덩이 표본추출법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초기 연구에서 조사자의 대상을 쉽게 찾기 어려울 때 전문가 집단의 추천이나 권유를 통해 첫 표본만 소개를 받아 조사를 진행하고 그 후 그 표본에서 건너 </a:t>
            </a: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건너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아는 사람을 통해 눈덩이식으로 불어나 표본을 추출하는 방법</a:t>
            </a:r>
            <a:endParaRPr lang="en-US" altLang="ko-KR" sz="10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이 방법은 접근하기 어려운 모집단을 대상으로 조사를 진행하거나 처음부터 표본 프레임을 선정하기 어려운 경우에서 유용하게 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8EB5F-45D1-42B8-A14A-98ED65A63C09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A3D03C81-D615-4ACF-B210-DC523F35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68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316C63-5108-44D4-89E2-9365E0F1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3C5DB24-BD78-44C6-89B8-C0B2EE350B34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</a:t>
            </a:r>
            <a:r>
              <a:rPr lang="en-US" altLang="ko-KR" sz="1500" dirty="0"/>
              <a:t>(</a:t>
            </a:r>
            <a:r>
              <a:rPr lang="ko-KR" altLang="en-US" sz="1500" dirty="0"/>
              <a:t>표본분포</a:t>
            </a:r>
            <a:r>
              <a:rPr lang="en-US" altLang="ko-KR" sz="1500" dirty="0"/>
              <a:t>) : t</a:t>
            </a:r>
            <a:r>
              <a:rPr lang="ko-KR" altLang="en-US" sz="1500" dirty="0"/>
              <a:t>분포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E12AEC-23EB-4E53-B565-502CBC5985F4}"/>
              </a:ext>
            </a:extLst>
          </p:cNvPr>
          <p:cNvSpPr/>
          <p:nvPr/>
        </p:nvSpPr>
        <p:spPr>
          <a:xfrm>
            <a:off x="378042" y="1003055"/>
            <a:ext cx="4572000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ko-KR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3) t</a:t>
            </a:r>
            <a:r>
              <a:rPr lang="ko-KR" altLang="en-US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분포</a:t>
            </a:r>
            <a:r>
              <a:rPr lang="en-US" altLang="ko-KR" sz="1350" dirty="0"/>
              <a:t>(Student t</a:t>
            </a:r>
            <a:r>
              <a:rPr lang="ko-KR" altLang="en-US" sz="1350" dirty="0"/>
              <a:t>분포</a:t>
            </a:r>
            <a:r>
              <a:rPr lang="en-US" altLang="ko-KR" sz="1350" dirty="0"/>
              <a:t>,  Student’s </a:t>
            </a:r>
            <a:r>
              <a:rPr lang="en-US" altLang="ko-KR" sz="1350" i="1" dirty="0"/>
              <a:t>t</a:t>
            </a:r>
            <a:r>
              <a:rPr lang="en-US" altLang="ko-KR" sz="1350" dirty="0"/>
              <a:t>-distribution)</a:t>
            </a:r>
            <a:endParaRPr lang="ko-KR" altLang="en-US" sz="135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61BD25D-4047-4105-B989-D94AAD13B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629" y="1435120"/>
            <a:ext cx="8075240" cy="7329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 defTabSz="685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프리드리히 로베르트 </a:t>
            </a:r>
            <a:r>
              <a:rPr lang="ko-KR" altLang="en-US" sz="1000" dirty="0" err="1"/>
              <a:t>헬메르트</a:t>
            </a:r>
            <a:r>
              <a:rPr lang="en-US" altLang="ko-KR" sz="1000" dirty="0"/>
              <a:t>(Friedrich Robert </a:t>
            </a:r>
            <a:r>
              <a:rPr lang="en-US" altLang="ko-KR" sz="1000" dirty="0" err="1"/>
              <a:t>Helmert</a:t>
            </a:r>
            <a:r>
              <a:rPr lang="en-US" altLang="ko-KR" sz="1000" dirty="0"/>
              <a:t>)</a:t>
            </a:r>
            <a:r>
              <a:rPr lang="ko-KR" altLang="en-US" sz="1000" dirty="0"/>
              <a:t>가 </a:t>
            </a:r>
            <a:r>
              <a:rPr lang="en-US" altLang="ko-KR" sz="1000" dirty="0"/>
              <a:t>1875</a:t>
            </a:r>
            <a:r>
              <a:rPr lang="ko-KR" altLang="en-US" sz="1000" dirty="0"/>
              <a:t>년에 도입</a:t>
            </a:r>
            <a:endParaRPr lang="en-US" altLang="ko-KR" sz="1000" dirty="0"/>
          </a:p>
          <a:p>
            <a:pPr marL="171450" indent="-171450" defTabSz="685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통계학자 </a:t>
            </a:r>
            <a:r>
              <a:rPr lang="en-US" altLang="ko-KR" sz="1000" dirty="0"/>
              <a:t>William Sealy </a:t>
            </a:r>
            <a:r>
              <a:rPr lang="en-US" altLang="ko-KR" sz="1000" dirty="0" err="1"/>
              <a:t>Gosset</a:t>
            </a:r>
            <a:r>
              <a:rPr lang="en-US" altLang="ko-KR" sz="1000" dirty="0"/>
              <a:t> (1876~1937)</a:t>
            </a:r>
            <a:r>
              <a:rPr lang="ko-KR" altLang="en-US" sz="1000" dirty="0"/>
              <a:t>이 스튜던트라는 필명으로 재발견 </a:t>
            </a:r>
            <a:r>
              <a:rPr lang="en-US" altLang="ko-KR" sz="1000" dirty="0"/>
              <a:t>(1907) ~ </a:t>
            </a:r>
            <a:r>
              <a:rPr lang="ko-KR" altLang="en-US" sz="1000" dirty="0"/>
              <a:t>스튜던트 </a:t>
            </a:r>
            <a:r>
              <a:rPr lang="en-US" altLang="ko-KR" sz="1000" dirty="0"/>
              <a:t>t-</a:t>
            </a:r>
            <a:r>
              <a:rPr lang="ko-KR" altLang="en-US" sz="1000" dirty="0"/>
              <a:t>분포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defTabSz="685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만약 </a:t>
            </a:r>
            <a:r>
              <a:rPr lang="ko-KR" altLang="ko-KR" sz="10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모집단이 정규분포를 </a:t>
            </a:r>
            <a:r>
              <a:rPr lang="ko-KR" altLang="ko-KR" sz="1000" dirty="0" err="1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따른다고</a:t>
            </a:r>
            <a:r>
              <a:rPr lang="ko-KR" altLang="ko-KR" sz="10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하면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000" dirty="0">
                <a:solidFill>
                  <a:srgbClr val="000000"/>
                </a:solidFill>
                <a:highlight>
                  <a:srgbClr val="00FFFF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표본평균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분포를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따른다는 것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033905B-5301-485D-9214-64C115D15DB8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C2A6571-02BE-4D45-9F21-A77CC0BA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2116F-021C-4AA6-BE03-9098BBF47F0F}"/>
              </a:ext>
            </a:extLst>
          </p:cNvPr>
          <p:cNvSpPr/>
          <p:nvPr/>
        </p:nvSpPr>
        <p:spPr>
          <a:xfrm>
            <a:off x="489629" y="2369317"/>
            <a:ext cx="8075240" cy="7568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Helvetica Neue"/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모집단이 정규분포가 아닌 경우에는 표본분석시 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t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분포를 활용해서 구한 신뢰구간이나 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p-value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는 정확하지 않을 가능성이 높다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.</a:t>
            </a:r>
            <a:br>
              <a:rPr lang="ko-KR" altLang="en-US" sz="1000" dirty="0"/>
            </a:br>
            <a:r>
              <a:rPr lang="en-US" altLang="ko-KR" sz="1000" dirty="0"/>
              <a:t>But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 통계연구에서 시뮬레이션 연구를 통해 모집단이 정규분포가 아닌 경우에도  모집단의 </a:t>
            </a:r>
            <a:r>
              <a:rPr lang="ko-KR" altLang="en-US" sz="1000" dirty="0" err="1">
                <a:solidFill>
                  <a:srgbClr val="000000"/>
                </a:solidFill>
                <a:latin typeface="Helvetica Neue"/>
              </a:rPr>
              <a:t>왜도가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 심각하지 않고 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표본의 크기가 매우 작지만 않다면 표본분석시 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t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분포를 이용하는 것이 괜찮다는 것을 밝혀냈다는 것</a:t>
            </a:r>
            <a:r>
              <a:rPr lang="en-US" altLang="ko-KR" sz="1000" dirty="0">
                <a:solidFill>
                  <a:srgbClr val="000000"/>
                </a:solidFill>
                <a:latin typeface="Helvetica Neue"/>
              </a:rPr>
              <a:t>!!!!!!!!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7A31DBE-753A-471A-85CC-0ECD1888211A}"/>
                  </a:ext>
                </a:extLst>
              </p:cNvPr>
              <p:cNvSpPr/>
              <p:nvPr/>
            </p:nvSpPr>
            <p:spPr>
              <a:xfrm>
                <a:off x="489629" y="3459274"/>
                <a:ext cx="3905010" cy="54181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ct val="150000"/>
                  </a:lnSpc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어떤 정규분포의 평균이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이고 분산이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, </a:t>
                </a:r>
              </a:p>
              <a:p>
                <a:pPr algn="just" fontAlgn="base">
                  <a:lnSpc>
                    <a:spcPct val="150000"/>
                  </a:lnSpc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그 분포에서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n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개의 </a:t>
                </a:r>
                <a:r>
                  <a:rPr lang="ko-KR" altLang="en-US" sz="1000" kern="0" dirty="0">
                    <a:solidFill>
                      <a:srgbClr val="000000"/>
                    </a:solidFill>
                    <a:highlight>
                      <a:srgbClr val="FFFF00"/>
                    </a:highlight>
                    <a:latin typeface="+mj-ea"/>
                  </a:rPr>
                  <a:t>표본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</a:rPr>
                  <a:t>을 추출한 것을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</m:sub>
                    </m:sSub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,,,,,,,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 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7A31DBE-753A-471A-85CC-0ECD18882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29" y="3459274"/>
                <a:ext cx="3905010" cy="541815"/>
              </a:xfrm>
              <a:prstGeom prst="rect">
                <a:avLst/>
              </a:prstGeom>
              <a:blipFill>
                <a:blip r:embed="rId2"/>
                <a:stretch>
                  <a:fillRect b="-219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00E9E5-555C-4AC0-8EB9-967378E6D3FC}"/>
              </a:ext>
            </a:extLst>
          </p:cNvPr>
          <p:cNvSpPr/>
          <p:nvPr/>
        </p:nvSpPr>
        <p:spPr>
          <a:xfrm>
            <a:off x="4509943" y="3713803"/>
            <a:ext cx="378042" cy="173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9A497-BF01-42CA-ADCC-5EA98AE54C4C}"/>
                  </a:ext>
                </a:extLst>
              </p:cNvPr>
              <p:cNvSpPr txBox="1"/>
              <p:nvPr/>
            </p:nvSpPr>
            <p:spPr>
              <a:xfrm>
                <a:off x="5003289" y="3422654"/>
                <a:ext cx="3440080" cy="629339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/>
                  <a:t> 표본평균</a:t>
                </a:r>
                <a:r>
                  <a:rPr lang="en-US" altLang="ko-KR" sz="1200" dirty="0"/>
                  <a:t>(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ba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(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/>
                  <a:t>+….+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200" dirty="0"/>
                  <a:t>) </a:t>
                </a:r>
              </a:p>
              <a:p>
                <a:r>
                  <a:rPr lang="ko-KR" altLang="en-US" sz="1200" dirty="0"/>
                  <a:t> 표준분산</a:t>
                </a:r>
                <a:r>
                  <a:rPr lang="en-US" altLang="ko-KR" sz="12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ko-KR" altLang="en-US" sz="12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  − </m:t>
                        </m:r>
                        <m:bar>
                          <m:barPr>
                            <m:pos m:val="top"/>
                            <m:ctrlPr>
                              <a:rPr lang="en-US" altLang="ko-KR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12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bar>
                      </m:e>
                      <m:sup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9A497-BF01-42CA-ADCC-5EA98AE5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289" y="3422654"/>
                <a:ext cx="3440080" cy="629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C80207-B378-4AA6-8C5F-64C0CEF1F508}"/>
              </a:ext>
            </a:extLst>
          </p:cNvPr>
          <p:cNvSpPr/>
          <p:nvPr/>
        </p:nvSpPr>
        <p:spPr>
          <a:xfrm>
            <a:off x="926066" y="4478779"/>
            <a:ext cx="1737976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666666"/>
                </a:solidFill>
                <a:latin typeface="Avenir"/>
              </a:rPr>
              <a:t>t-</a:t>
            </a:r>
            <a:r>
              <a:rPr lang="ko-KR" altLang="en-US" sz="1200" dirty="0">
                <a:solidFill>
                  <a:srgbClr val="666666"/>
                </a:solidFill>
                <a:latin typeface="Avenir"/>
              </a:rPr>
              <a:t>분포의 확률변수 정의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3A8D7F1-EEFB-4AAB-9A36-30473B4E0666}"/>
                  </a:ext>
                </a:extLst>
              </p:cNvPr>
              <p:cNvSpPr/>
              <p:nvPr/>
            </p:nvSpPr>
            <p:spPr>
              <a:xfrm>
                <a:off x="3417079" y="5152908"/>
                <a:ext cx="4439793" cy="5551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1" i="1" dirty="0">
                    <a:solidFill>
                      <a:srgbClr val="666666"/>
                    </a:solidFill>
                    <a:latin typeface="Avenir"/>
                  </a:rPr>
                  <a:t>정규분포를 표준화 시킨 </a:t>
                </a:r>
                <a:r>
                  <a:rPr lang="en-US" altLang="ko-KR" sz="1000" b="1" i="1" dirty="0">
                    <a:solidFill>
                      <a:srgbClr val="666666"/>
                    </a:solidFill>
                    <a:latin typeface="Avenir"/>
                  </a:rPr>
                  <a:t>Z</a:t>
                </a:r>
                <a:r>
                  <a:rPr lang="ko-KR" altLang="en-US" sz="1000" b="1" i="1" dirty="0">
                    <a:solidFill>
                      <a:srgbClr val="666666"/>
                    </a:solidFill>
                    <a:latin typeface="Avenir"/>
                  </a:rPr>
                  <a:t>와 상당히 유사</a:t>
                </a:r>
                <a:endParaRPr lang="en-US" altLang="ko-KR" sz="1000" b="1" i="1" dirty="0">
                  <a:solidFill>
                    <a:srgbClr val="666666"/>
                  </a:solidFill>
                  <a:latin typeface="Avenir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b="1" i="1" dirty="0">
                    <a:solidFill>
                      <a:srgbClr val="666666"/>
                    </a:solidFill>
                    <a:latin typeface="Avenir"/>
                  </a:rPr>
                  <a:t> </a:t>
                </a:r>
                <a:r>
                  <a:rPr lang="ko-KR" altLang="en-US" sz="1000" b="1" i="1" dirty="0">
                    <a:solidFill>
                      <a:srgbClr val="666666"/>
                    </a:solidFill>
                    <a:latin typeface="Avenir"/>
                  </a:rPr>
                  <a:t>다만 </a:t>
                </a:r>
                <a:r>
                  <a:rPr lang="en-US" altLang="ko-KR" sz="1000" b="1" i="1" dirty="0">
                    <a:solidFill>
                      <a:srgbClr val="666666"/>
                    </a:solidFill>
                    <a:latin typeface="Avenir"/>
                  </a:rPr>
                  <a:t>, </a:t>
                </a:r>
                <a:r>
                  <a:rPr lang="ko-KR" altLang="en-US" sz="1000" b="1" i="1" dirty="0">
                    <a:solidFill>
                      <a:srgbClr val="666666"/>
                    </a:solidFill>
                    <a:latin typeface="Avenir"/>
                  </a:rPr>
                  <a:t>확률변수 </a:t>
                </a:r>
                <a:r>
                  <a:rPr lang="en-US" altLang="ko-KR" sz="1000" b="1" i="1" dirty="0">
                    <a:solidFill>
                      <a:srgbClr val="666666"/>
                    </a:solidFill>
                    <a:latin typeface="Avenir"/>
                  </a:rPr>
                  <a:t>t</a:t>
                </a:r>
                <a:r>
                  <a:rPr lang="ko-KR" altLang="en-US" sz="1000" b="1" i="1" dirty="0">
                    <a:solidFill>
                      <a:srgbClr val="666666"/>
                    </a:solidFill>
                    <a:latin typeface="Avenir"/>
                  </a:rPr>
                  <a:t>는 자유도가 </a:t>
                </a:r>
                <a:r>
                  <a:rPr lang="en-US" altLang="ko-KR" sz="1000" b="1" i="1" dirty="0">
                    <a:solidFill>
                      <a:srgbClr val="666666"/>
                    </a:solidFill>
                    <a:latin typeface="Avenir"/>
                  </a:rPr>
                  <a:t>(n-1)</a:t>
                </a:r>
                <a:r>
                  <a:rPr lang="ko-KR" altLang="en-US" sz="1000" b="1" i="1" dirty="0">
                    <a:solidFill>
                      <a:srgbClr val="666666"/>
                    </a:solidFill>
                    <a:latin typeface="Avenir"/>
                  </a:rPr>
                  <a:t>인 </a:t>
                </a:r>
                <a:r>
                  <a:rPr lang="en-US" altLang="ko-KR" sz="1000" b="1" i="1" dirty="0">
                    <a:solidFill>
                      <a:srgbClr val="666666"/>
                    </a:solidFill>
                    <a:latin typeface="Avenir"/>
                  </a:rPr>
                  <a:t>t-</a:t>
                </a:r>
                <a:r>
                  <a:rPr lang="ko-KR" altLang="en-US" sz="1000" b="1" i="1" dirty="0">
                    <a:solidFill>
                      <a:srgbClr val="666666"/>
                    </a:solidFill>
                    <a:latin typeface="Avenir"/>
                  </a:rPr>
                  <a:t>분포를 따른다</a:t>
                </a:r>
                <a:r>
                  <a:rPr lang="en-US" altLang="ko-KR" sz="1000" b="1" i="1" dirty="0">
                    <a:solidFill>
                      <a:srgbClr val="666666"/>
                    </a:solidFill>
                    <a:latin typeface="Avenir"/>
                  </a:rPr>
                  <a:t>.</a:t>
                </a:r>
                <a:r>
                  <a:rPr lang="en-US" altLang="ko-KR" sz="1000" b="1" i="1" dirty="0">
                    <a:solidFill>
                      <a:srgbClr val="666666"/>
                    </a:solidFill>
                    <a:latin typeface="Avenir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000" b="1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  <m:sub>
                        <m:r>
                          <a:rPr lang="en-US" altLang="ko-KR" sz="1000" b="1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sz="1000" b="1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𝒏</m:t>
                        </m:r>
                        <m:r>
                          <a:rPr lang="en-US" altLang="ko-KR" sz="1000" b="1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ko-KR" sz="1000" b="1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lang="en-US" altLang="ko-KR" sz="1000" b="1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ko-KR" sz="1000" b="1" i="1" dirty="0">
                    <a:solidFill>
                      <a:srgbClr val="666666"/>
                    </a:solidFill>
                    <a:latin typeface="Avenir"/>
                  </a:rPr>
                  <a:t> </a:t>
                </a:r>
                <a:endParaRPr lang="ko-KR" altLang="en-US" sz="1000" b="1" i="1" dirty="0"/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3A8D7F1-EEFB-4AAB-9A36-30473B4E0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079" y="5152908"/>
                <a:ext cx="4439793" cy="555152"/>
              </a:xfrm>
              <a:prstGeom prst="rect">
                <a:avLst/>
              </a:prstGeom>
              <a:blipFill>
                <a:blip r:embed="rId4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A82DBB6-DF53-40FD-8D9D-23D878FBE93F}"/>
              </a:ext>
            </a:extLst>
          </p:cNvPr>
          <p:cNvSpPr/>
          <p:nvPr/>
        </p:nvSpPr>
        <p:spPr>
          <a:xfrm>
            <a:off x="2758042" y="4481528"/>
            <a:ext cx="378042" cy="173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5CA84-8B0B-4615-8B5A-4D29E31CCC62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D1633A1-5940-4E4D-B9E3-AE380C8A7090}"/>
                  </a:ext>
                </a:extLst>
              </p:cNvPr>
              <p:cNvSpPr/>
              <p:nvPr/>
            </p:nvSpPr>
            <p:spPr>
              <a:xfrm>
                <a:off x="3417079" y="4453349"/>
                <a:ext cx="1955120" cy="5299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:r>
                  <a:rPr lang="en-US" altLang="ko-KR" sz="1400" dirty="0"/>
                  <a:t>~ t (n-1)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D1633A1-5940-4E4D-B9E3-AE380C8A7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079" y="4453349"/>
                <a:ext cx="1955120" cy="529953"/>
              </a:xfrm>
              <a:prstGeom prst="rect">
                <a:avLst/>
              </a:prstGeom>
              <a:blipFill>
                <a:blip r:embed="rId5"/>
                <a:stretch>
                  <a:fillRect l="-621" r="-403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760395-B9AB-4670-8AD8-C367A34CEE14}"/>
                  </a:ext>
                </a:extLst>
              </p:cNvPr>
              <p:cNvSpPr txBox="1"/>
              <p:nvPr/>
            </p:nvSpPr>
            <p:spPr>
              <a:xfrm>
                <a:off x="5745769" y="4421606"/>
                <a:ext cx="1955120" cy="53072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s =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bar>
                                      <m:barPr>
                                        <m:pos m:val="top"/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bar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sz="1400" dirty="0"/>
                  <a:t>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760395-B9AB-4670-8AD8-C367A34CE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69" y="4421606"/>
                <a:ext cx="1955120" cy="530723"/>
              </a:xfrm>
              <a:prstGeom prst="rect">
                <a:avLst/>
              </a:prstGeom>
              <a:blipFill>
                <a:blip r:embed="rId6"/>
                <a:stretch>
                  <a:fillRect l="-6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676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0EFCD10-BAD6-454A-B5FD-EA7398A3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B6CF61D-F7FB-4734-87D9-1155E816D8AF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</a:t>
            </a:r>
            <a:r>
              <a:rPr lang="en-US" altLang="ko-KR" sz="1500" dirty="0"/>
              <a:t>(</a:t>
            </a:r>
            <a:r>
              <a:rPr lang="ko-KR" altLang="en-US" sz="1500" dirty="0"/>
              <a:t>표본분포</a:t>
            </a:r>
            <a:r>
              <a:rPr lang="en-US" altLang="ko-KR" sz="1500" dirty="0"/>
              <a:t>) : t</a:t>
            </a:r>
            <a:r>
              <a:rPr lang="ko-KR" altLang="en-US" sz="1500" dirty="0"/>
              <a:t>분포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2D355C-4490-4FEF-91E8-9342D50EB66E}"/>
              </a:ext>
            </a:extLst>
          </p:cNvPr>
          <p:cNvSpPr/>
          <p:nvPr/>
        </p:nvSpPr>
        <p:spPr>
          <a:xfrm>
            <a:off x="378042" y="1003055"/>
            <a:ext cx="4572000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ko-KR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3) t</a:t>
            </a:r>
            <a:r>
              <a:rPr lang="ko-KR" altLang="en-US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분포</a:t>
            </a:r>
            <a:r>
              <a:rPr lang="en-US" altLang="ko-KR" sz="1350" dirty="0"/>
              <a:t>(Student t</a:t>
            </a:r>
            <a:r>
              <a:rPr lang="ko-KR" altLang="en-US" sz="1350" dirty="0"/>
              <a:t>분포</a:t>
            </a:r>
            <a:r>
              <a:rPr lang="en-US" altLang="ko-KR" sz="1350" dirty="0"/>
              <a:t>,  Student’s </a:t>
            </a:r>
            <a:r>
              <a:rPr lang="en-US" altLang="ko-KR" sz="1350" i="1" dirty="0"/>
              <a:t>t</a:t>
            </a:r>
            <a:r>
              <a:rPr lang="en-US" altLang="ko-KR" sz="1350" dirty="0"/>
              <a:t>-distribution)</a:t>
            </a:r>
            <a:endParaRPr lang="ko-KR" altLang="en-US" sz="135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CBD457-8C06-4B35-BFDE-940CA2BD4B78}"/>
              </a:ext>
            </a:extLst>
          </p:cNvPr>
          <p:cNvSpPr/>
          <p:nvPr/>
        </p:nvSpPr>
        <p:spPr>
          <a:xfrm>
            <a:off x="349979" y="1355951"/>
            <a:ext cx="4600801" cy="3278846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latinLnBrk="0"/>
            <a:r>
              <a:rPr lang="ko-KR" altLang="en-US" sz="1400" b="1" dirty="0">
                <a:solidFill>
                  <a:srgbClr val="FF0000"/>
                </a:solidFill>
              </a:rPr>
              <a:t>모양 특징</a:t>
            </a:r>
            <a:endParaRPr lang="ko-KR" altLang="ko-KR" sz="1400" b="1" dirty="0"/>
          </a:p>
          <a:p>
            <a:pPr marL="171450" lvl="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t분포는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 정규분포와 같이 중심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(=0)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을 기준으로 좌우 대칭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lvl="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산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모양의 형태를 갖고 중심은 0으로 고정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분포의 모양은 자유도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(df, degree of freedom)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 따라 달라지므로 자유도가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분포의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모수</a:t>
            </a:r>
            <a:endParaRPr lang="ko-KR" altLang="en-US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자유도가 커질수록 꼬리가 얇아지고 중심부분이 높아져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자유도가 무한대가 되면 표준정규분포와 동일한 모양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표본의 크기가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적을때는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표준 정규분포를 위에서 눌러 놓은 것과 같은 형태를 보이지만 표본이 커져서 </a:t>
            </a:r>
            <a:r>
              <a:rPr lang="ko-KR" altLang="en-US" sz="10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자유도가 증가하면 표준 정규분포와 거의 같은 분포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가 됨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정규분포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N (μ, σ</a:t>
            </a:r>
            <a:r>
              <a:rPr lang="en-US" altLang="ko-KR" sz="10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으로부터의 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확률표본이고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, 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표준편차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(σ)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를 모를 때 표본표준분산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를 사용할 때는 표본평균의 분포는 정규분포를 따르지 않고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t-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분포를 따른다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 데이터가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연속형일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경우 활용</a:t>
            </a:r>
            <a:endParaRPr lang="en-US" altLang="ko-KR" sz="10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2D14311-880E-41B9-9DEF-3A4A2ECB6273}"/>
              </a:ext>
            </a:extLst>
          </p:cNvPr>
          <p:cNvSpPr/>
          <p:nvPr/>
        </p:nvSpPr>
        <p:spPr>
          <a:xfrm>
            <a:off x="349979" y="4683363"/>
            <a:ext cx="8274543" cy="16630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활용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171450" indent="-171450" defTabSz="6858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T</a:t>
            </a:r>
            <a:r>
              <a:rPr lang="ko-KR" altLang="en-US" sz="1000" dirty="0"/>
              <a:t>분포는</a:t>
            </a:r>
            <a:r>
              <a:rPr lang="ko-KR" altLang="en-US" sz="1000" b="1" dirty="0"/>
              <a:t> 모집단이 정규분포를 하더라도 분산 </a:t>
            </a:r>
            <a:r>
              <a:rPr lang="en-US" altLang="ko-KR" sz="1000" b="1" dirty="0"/>
              <a:t>σ²</a:t>
            </a:r>
            <a:r>
              <a:rPr lang="ko-KR" altLang="en-US" sz="1000" b="1" dirty="0"/>
              <a:t>이 알려져 있지 않고 </a:t>
            </a:r>
            <a:r>
              <a:rPr lang="ko-KR" altLang="en-US" sz="1000" b="1" dirty="0" err="1"/>
              <a:t>표분의</a:t>
            </a:r>
            <a:r>
              <a:rPr lang="ko-KR" altLang="en-US" sz="1000" b="1" dirty="0"/>
              <a:t> 수가 적은 경우</a:t>
            </a:r>
            <a:r>
              <a:rPr lang="ko-KR" altLang="en-US" sz="1000" dirty="0"/>
              <a:t>에</a:t>
            </a:r>
            <a:r>
              <a:rPr lang="en-US" altLang="ko-KR" sz="1000" dirty="0"/>
              <a:t>, </a:t>
            </a:r>
            <a:r>
              <a:rPr lang="ko-KR" altLang="en-US" sz="1000" b="1" dirty="0"/>
              <a:t>평균 </a:t>
            </a:r>
            <a:r>
              <a:rPr lang="en-US" altLang="ko-KR" sz="1000" b="1" dirty="0"/>
              <a:t>μ</a:t>
            </a:r>
            <a:r>
              <a:rPr lang="ko-KR" altLang="en-US" sz="1000" b="1" dirty="0"/>
              <a:t>에 대한 신뢰구간 추정 및 가설검정</a:t>
            </a:r>
            <a:r>
              <a:rPr lang="ko-KR" altLang="en-US" sz="1000" dirty="0"/>
              <a:t>에 아주 유용하게 쓰이는 분포   </a:t>
            </a:r>
            <a:r>
              <a:rPr lang="en-US" altLang="ko-KR" sz="1000" dirty="0">
                <a:sym typeface="Wingdings" panose="05000000000000000000" pitchFamily="2" charset="2"/>
              </a:rPr>
              <a:t></a:t>
            </a:r>
            <a:r>
              <a:rPr lang="ko-KR" altLang="en-US" sz="1000" dirty="0">
                <a:sym typeface="Wingdings" panose="05000000000000000000" pitchFamily="2" charset="2"/>
              </a:rPr>
              <a:t>가</a:t>
            </a:r>
            <a:r>
              <a:rPr lang="ko-KR" altLang="en-US" sz="1000" dirty="0"/>
              <a:t>설검정에서 </a:t>
            </a:r>
            <a:r>
              <a:rPr lang="en-US" altLang="ko-KR" sz="1000" dirty="0"/>
              <a:t>t</a:t>
            </a:r>
            <a:r>
              <a:rPr lang="ko-KR" altLang="en-US" sz="1000" dirty="0"/>
              <a:t>검정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-US" altLang="ko-KR" sz="1000" dirty="0"/>
              <a:t>t</a:t>
            </a:r>
            <a:r>
              <a:rPr lang="ko-KR" altLang="en-US" sz="1000" dirty="0"/>
              <a:t>분포를 이용한 검정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8588" indent="-128588" defTabSz="685800" latinLnBrk="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만약 </a:t>
            </a:r>
            <a:r>
              <a:rPr lang="ko-KR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n이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매우 크다면 표본평균은 더욱 정확히 정규분포를 따를 것이고, 표본평균의 분산 역시 0으로 점차 수렴하게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경우, 사실상 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분산</a:t>
            </a: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영향이 미미하게 되어 무시할 수 있지만, 표본 수가 작을 때는 문제가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28588" indent="-128588" defTabSz="685800" latinLnBrk="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경우의 검정을 위해, 정규분포와 형태는 비슷하지만 </a:t>
            </a:r>
            <a:r>
              <a:rPr lang="ko-KR" altLang="ko-KR" sz="10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모분산</a:t>
            </a:r>
            <a:r>
              <a:rPr lang="ko-KR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항을 포함하고 있지 않고, 대신 표본분산을 이용한 분포를 고안해 내는데, 그것이 </a:t>
            </a:r>
            <a:r>
              <a:rPr lang="ko-KR" altLang="ko-KR" sz="10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t분포</a:t>
            </a:r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!!!!!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DD71DF-EBA2-46BA-8581-C665CC08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325" y="1523450"/>
            <a:ext cx="3418499" cy="209183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9D540912-4284-49F3-A40C-B420193C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7325" y="3666813"/>
            <a:ext cx="3418497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  <a:hlinkClick r:id="rId3" tooltip=" 자유도 (Degree of Freedom) = 차원 (Dimension)  ㅇ 주어진 조건 하에서 자유롭게 변할 수 있는 자료(변수)의 수   - 例) 질점의 위치(상태) 파악에 필요한 최소개의 독립변수(좌표)의 수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자유도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 &lt;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. 30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 :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  <a:hlinkClick r:id="rId4" tooltip=" 표준 정규분포 (Standard Normal Distribution)  ㅇ 정규분포를 규격화시킨 것   - 다양한 종(Bell) 모양의 정규분포를,   - 평균 μ이 0 이고 표준편차 σ가 1 로 규격화시킨 것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표준정규분포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 보다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  <a:hlinkClick r:id="rId5" tooltip=" 분산 (Variance)  ㅇ 자료들이 불규칙하게 분포하는 정도를 나타내는 통계량     - 자료들이 기대값(평균값)으로부터 얼마나 퍼져 있는가를 가늠해볼 수 있음     . 분산이 클수록 자료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분산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이 커져 보다 평평한 모양이 되고, .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effectLst/>
              <a:latin typeface="Arial Unicode MS" panose="020B0604020202020204" pitchFamily="50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자유도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30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 :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  <a:hlinkClick r:id="rId4" tooltip=" 표준 정규분포 (Standard Normal Distribution)  ㅇ 정규분포를 규격화시킨 것   - 다양한 종(Bell) 모양의 정규분포를,   - 평균 μ이 0 이고 표준편차 σ가 1 로 규격화시킨 것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표준정규분포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와 비슷하게 되고, .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effectLst/>
              <a:latin typeface="Arial Unicode MS" panose="020B0604020202020204" pitchFamily="50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900" dirty="0">
                <a:latin typeface="Arial Unicode MS" panose="020B0604020202020204" pitchFamily="50" charset="-127"/>
              </a:rPr>
              <a:t>자유도 </a:t>
            </a:r>
            <a:r>
              <a:rPr lang="en-US" altLang="ko-KR" sz="900" dirty="0">
                <a:latin typeface="Arial Unicode MS" panose="020B0604020202020204" pitchFamily="50" charset="-127"/>
              </a:rPr>
              <a:t>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120 이상이 되면,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  <a:hlinkClick r:id="rId4" tooltip=" 표준 정규분포 (Standard Normal Distribution)  ㅇ 정규분포를 규격화시킨 것   - 다양한 종(Bell) 모양의 정규분포를,   - 평균 μ이 0 이고 표준편차 σ가 1 로 규격화시킨 것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표준정규분포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50" charset="-127"/>
              </a:rPr>
              <a:t>와 완전히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같아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짐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A91EA-8A26-4A6B-A5BD-E497FEE7E2C2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652430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78D0A9A-7773-46C6-88F7-A2A9A81C4183}"/>
              </a:ext>
            </a:extLst>
          </p:cNvPr>
          <p:cNvSpPr txBox="1"/>
          <p:nvPr/>
        </p:nvSpPr>
        <p:spPr>
          <a:xfrm>
            <a:off x="-108520" y="6615990"/>
            <a:ext cx="4276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Geneva"/>
                <a:ea typeface="굴림" pitchFamily="50" charset="-127"/>
                <a:cs typeface="+mn-cs"/>
              </a:defRPr>
            </a:lvl9pPr>
          </a:lstStyle>
          <a:p>
            <a:pPr algn="r"/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https://ko.wikipedia.org/wiki/T%EB%B6%84%ED%8F%AC%ED%91%9C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FA108-950E-41A8-9029-5C3A722D70D6}"/>
              </a:ext>
            </a:extLst>
          </p:cNvPr>
          <p:cNvSpPr txBox="1"/>
          <p:nvPr/>
        </p:nvSpPr>
        <p:spPr>
          <a:xfrm>
            <a:off x="611560" y="28078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** t </a:t>
            </a:r>
            <a:r>
              <a:rPr lang="ko-KR" altLang="en-US" dirty="0"/>
              <a:t>분포표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8A3E7-8F4E-467C-9941-DEDD40F21A55}"/>
              </a:ext>
            </a:extLst>
          </p:cNvPr>
          <p:cNvSpPr txBox="1"/>
          <p:nvPr/>
        </p:nvSpPr>
        <p:spPr>
          <a:xfrm>
            <a:off x="5621542" y="1291427"/>
            <a:ext cx="3316652" cy="7568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α (</a:t>
            </a:r>
            <a:r>
              <a:rPr lang="ko-KR" altLang="en-US" sz="1000" dirty="0"/>
              <a:t>알파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ko-KR" altLang="en-US" sz="1000" dirty="0"/>
              <a:t>확률</a:t>
            </a:r>
            <a:r>
              <a:rPr lang="en-US" altLang="ko-KR" sz="1000" dirty="0"/>
              <a:t>(</a:t>
            </a:r>
            <a:r>
              <a:rPr lang="ko-KR" altLang="en-US" sz="1000" dirty="0"/>
              <a:t>유의수준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highlight>
                  <a:srgbClr val="FFFF00"/>
                </a:highlight>
              </a:rPr>
              <a:t>양측검정</a:t>
            </a:r>
            <a:r>
              <a:rPr lang="en-US" altLang="ko-KR" sz="1000" dirty="0"/>
              <a:t>(0.025). 1</a:t>
            </a:r>
            <a:r>
              <a:rPr lang="ko-KR" altLang="en-US" sz="1000" dirty="0"/>
              <a:t>종 오류를 범할 확률은 </a:t>
            </a:r>
            <a:r>
              <a:rPr lang="en-US" altLang="ko-KR" sz="1000" dirty="0"/>
              <a:t>α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/>
              <a:t>자유도</a:t>
            </a:r>
            <a:r>
              <a:rPr lang="en-US" altLang="ko-KR" sz="1000" dirty="0"/>
              <a:t>(Degrees of Freedom) : </a:t>
            </a:r>
            <a:r>
              <a:rPr lang="ko-KR" altLang="en-US" sz="1000" dirty="0"/>
              <a:t>표본</a:t>
            </a:r>
            <a:r>
              <a:rPr lang="en-US" altLang="ko-KR" sz="1000" dirty="0"/>
              <a:t>(n)-1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8A965-150E-4F96-B5DC-B6F45A6AB585}"/>
              </a:ext>
            </a:extLst>
          </p:cNvPr>
          <p:cNvSpPr txBox="1"/>
          <p:nvPr/>
        </p:nvSpPr>
        <p:spPr>
          <a:xfrm>
            <a:off x="5650346" y="3263556"/>
            <a:ext cx="3043756" cy="9876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표준오차가 커지면 </a:t>
            </a:r>
            <a:r>
              <a:rPr lang="en-US" altLang="ko-KR" sz="1000" dirty="0"/>
              <a:t>t</a:t>
            </a:r>
            <a:r>
              <a:rPr lang="ko-KR" altLang="en-US" sz="1000" dirty="0"/>
              <a:t>가</a:t>
            </a:r>
            <a:r>
              <a:rPr lang="en-US" altLang="ko-KR" sz="1000" dirty="0"/>
              <a:t> </a:t>
            </a:r>
            <a:r>
              <a:rPr lang="ko-KR" altLang="en-US" sz="1000" dirty="0"/>
              <a:t>작아진다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회귀계수</a:t>
            </a:r>
            <a:r>
              <a:rPr lang="en-US" altLang="ko-KR" sz="1000" dirty="0"/>
              <a:t>(b)</a:t>
            </a:r>
            <a:r>
              <a:rPr lang="ko-KR" altLang="en-US" sz="1000" dirty="0"/>
              <a:t>가</a:t>
            </a:r>
            <a:r>
              <a:rPr lang="en-US" altLang="ko-KR" sz="1000" dirty="0"/>
              <a:t> </a:t>
            </a:r>
            <a:r>
              <a:rPr lang="ko-KR" altLang="en-US" sz="1000" dirty="0"/>
              <a:t>커지면 </a:t>
            </a:r>
            <a:r>
              <a:rPr lang="en-US" altLang="ko-KR" sz="1000" dirty="0"/>
              <a:t>t</a:t>
            </a:r>
            <a:r>
              <a:rPr lang="ko-KR" altLang="en-US" sz="1000" dirty="0"/>
              <a:t>가 커진다</a:t>
            </a:r>
            <a:r>
              <a:rPr lang="en-US" altLang="ko-KR" sz="10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t</a:t>
            </a:r>
            <a:r>
              <a:rPr lang="ko-KR" altLang="en-US" sz="1000" dirty="0"/>
              <a:t>값이 얼마일때 통계적 유의성</a:t>
            </a:r>
            <a:r>
              <a:rPr lang="en-US" altLang="ko-KR" sz="1000" dirty="0"/>
              <a:t>???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sym typeface="Wingdings" panose="05000000000000000000" pitchFamily="2" charset="2"/>
              </a:rPr>
              <a:t> p –value</a:t>
            </a:r>
            <a:r>
              <a:rPr lang="ko-KR" altLang="en-US" sz="1000" dirty="0">
                <a:sym typeface="Wingdings" panose="05000000000000000000" pitchFamily="2" charset="2"/>
              </a:rPr>
              <a:t> 같이 봐야 함</a:t>
            </a:r>
            <a:r>
              <a:rPr lang="en-US" altLang="ko-KR" sz="1000" dirty="0">
                <a:sym typeface="Wingdings" panose="05000000000000000000" pitchFamily="2" charset="2"/>
              </a:rPr>
              <a:t>.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A189FE-D2F0-4729-B24F-E04582E16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8" y="927976"/>
            <a:ext cx="5426363" cy="56612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2EC264-996A-49D1-A337-2E2FE8B1F460}"/>
              </a:ext>
            </a:extLst>
          </p:cNvPr>
          <p:cNvSpPr txBox="1"/>
          <p:nvPr/>
        </p:nvSpPr>
        <p:spPr>
          <a:xfrm>
            <a:off x="2561217" y="1266386"/>
            <a:ext cx="5760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EFF65-727F-4891-A761-8D8ABABF6084}"/>
              </a:ext>
            </a:extLst>
          </p:cNvPr>
          <p:cNvSpPr txBox="1"/>
          <p:nvPr/>
        </p:nvSpPr>
        <p:spPr>
          <a:xfrm>
            <a:off x="2441621" y="6207883"/>
            <a:ext cx="5760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A03975-A50D-4F87-ADA1-0F860D71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63" y="4306217"/>
            <a:ext cx="2390482" cy="17659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0FDB83-E59C-4EAD-84CE-9C5371D2F2C8}"/>
              </a:ext>
            </a:extLst>
          </p:cNvPr>
          <p:cNvSpPr txBox="1"/>
          <p:nvPr/>
        </p:nvSpPr>
        <p:spPr>
          <a:xfrm>
            <a:off x="6012160" y="6072206"/>
            <a:ext cx="2592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        -2.042.                                          2.042</a:t>
            </a:r>
            <a:endParaRPr lang="ko-KR" altLang="en-US" sz="1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021CB-41DD-4924-88A6-16A2B5B7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F6D55-C974-4245-8976-E09EAD82A163}"/>
              </a:ext>
            </a:extLst>
          </p:cNvPr>
          <p:cNvSpPr txBox="1"/>
          <p:nvPr/>
        </p:nvSpPr>
        <p:spPr>
          <a:xfrm>
            <a:off x="101192" y="1025970"/>
            <a:ext cx="691516" cy="58298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EAF2CA9-DB3D-426D-9C37-798A5B1C9240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</a:t>
            </a:r>
            <a:r>
              <a:rPr lang="en-US" altLang="ko-KR" sz="1500" dirty="0"/>
              <a:t>(</a:t>
            </a:r>
            <a:r>
              <a:rPr lang="ko-KR" altLang="en-US" sz="1500" dirty="0"/>
              <a:t>표본분포</a:t>
            </a:r>
            <a:r>
              <a:rPr lang="en-US" altLang="ko-KR" sz="1500" dirty="0"/>
              <a:t>) : t</a:t>
            </a:r>
            <a:r>
              <a:rPr lang="ko-KR" altLang="en-US" sz="1500" dirty="0"/>
              <a:t>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F96CD0D-3678-4712-838C-952A013DEF47}"/>
                  </a:ext>
                </a:extLst>
              </p:cNvPr>
              <p:cNvSpPr/>
              <p:nvPr/>
            </p:nvSpPr>
            <p:spPr>
              <a:xfrm>
                <a:off x="7721664" y="2421873"/>
                <a:ext cx="965136" cy="500073"/>
              </a:xfrm>
              <a:prstGeom prst="rect">
                <a:avLst/>
              </a:prstGeom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ko-KR" sz="1400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1400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F96CD0D-3678-4712-838C-952A013D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664" y="2421873"/>
                <a:ext cx="965136" cy="5000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5541640-C44D-41B6-A4A7-4CB8FA4F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22CA04E-7DEB-4D0F-8DEB-60C42EDB49E1}"/>
                  </a:ext>
                </a:extLst>
              </p:cNvPr>
              <p:cNvSpPr/>
              <p:nvPr/>
            </p:nvSpPr>
            <p:spPr>
              <a:xfrm>
                <a:off x="5691899" y="2429308"/>
                <a:ext cx="1955120" cy="52995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/>
                  <a:t>t-value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ba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ko-KR" altLang="en-US" sz="1400" dirty="0"/>
                  <a:t>  </a:t>
                </a:r>
                <a:r>
                  <a:rPr lang="en-US" altLang="ko-KR" sz="1400" dirty="0"/>
                  <a:t>~ t (n-1)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22CA04E-7DEB-4D0F-8DEB-60C42EDB4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899" y="2429308"/>
                <a:ext cx="1955120" cy="529953"/>
              </a:xfrm>
              <a:prstGeom prst="rect">
                <a:avLst/>
              </a:prstGeom>
              <a:blipFill>
                <a:blip r:embed="rId6"/>
                <a:stretch>
                  <a:fillRect l="-621" r="-403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1750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2C335-5B84-4E82-A499-759D3FFD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DAF5C8F-23B5-46D9-8EB3-D2D664C84D72}"/>
                  </a:ext>
                </a:extLst>
              </p:cNvPr>
              <p:cNvSpPr/>
              <p:nvPr/>
            </p:nvSpPr>
            <p:spPr>
              <a:xfrm>
                <a:off x="295550" y="1402118"/>
                <a:ext cx="8092874" cy="98693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hlinkClick r:id="rId2" tooltip="연속 확률 분포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연속확률 분포</a:t>
                </a:r>
                <a:r>
                  <a:rPr lang="ko-KR" altLang="en-US" sz="1000" dirty="0"/>
                  <a:t>로</a:t>
                </a:r>
                <a:r>
                  <a:rPr lang="en-US" altLang="ko-KR" sz="1000" dirty="0"/>
                  <a:t>, </a:t>
                </a:r>
                <a:r>
                  <a:rPr lang="en-US" altLang="ko-KR" sz="1000" dirty="0">
                    <a:hlinkClick r:id="rId3" tooltip="F테스트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 </a:t>
                </a:r>
                <a:r>
                  <a:rPr lang="ko-KR" altLang="en-US" sz="1000" dirty="0">
                    <a:hlinkClick r:id="rId3" tooltip="F테스트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검정</a:t>
                </a:r>
                <a:r>
                  <a:rPr lang="ko-KR" altLang="en-US" sz="1000" dirty="0"/>
                  <a:t>과 </a:t>
                </a:r>
                <a:r>
                  <a:rPr lang="ko-KR" altLang="en-US" sz="1000" dirty="0">
                    <a:hlinkClick r:id="rId4" tooltip="분산분석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분산분석</a:t>
                </a:r>
                <a:r>
                  <a:rPr lang="ko-KR" altLang="en-US" sz="1000" dirty="0"/>
                  <a:t> 등에서 주로 사용</a:t>
                </a:r>
                <a:endParaRPr lang="en-US" altLang="ko-KR" sz="1000" dirty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000" dirty="0"/>
                  <a:t>1925</a:t>
                </a:r>
                <a:r>
                  <a:rPr lang="ko-KR" altLang="en-US" sz="1000" dirty="0"/>
                  <a:t>년 </a:t>
                </a:r>
                <a:r>
                  <a:rPr lang="en-US" altLang="ko-KR" sz="1000" dirty="0" err="1"/>
                  <a:t>R.A.Fisher</a:t>
                </a:r>
                <a:r>
                  <a:rPr lang="ko-KR" altLang="en-US" sz="1000" dirty="0"/>
                  <a:t>에 의해 제안되었으며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이후 </a:t>
                </a:r>
                <a:r>
                  <a:rPr lang="en-US" altLang="ko-KR" sz="1000" dirty="0"/>
                  <a:t>George W. </a:t>
                </a:r>
                <a:r>
                  <a:rPr lang="en-US" altLang="ko-KR" sz="1000" dirty="0" err="1"/>
                  <a:t>Snedecor</a:t>
                </a:r>
                <a:r>
                  <a:rPr lang="ko-KR" altLang="en-US" sz="1000" dirty="0"/>
                  <a:t>가 </a:t>
                </a:r>
                <a:r>
                  <a:rPr lang="en-US" altLang="ko-KR" sz="1000" dirty="0"/>
                  <a:t>Fisher</a:t>
                </a:r>
                <a:r>
                  <a:rPr lang="ko-KR" altLang="en-US" sz="1000" dirty="0"/>
                  <a:t>의 이름을 기려 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분포로 명명</a:t>
                </a:r>
                <a:endParaRPr lang="en-US" altLang="ko-KR" sz="1000" dirty="0">
                  <a:solidFill>
                    <a:srgbClr val="000000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 확률변수는 항상 양의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값만을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 갖고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카이제곱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 분포와 달리 자유도를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2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개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-1,</a:t>
                </a:r>
                <a14:m>
                  <m:oMath xmlns:m="http://schemas.openxmlformats.org/officeDocument/2006/math">
                    <m:r>
                      <a:rPr lang="en-US" altLang="ko-KR" sz="1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lgun Gothic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-1)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가지고 있으며 자유도가 커질수록 정규분포에 수렴</a:t>
                </a:r>
                <a:endParaRPr lang="en-US" altLang="ko-KR" sz="1000" dirty="0">
                  <a:solidFill>
                    <a:srgbClr val="000000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sym typeface="Wingdings" panose="05000000000000000000" pitchFamily="2" charset="2"/>
                  </a:rPr>
                  <a:t> 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sym typeface="Wingdings" panose="05000000000000000000" pitchFamily="2" charset="2"/>
                  </a:rPr>
                  <a:t>회귀분석 결과 모형 적합도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  <a:sym typeface="Wingdings" panose="05000000000000000000" pitchFamily="2" charset="2"/>
                  </a:rPr>
                  <a:t>분산분석에 주로 사용</a:t>
                </a:r>
                <a:endParaRPr lang="ko-KR" altLang="en-US" sz="1000" dirty="0">
                  <a:solidFill>
                    <a:srgbClr val="000000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DAF5C8F-23B5-46D9-8EB3-D2D664C84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0" y="1402118"/>
                <a:ext cx="8092874" cy="986937"/>
              </a:xfrm>
              <a:prstGeom prst="rect">
                <a:avLst/>
              </a:prstGeom>
              <a:blipFill>
                <a:blip r:embed="rId5"/>
                <a:stretch>
                  <a:fillRect b="-1829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AE5DD54-6E52-43F7-B46A-175B257693FD}"/>
                  </a:ext>
                </a:extLst>
              </p:cNvPr>
              <p:cNvSpPr/>
              <p:nvPr/>
            </p:nvSpPr>
            <p:spPr>
              <a:xfrm>
                <a:off x="295550" y="2776385"/>
                <a:ext cx="8092874" cy="992066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두개의 모집단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정규분포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𝑋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  </a:t>
                </a:r>
              </a:p>
              <a:p>
                <a:pPr marL="17145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각 모집단의 분산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ko-KR" altLang="en-US" sz="10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</a:rPr>
                  <a:t> 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ko-KR" altLang="en-US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sz="1000" kern="0" dirty="0">
                  <a:solidFill>
                    <a:srgbClr val="000000"/>
                  </a:solidFill>
                  <a:latin typeface="+mj-ea"/>
                </a:endParaRPr>
              </a:p>
              <a:p>
                <a:pPr marL="17145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각 모집단에서 표본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 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b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b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sz="10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추출하여 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표분분산을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 계산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  <m:sup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sym typeface="Wingdings" panose="05000000000000000000" pitchFamily="2" charset="2"/>
                  </a:rPr>
                  <a:t> 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  <m:sub>
                        <m:r>
                          <a:rPr lang="en-US" altLang="ko-KR" sz="10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  <m:sup>
                        <m:r>
                          <a:rPr lang="en-US" altLang="ko-KR" sz="10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sz="1000" kern="0" dirty="0">
                  <a:solidFill>
                    <a:srgbClr val="000000"/>
                  </a:solidFill>
                  <a:latin typeface="+mj-ea"/>
                  <a:sym typeface="Wingdings" panose="05000000000000000000" pitchFamily="2" charset="2"/>
                </a:endParaRPr>
              </a:p>
              <a:p>
                <a:pPr marL="171450" indent="-1714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표본분산과 모분산의 비율로 이루어진 두개의 </a:t>
                </a:r>
                <a:r>
                  <a:rPr lang="ko-KR" altLang="en-US" sz="1000" kern="0" dirty="0" err="1">
                    <a:solidFill>
                      <a:srgbClr val="000000"/>
                    </a:solidFill>
                    <a:latin typeface="+mj-ea"/>
                    <a:ea typeface="+mj-ea"/>
                  </a:rPr>
                  <a:t>카이제곱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 비율은 자유도가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2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개인 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F-</a:t>
                </a:r>
                <a:r>
                  <a:rPr lang="ko-KR" altLang="en-US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분포를 이룬다</a:t>
                </a:r>
                <a:r>
                  <a:rPr lang="en-US" altLang="ko-KR" sz="1000" kern="0" dirty="0">
                    <a:solidFill>
                      <a:srgbClr val="000000"/>
                    </a:solidFill>
                    <a:latin typeface="+mj-ea"/>
                    <a:ea typeface="+mj-ea"/>
                  </a:rPr>
                  <a:t>.</a:t>
                </a:r>
                <a:endParaRPr lang="ko-KR" altLang="en-US" sz="1000" kern="0" dirty="0">
                  <a:solidFill>
                    <a:srgbClr val="00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AE5DD54-6E52-43F7-B46A-175B25769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50" y="2776385"/>
                <a:ext cx="8092874" cy="992066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3EE771-0504-4AD3-9967-998020936A39}"/>
              </a:ext>
            </a:extLst>
          </p:cNvPr>
          <p:cNvSpPr/>
          <p:nvPr/>
        </p:nvSpPr>
        <p:spPr>
          <a:xfrm>
            <a:off x="233449" y="978287"/>
            <a:ext cx="4108538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350" b="1" dirty="0"/>
              <a:t>4) F </a:t>
            </a:r>
            <a:r>
              <a:rPr lang="ko-KR" altLang="en-US" sz="1350" b="1" dirty="0"/>
              <a:t>분포</a:t>
            </a:r>
            <a:r>
              <a:rPr lang="en-US" altLang="ko-KR" sz="1350" dirty="0"/>
              <a:t>(F-distribution , Fisher–</a:t>
            </a:r>
            <a:r>
              <a:rPr lang="en-US" altLang="ko-KR" sz="1350" dirty="0" err="1"/>
              <a:t>Snedecor</a:t>
            </a:r>
            <a:r>
              <a:rPr lang="en-US" altLang="ko-KR" sz="1350" dirty="0"/>
              <a:t> distribution)</a:t>
            </a:r>
            <a:r>
              <a:rPr lang="ko-KR" altLang="en-US" sz="1350" dirty="0"/>
              <a:t> 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170349E-3BF1-4750-A7A7-D01FD8F5E7DC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2241A9C-335E-4A32-9E61-CEA837480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CB75ADB-A886-4A7B-BD16-B631D7089C92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 </a:t>
            </a:r>
            <a:r>
              <a:rPr lang="en-US" altLang="ko-KR" sz="1500" dirty="0"/>
              <a:t>: </a:t>
            </a:r>
            <a:r>
              <a:rPr lang="ko-KR" altLang="en-US" sz="1500" dirty="0"/>
              <a:t>표본분포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C18FD-DF0E-447B-86EC-1A51FFBC9822}"/>
              </a:ext>
            </a:extLst>
          </p:cNvPr>
          <p:cNvSpPr txBox="1"/>
          <p:nvPr/>
        </p:nvSpPr>
        <p:spPr>
          <a:xfrm>
            <a:off x="400919" y="5014832"/>
            <a:ext cx="7987505" cy="9694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highlight>
                  <a:srgbClr val="00FFFF"/>
                </a:highlight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highlight>
                  <a:srgbClr val="00FFFF"/>
                </a:highlight>
              </a:rPr>
              <a:t>두 집단의 </a:t>
            </a:r>
            <a:r>
              <a:rPr lang="ko-KR" altLang="en-US" sz="1000" dirty="0" err="1">
                <a:highlight>
                  <a:srgbClr val="00FFFF"/>
                </a:highlight>
              </a:rPr>
              <a:t>분산값을</a:t>
            </a:r>
            <a:r>
              <a:rPr lang="ko-KR" altLang="en-US" sz="1000" dirty="0">
                <a:highlight>
                  <a:srgbClr val="00FFFF"/>
                </a:highlight>
              </a:rPr>
              <a:t> 나눗셈 한 것을 확률분포로 나타낸 것이 </a:t>
            </a:r>
            <a:r>
              <a:rPr lang="en-US" altLang="ko-KR" sz="1000" dirty="0">
                <a:highlight>
                  <a:srgbClr val="00FFFF"/>
                </a:highlight>
              </a:rPr>
              <a:t>F</a:t>
            </a:r>
            <a:r>
              <a:rPr lang="ko-KR" altLang="en-US" sz="1000" dirty="0">
                <a:highlight>
                  <a:srgbClr val="00FFFF"/>
                </a:highlight>
              </a:rPr>
              <a:t>분포이다</a:t>
            </a:r>
            <a:r>
              <a:rPr lang="en-US" altLang="ko-KR" sz="1000" dirty="0">
                <a:highlight>
                  <a:srgbClr val="00FFFF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나눗셈을 활용하여 두 집단의 분산의 값이 동일한지를</a:t>
            </a:r>
            <a:r>
              <a:rPr lang="en-US" altLang="ko-KR" sz="1000" dirty="0"/>
              <a:t>(=1) </a:t>
            </a:r>
            <a:r>
              <a:rPr lang="ko-KR" altLang="en-US" sz="1000" dirty="0" err="1"/>
              <a:t>다른지를</a:t>
            </a:r>
            <a:r>
              <a:rPr lang="ko-KR" altLang="en-US" sz="1000" dirty="0"/>
              <a:t> 비교 가능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000" dirty="0">
                <a:highlight>
                  <a:srgbClr val="FFFF00"/>
                </a:highlight>
              </a:rPr>
              <a:t>1</a:t>
            </a:r>
            <a:r>
              <a:rPr lang="ko-KR" altLang="en-US" sz="1000" dirty="0">
                <a:highlight>
                  <a:srgbClr val="FFFF00"/>
                </a:highlight>
              </a:rPr>
              <a:t>에 가까운 값일수록 두 집단의 분산이 비슷하고</a:t>
            </a:r>
            <a:r>
              <a:rPr lang="en-US" altLang="ko-KR" sz="1000" dirty="0">
                <a:highlight>
                  <a:srgbClr val="FFFF00"/>
                </a:highlight>
              </a:rPr>
              <a:t>, 1</a:t>
            </a:r>
            <a:r>
              <a:rPr lang="ko-KR" altLang="en-US" sz="1000" dirty="0">
                <a:highlight>
                  <a:srgbClr val="FFFF00"/>
                </a:highlight>
              </a:rPr>
              <a:t>과 멀어진 값일수록 두집단의 분산의 크기가 다르다는 것을 의미</a:t>
            </a:r>
            <a:endParaRPr lang="en-US" altLang="ko-KR" sz="1000" dirty="0">
              <a:highlight>
                <a:srgbClr val="FFFF00"/>
              </a:highlight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ko-KR" sz="1200" dirty="0">
              <a:highlight>
                <a:srgbClr val="FFFF00"/>
              </a:highligh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59B0A6-90AF-4B89-A74D-6F764E9BBF71}"/>
              </a:ext>
            </a:extLst>
          </p:cNvPr>
          <p:cNvSpPr/>
          <p:nvPr/>
        </p:nvSpPr>
        <p:spPr>
          <a:xfrm>
            <a:off x="899592" y="4409954"/>
            <a:ext cx="1665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</a:rPr>
              <a:t>F-value</a:t>
            </a:r>
            <a:r>
              <a:rPr lang="ko-KR" altLang="en-US" sz="1200" dirty="0">
                <a:highlight>
                  <a:srgbClr val="FFFF00"/>
                </a:highlight>
              </a:rPr>
              <a:t> </a:t>
            </a:r>
            <a:r>
              <a:rPr lang="en-US" altLang="ko-KR" sz="1200" dirty="0">
                <a:highlight>
                  <a:srgbClr val="FFFF00"/>
                </a:highlight>
              </a:rPr>
              <a:t>=</a:t>
            </a:r>
            <a:r>
              <a:rPr lang="ko-KR" altLang="en-US" sz="1200" dirty="0">
                <a:highlight>
                  <a:srgbClr val="FFFF00"/>
                </a:highlight>
              </a:rPr>
              <a:t> 두 분산의 비</a:t>
            </a:r>
            <a:endParaRPr lang="en-US" altLang="ko-KR" sz="12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05036D-1786-4D0C-9A63-966CC4B1CF99}"/>
                  </a:ext>
                </a:extLst>
              </p:cNvPr>
              <p:cNvSpPr txBox="1"/>
              <p:nvPr/>
            </p:nvSpPr>
            <p:spPr>
              <a:xfrm>
                <a:off x="2843808" y="4254048"/>
                <a:ext cx="2426257" cy="5747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  <m:r>
                              <a:rPr lang="en-US" altLang="ko-KR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   </m:t>
                            </m:r>
                          </m:sub>
                          <m:sup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  <m:r>
                              <a:rPr lang="en-US" altLang="ko-KR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~ 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-1,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Malgun Gothic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-1)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05036D-1786-4D0C-9A63-966CC4B1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4254048"/>
                <a:ext cx="2426257" cy="574773"/>
              </a:xfrm>
              <a:prstGeom prst="rect">
                <a:avLst/>
              </a:prstGeom>
              <a:blipFill>
                <a:blip r:embed="rId7"/>
                <a:stretch>
                  <a:fillRect l="-1737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24CAAA6-5263-406D-88A9-D4D4AA0A264E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38998264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2C335-5B84-4E82-A499-759D3FFD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3EE771-0504-4AD3-9967-998020936A39}"/>
              </a:ext>
            </a:extLst>
          </p:cNvPr>
          <p:cNvSpPr/>
          <p:nvPr/>
        </p:nvSpPr>
        <p:spPr>
          <a:xfrm>
            <a:off x="233449" y="978287"/>
            <a:ext cx="4108538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350" b="1" dirty="0"/>
              <a:t>4) F </a:t>
            </a:r>
            <a:r>
              <a:rPr lang="ko-KR" altLang="en-US" sz="1350" b="1" dirty="0"/>
              <a:t>분포</a:t>
            </a:r>
            <a:r>
              <a:rPr lang="en-US" altLang="ko-KR" sz="1350" dirty="0"/>
              <a:t>(F-distribution , Fisher–</a:t>
            </a:r>
            <a:r>
              <a:rPr lang="en-US" altLang="ko-KR" sz="1350" dirty="0" err="1"/>
              <a:t>Snedecor</a:t>
            </a:r>
            <a:r>
              <a:rPr lang="en-US" altLang="ko-KR" sz="1350" dirty="0"/>
              <a:t> distribution)</a:t>
            </a:r>
            <a:r>
              <a:rPr lang="ko-KR" altLang="en-US" sz="1350" dirty="0"/>
              <a:t> 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170349E-3BF1-4750-A7A7-D01FD8F5E7DC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CB75ADB-A886-4A7B-BD16-B631D7089C92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 </a:t>
            </a:r>
            <a:r>
              <a:rPr lang="en-US" altLang="ko-KR" sz="1500" dirty="0"/>
              <a:t>: </a:t>
            </a:r>
            <a:r>
              <a:rPr lang="ko-KR" altLang="en-US" sz="1500" dirty="0"/>
              <a:t>표본분포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C5AC93-ECA0-45D4-A711-71C49F14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0" y="1532595"/>
            <a:ext cx="2656845" cy="114131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0C9E39-3203-46D9-BB67-1B279F86ACCA}"/>
              </a:ext>
            </a:extLst>
          </p:cNvPr>
          <p:cNvSpPr txBox="1"/>
          <p:nvPr/>
        </p:nvSpPr>
        <p:spPr>
          <a:xfrm>
            <a:off x="3347864" y="2074448"/>
            <a:ext cx="5338936" cy="52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왼쪽에서 </a:t>
            </a:r>
            <a:r>
              <a:rPr lang="en-US" altLang="ko-KR" sz="1000" dirty="0"/>
              <a:t>1</a:t>
            </a:r>
            <a:r>
              <a:rPr lang="ko-KR" altLang="en-US" sz="1000" dirty="0"/>
              <a:t>일 때 분산이 동일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1</a:t>
            </a:r>
            <a:r>
              <a:rPr lang="ko-KR" altLang="en-US" sz="1000" dirty="0"/>
              <a:t>을 기준으로 왼쪽면적은 </a:t>
            </a:r>
            <a:r>
              <a:rPr lang="en-US" altLang="ko-KR" sz="1000" dirty="0"/>
              <a:t>F </a:t>
            </a:r>
            <a:r>
              <a:rPr lang="ko-KR" altLang="en-US" sz="1000" dirty="0" err="1"/>
              <a:t>계산시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분모값이</a:t>
            </a:r>
            <a:r>
              <a:rPr lang="ko-KR" altLang="en-US" sz="1000" dirty="0"/>
              <a:t> 큰 경우로 </a:t>
            </a:r>
            <a:r>
              <a:rPr lang="en-US" altLang="ko-KR" sz="1000" dirty="0"/>
              <a:t>1</a:t>
            </a:r>
            <a:r>
              <a:rPr lang="ko-KR" altLang="en-US" sz="1000" dirty="0"/>
              <a:t>보다 작게 나오는 경우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66CD5-D3C0-4C4A-B687-693507578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712516"/>
            <a:ext cx="1882292" cy="20009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C35CE8-CF52-4EF1-AE91-A89F61A412EC}"/>
              </a:ext>
            </a:extLst>
          </p:cNvPr>
          <p:cNvSpPr/>
          <p:nvPr/>
        </p:nvSpPr>
        <p:spPr>
          <a:xfrm>
            <a:off x="3347864" y="2770792"/>
            <a:ext cx="5472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/>
              <a:t>표본수가 많아 지면 </a:t>
            </a:r>
            <a:r>
              <a:rPr lang="en-US" altLang="ko-KR" sz="1000" dirty="0"/>
              <a:t>1</a:t>
            </a:r>
            <a:r>
              <a:rPr lang="ko-KR" altLang="en-US" sz="1000" dirty="0"/>
              <a:t>을 중심으로 뾰족한 정규분포와 </a:t>
            </a:r>
            <a:r>
              <a:rPr lang="ko-KR" altLang="en-US" sz="1000" dirty="0" err="1"/>
              <a:t>비슷해짐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4DF02C3-E481-47F6-976D-318B8A40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73D420-7AAF-4E2C-B753-DAC4622BD378}"/>
              </a:ext>
            </a:extLst>
          </p:cNvPr>
          <p:cNvSpPr/>
          <p:nvPr/>
        </p:nvSpPr>
        <p:spPr>
          <a:xfrm>
            <a:off x="3401549" y="3554797"/>
            <a:ext cx="5285251" cy="191135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rgbClr val="404040"/>
                </a:solidFill>
                <a:latin typeface="Helvetica Neue"/>
              </a:rPr>
              <a:t>F</a:t>
            </a:r>
            <a:r>
              <a:rPr lang="ko-KR" altLang="en-US" sz="1000" dirty="0">
                <a:solidFill>
                  <a:srgbClr val="404040"/>
                </a:solidFill>
                <a:latin typeface="Helvetica Neue"/>
              </a:rPr>
              <a:t>분포는 </a:t>
            </a:r>
            <a:r>
              <a:rPr lang="en-US" altLang="ko-KR" sz="1000" dirty="0">
                <a:solidFill>
                  <a:srgbClr val="404040"/>
                </a:solidFill>
                <a:latin typeface="Helvetica Neue"/>
              </a:rPr>
              <a:t>χ²</a:t>
            </a:r>
            <a:r>
              <a:rPr lang="ko-KR" altLang="en-US" sz="1000" dirty="0">
                <a:solidFill>
                  <a:srgbClr val="404040"/>
                </a:solidFill>
                <a:latin typeface="Helvetica Neue"/>
              </a:rPr>
              <a:t>분포와 마찬가지로</a:t>
            </a:r>
            <a:r>
              <a:rPr lang="en-US" altLang="ko-KR" sz="1000" dirty="0">
                <a:solidFill>
                  <a:srgbClr val="404040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  <a:latin typeface="Helvetica Neue"/>
              </a:rPr>
              <a:t>종형의 </a:t>
            </a:r>
            <a:r>
              <a:rPr lang="ko-KR" altLang="en-US" sz="1000" dirty="0">
                <a:solidFill>
                  <a:srgbClr val="404040"/>
                </a:solidFill>
                <a:highlight>
                  <a:srgbClr val="FFFF00"/>
                </a:highlight>
                <a:latin typeface="Helvetica Neue"/>
              </a:rPr>
              <a:t>대칭 분포가 아니다</a:t>
            </a:r>
            <a:r>
              <a:rPr lang="en-US" altLang="ko-KR" sz="1000" dirty="0">
                <a:solidFill>
                  <a:srgbClr val="404040"/>
                </a:solidFill>
                <a:highlight>
                  <a:srgbClr val="FFFF00"/>
                </a:highlight>
                <a:latin typeface="Helvetica Neue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표준정규분포를 제곱하여 합한 </a:t>
            </a:r>
            <a:r>
              <a:rPr lang="en-US" altLang="ko-KR" sz="1000" dirty="0"/>
              <a:t>χ²</a:t>
            </a:r>
            <a:r>
              <a:rPr lang="ko-KR" altLang="en-US" sz="1000" dirty="0"/>
              <a:t>분포 </a:t>
            </a:r>
            <a:r>
              <a:rPr lang="en-US" altLang="ko-KR" sz="1000" dirty="0"/>
              <a:t>2</a:t>
            </a:r>
            <a:r>
              <a:rPr lang="ko-KR" altLang="en-US" sz="1000" dirty="0"/>
              <a:t>개를 서로 나눈 값이므로</a:t>
            </a:r>
            <a:r>
              <a:rPr lang="en-US" altLang="ko-KR" sz="1000" dirty="0"/>
              <a:t>, </a:t>
            </a:r>
            <a:r>
              <a:rPr lang="en-US" altLang="ko-KR" sz="1000" dirty="0">
                <a:highlight>
                  <a:srgbClr val="FFFF00"/>
                </a:highlight>
              </a:rPr>
              <a:t>0</a:t>
            </a:r>
            <a:r>
              <a:rPr lang="ko-KR" altLang="en-US" sz="1000" dirty="0">
                <a:highlight>
                  <a:srgbClr val="FFFF00"/>
                </a:highlight>
              </a:rPr>
              <a:t>보다 큰 영역에서만 그려진다</a:t>
            </a:r>
            <a:r>
              <a:rPr lang="en-US" altLang="ko-KR" sz="1000" dirty="0">
                <a:highlight>
                  <a:srgbClr val="FFFF00"/>
                </a:highlight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en-US" altLang="ko-KR" sz="1000" dirty="0">
                <a:highlight>
                  <a:srgbClr val="FFFF00"/>
                </a:highlight>
              </a:rPr>
              <a:t>t</a:t>
            </a:r>
            <a:r>
              <a:rPr lang="ko-KR" altLang="en-US" sz="1000" dirty="0">
                <a:highlight>
                  <a:srgbClr val="FFFF00"/>
                </a:highlight>
              </a:rPr>
              <a:t>분포를 제곱하면 </a:t>
            </a:r>
            <a:r>
              <a:rPr lang="en-US" altLang="ko-KR" sz="1000" dirty="0">
                <a:highlight>
                  <a:srgbClr val="FFFF00"/>
                </a:highlight>
              </a:rPr>
              <a:t>F</a:t>
            </a:r>
            <a:r>
              <a:rPr lang="ko-KR" altLang="en-US" sz="1000" dirty="0">
                <a:highlight>
                  <a:srgbClr val="FFFF00"/>
                </a:highlight>
              </a:rPr>
              <a:t>분포를 하게 된다</a:t>
            </a:r>
            <a:r>
              <a:rPr lang="en-US" altLang="ko-KR" sz="1000" dirty="0">
                <a:highlight>
                  <a:srgbClr val="FFFF00"/>
                </a:highlight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자유도가 </a:t>
            </a:r>
            <a:r>
              <a:rPr lang="en-US" altLang="ko-KR" sz="1000" dirty="0"/>
              <a:t>n</a:t>
            </a:r>
            <a:r>
              <a:rPr lang="ko-KR" altLang="en-US" sz="1000" dirty="0"/>
              <a:t>인  </a:t>
            </a:r>
            <a:r>
              <a:rPr lang="en-US" altLang="ko-KR" sz="1000" dirty="0"/>
              <a:t>t</a:t>
            </a:r>
            <a:r>
              <a:rPr lang="ko-KR" altLang="en-US" sz="1000" dirty="0"/>
              <a:t>분포를 제곱하면</a:t>
            </a:r>
            <a:r>
              <a:rPr lang="en-US" altLang="ko-KR" sz="1000" dirty="0"/>
              <a:t>,</a:t>
            </a:r>
            <a:br>
              <a:rPr lang="ko-KR" altLang="en-US" sz="1000" dirty="0"/>
            </a:br>
            <a:r>
              <a:rPr lang="ko-KR" altLang="en-US" sz="1000" dirty="0"/>
              <a:t>       </a:t>
            </a:r>
            <a:r>
              <a:rPr lang="en-US" altLang="ko-KR" sz="1000" dirty="0"/>
              <a:t>t = Z / √ (χ²(n) / n ) ~ t(n)</a:t>
            </a:r>
            <a:r>
              <a:rPr lang="ko-KR" altLang="en-US" sz="1000" dirty="0"/>
              <a:t>에서</a:t>
            </a:r>
            <a:r>
              <a:rPr lang="en-US" altLang="ko-KR" sz="1000" dirty="0"/>
              <a:t>, </a:t>
            </a:r>
            <a:r>
              <a:rPr lang="ko-KR" altLang="en-US" sz="1000" dirty="0"/>
              <a:t>   </a:t>
            </a:r>
            <a:r>
              <a:rPr lang="en-US" altLang="ko-KR" sz="1000" dirty="0"/>
              <a:t>t² = Z² / (χ²(n) / n ) </a:t>
            </a:r>
            <a:r>
              <a:rPr lang="ko-KR" altLang="en-US" sz="1000" dirty="0"/>
              <a:t>이고</a:t>
            </a:r>
            <a:r>
              <a:rPr lang="en-US" altLang="ko-KR" sz="1000" dirty="0"/>
              <a:t>, Z² ~ χ²(1)</a:t>
            </a:r>
            <a:r>
              <a:rPr lang="ko-KR" altLang="en-US" sz="1000" dirty="0"/>
              <a:t>이므로</a:t>
            </a:r>
            <a:r>
              <a:rPr lang="en-US" altLang="ko-KR" sz="1000" dirty="0"/>
              <a:t>,</a:t>
            </a:r>
            <a:br>
              <a:rPr lang="ko-KR" altLang="en-US" sz="1000" dirty="0"/>
            </a:br>
            <a:r>
              <a:rPr lang="ko-KR" altLang="en-US" sz="1000" dirty="0"/>
              <a:t>           </a:t>
            </a:r>
            <a:r>
              <a:rPr lang="en-US" altLang="ko-KR" sz="1000" dirty="0"/>
              <a:t>= (Z²(1) / 1) / (χ²(n) / n) ~ F(1, n)</a:t>
            </a:r>
            <a:r>
              <a:rPr lang="ko-KR" altLang="en-US" sz="1000" dirty="0"/>
              <a:t>이 된다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ym typeface="Wingdings" panose="05000000000000000000" pitchFamily="2" charset="2"/>
              </a:rPr>
              <a:t>결국 </a:t>
            </a:r>
            <a:r>
              <a:rPr lang="en-US" altLang="ko-KR" sz="1000" dirty="0">
                <a:sym typeface="Wingdings" panose="05000000000000000000" pitchFamily="2" charset="2"/>
              </a:rPr>
              <a:t>t-value </a:t>
            </a:r>
            <a:r>
              <a:rPr lang="ko-KR" altLang="en-US" sz="1000" dirty="0">
                <a:sym typeface="Wingdings" panose="05000000000000000000" pitchFamily="2" charset="2"/>
              </a:rPr>
              <a:t>를 제곱하면 </a:t>
            </a:r>
            <a:r>
              <a:rPr lang="en-US" altLang="ko-KR" sz="1000" dirty="0">
                <a:sym typeface="Wingdings" panose="05000000000000000000" pitchFamily="2" charset="2"/>
              </a:rPr>
              <a:t>F- value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E96619-1231-4500-94BE-725315C6DEDC}"/>
              </a:ext>
            </a:extLst>
          </p:cNvPr>
          <p:cNvSpPr/>
          <p:nvPr/>
        </p:nvSpPr>
        <p:spPr>
          <a:xfrm>
            <a:off x="3588955" y="3242616"/>
            <a:ext cx="1117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404040"/>
                </a:solidFill>
                <a:latin typeface="Helvetica Neue"/>
              </a:rPr>
              <a:t>F</a:t>
            </a:r>
            <a:r>
              <a:rPr lang="ko-KR" altLang="en-US" sz="1400" b="1" dirty="0">
                <a:solidFill>
                  <a:srgbClr val="404040"/>
                </a:solidFill>
                <a:latin typeface="Helvetica Neue"/>
              </a:rPr>
              <a:t>분포 특성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EB03BE-2184-4A40-832C-CAA292D2B893}"/>
                  </a:ext>
                </a:extLst>
              </p:cNvPr>
              <p:cNvSpPr txBox="1"/>
              <p:nvPr/>
            </p:nvSpPr>
            <p:spPr>
              <a:xfrm>
                <a:off x="3591075" y="1419023"/>
                <a:ext cx="2426257" cy="57477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F=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  <m:r>
                              <a:rPr lang="en-US" altLang="ko-KR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   </m:t>
                            </m:r>
                          </m:sub>
                          <m:sup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  <m:r>
                              <a:rPr lang="en-US" altLang="ko-KR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~ 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-1,</a:t>
                </a:r>
                <a14:m>
                  <m:oMath xmlns:m="http://schemas.openxmlformats.org/officeDocument/2006/math">
                    <m:r>
                      <a:rPr lang="en-US" altLang="ko-KR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Malgun Gothic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Malgun Gothic" panose="020B0503020000020004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-1)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EB03BE-2184-4A40-832C-CAA292D2B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075" y="1419023"/>
                <a:ext cx="2426257" cy="574773"/>
              </a:xfrm>
              <a:prstGeom prst="rect">
                <a:avLst/>
              </a:prstGeom>
              <a:blipFill>
                <a:blip r:embed="rId4"/>
                <a:stretch>
                  <a:fillRect l="-1489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8FD61D-BFD6-4E9E-A6E9-5538DE1452ED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20639965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3FBE103-5585-468A-B414-CDA4410B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CFDAF62-684D-4211-BE7B-8C2827B0BFD5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 </a:t>
            </a:r>
            <a:r>
              <a:rPr lang="en-US" altLang="ko-KR" sz="1500" dirty="0"/>
              <a:t>: </a:t>
            </a:r>
            <a:r>
              <a:rPr lang="ko-KR" altLang="en-US" sz="1500" dirty="0"/>
              <a:t>표본분포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E273D1-846A-4EC9-98DB-D445609B5531}"/>
              </a:ext>
            </a:extLst>
          </p:cNvPr>
          <p:cNvSpPr/>
          <p:nvPr/>
        </p:nvSpPr>
        <p:spPr>
          <a:xfrm>
            <a:off x="601220" y="1556792"/>
            <a:ext cx="7481534" cy="23391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404040"/>
                </a:solidFill>
                <a:latin typeface="inherit"/>
              </a:rPr>
              <a:t>F</a:t>
            </a:r>
            <a:r>
              <a:rPr lang="ko-KR" altLang="en-US" sz="1400" b="1" dirty="0">
                <a:solidFill>
                  <a:srgbClr val="404040"/>
                </a:solidFill>
                <a:latin typeface="inherit"/>
              </a:rPr>
              <a:t>분포 활용</a:t>
            </a:r>
            <a:br>
              <a:rPr lang="ko-KR" altLang="en-US" sz="1200" dirty="0"/>
            </a:br>
            <a:br>
              <a:rPr lang="ko-KR" altLang="en-US" sz="1200" dirty="0"/>
            </a:br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1) </a:t>
            </a:r>
            <a:r>
              <a:rPr lang="ko-KR" altLang="en-US" sz="1200" dirty="0">
                <a:solidFill>
                  <a:srgbClr val="404040"/>
                </a:solidFill>
                <a:latin typeface="Helvetica Neue"/>
              </a:rPr>
              <a:t>두 분포의 분산을 비교 활용 </a:t>
            </a:r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: </a:t>
            </a:r>
            <a:r>
              <a:rPr lang="ko-KR" altLang="en-US" sz="1200" dirty="0">
                <a:solidFill>
                  <a:srgbClr val="404040"/>
                </a:solidFill>
                <a:latin typeface="Helvetica Neue"/>
              </a:rPr>
              <a:t>분산분석</a:t>
            </a:r>
            <a:br>
              <a:rPr lang="ko-KR" altLang="en-US" sz="1200" dirty="0"/>
            </a:br>
            <a:br>
              <a:rPr lang="ko-KR" altLang="en-US" sz="1200" dirty="0"/>
            </a:br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2) ANOVA(</a:t>
            </a:r>
            <a:r>
              <a:rPr lang="ko-KR" altLang="en-US" sz="1200" dirty="0">
                <a:solidFill>
                  <a:srgbClr val="404040"/>
                </a:solidFill>
                <a:latin typeface="Helvetica Neue"/>
              </a:rPr>
              <a:t>분산분석</a:t>
            </a:r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)</a:t>
            </a:r>
            <a:r>
              <a:rPr lang="ko-KR" altLang="en-US" sz="1200" dirty="0">
                <a:solidFill>
                  <a:srgbClr val="404040"/>
                </a:solidFill>
                <a:latin typeface="Helvetica Neue"/>
              </a:rPr>
              <a:t>에서는 그룹내 변동과 그룹간 변동으로 여러 개의 평균값을 비교하는데 활용</a:t>
            </a:r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 </a:t>
            </a:r>
            <a:br>
              <a:rPr lang="ko-KR" altLang="en-US" sz="1200" dirty="0"/>
            </a:br>
            <a:br>
              <a:rPr lang="ko-KR" altLang="en-US" sz="1200" dirty="0"/>
            </a:br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3) </a:t>
            </a:r>
            <a:r>
              <a:rPr lang="ko-KR" altLang="en-US" sz="1200" dirty="0">
                <a:solidFill>
                  <a:srgbClr val="404040"/>
                </a:solidFill>
                <a:latin typeface="Helvetica Neue"/>
              </a:rPr>
              <a:t>회귀모형 자체 유의성 검정 </a:t>
            </a:r>
            <a:endParaRPr lang="en-US" altLang="ko-KR" sz="1200" dirty="0">
              <a:solidFill>
                <a:srgbClr val="404040"/>
              </a:solidFill>
              <a:latin typeface="Helvetica Neue"/>
            </a:endParaRPr>
          </a:p>
          <a:p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: </a:t>
            </a:r>
            <a:r>
              <a:rPr lang="ko-KR" altLang="en-US" sz="1200" dirty="0">
                <a:solidFill>
                  <a:srgbClr val="404040"/>
                </a:solidFill>
                <a:latin typeface="Helvetica Neue"/>
              </a:rPr>
              <a:t>회귀분석에서 </a:t>
            </a:r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t</a:t>
            </a:r>
            <a:r>
              <a:rPr lang="ko-KR" altLang="en-US" sz="1200" dirty="0">
                <a:solidFill>
                  <a:srgbClr val="404040"/>
                </a:solidFill>
                <a:latin typeface="Helvetica Neue"/>
              </a:rPr>
              <a:t>분포는 개별 회귀계수의 유의성을 검정하는데 쓰이고</a:t>
            </a:r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,</a:t>
            </a:r>
            <a:r>
              <a:rPr lang="ko-KR" altLang="en-US" sz="1200" dirty="0">
                <a:solidFill>
                  <a:srgbClr val="404040"/>
                </a:solidFill>
                <a:latin typeface="Helvetica Neue"/>
              </a:rPr>
              <a:t>회귀모형 자체의 유의성 검정을 위해서는 </a:t>
            </a:r>
            <a:r>
              <a:rPr lang="en-US" altLang="ko-KR" sz="1200" dirty="0">
                <a:solidFill>
                  <a:srgbClr val="404040"/>
                </a:solidFill>
                <a:latin typeface="Helvetica Neue"/>
              </a:rPr>
              <a:t>F</a:t>
            </a:r>
            <a:r>
              <a:rPr lang="ko-KR" altLang="en-US" sz="1200" dirty="0">
                <a:solidFill>
                  <a:srgbClr val="404040"/>
                </a:solidFill>
                <a:latin typeface="Helvetica Neue"/>
              </a:rPr>
              <a:t>분포가 사용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9370BD5-58F5-4E92-B6E2-33DA31A7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119B03-AEE7-4D76-B71E-531F4C78AD3B}"/>
              </a:ext>
            </a:extLst>
          </p:cNvPr>
          <p:cNvSpPr/>
          <p:nvPr/>
        </p:nvSpPr>
        <p:spPr>
          <a:xfrm>
            <a:off x="233449" y="978287"/>
            <a:ext cx="4108538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350" b="1" dirty="0"/>
              <a:t>4) F </a:t>
            </a:r>
            <a:r>
              <a:rPr lang="ko-KR" altLang="en-US" sz="1350" b="1" dirty="0"/>
              <a:t>분포</a:t>
            </a:r>
            <a:r>
              <a:rPr lang="en-US" altLang="ko-KR" sz="1350" dirty="0"/>
              <a:t>(F-distribution , Fisher–</a:t>
            </a:r>
            <a:r>
              <a:rPr lang="en-US" altLang="ko-KR" sz="1350" dirty="0" err="1"/>
              <a:t>Snedecor</a:t>
            </a:r>
            <a:r>
              <a:rPr lang="en-US" altLang="ko-KR" sz="1350" dirty="0"/>
              <a:t> distribution)</a:t>
            </a:r>
            <a:r>
              <a:rPr lang="ko-KR" altLang="en-US" sz="1350" dirty="0"/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21D42A-5E2A-4EDD-AEF6-B8D6D70C4C9B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2079383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C29452-18DF-4CB2-AD62-66B3C468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5" y="1041218"/>
            <a:ext cx="5609751" cy="51673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80CA1E-67FA-427F-8830-DBB18A9812FC}"/>
              </a:ext>
            </a:extLst>
          </p:cNvPr>
          <p:cNvSpPr/>
          <p:nvPr/>
        </p:nvSpPr>
        <p:spPr>
          <a:xfrm>
            <a:off x="539552" y="250992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**F-distribution </a:t>
            </a:r>
            <a:r>
              <a:rPr lang="ko-KR" altLang="en-US" dirty="0"/>
              <a:t>표 </a:t>
            </a:r>
            <a:r>
              <a:rPr lang="en-US" altLang="ko-KR" dirty="0"/>
              <a:t>(</a:t>
            </a:r>
            <a:r>
              <a:rPr lang="el-GR" altLang="ko-KR" dirty="0"/>
              <a:t>α</a:t>
            </a:r>
            <a:r>
              <a:rPr lang="en-US" altLang="ko-KR" dirty="0"/>
              <a:t>=0.05)</a:t>
            </a:r>
            <a:endParaRPr lang="el-GR" altLang="ko-KR" dirty="0"/>
          </a:p>
          <a:p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3FBE103-5585-468A-B414-CDA4410B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9AC91-DE86-482C-AFA6-DF5E72AE4558}"/>
              </a:ext>
            </a:extLst>
          </p:cNvPr>
          <p:cNvSpPr txBox="1"/>
          <p:nvPr/>
        </p:nvSpPr>
        <p:spPr>
          <a:xfrm>
            <a:off x="5829201" y="1335660"/>
            <a:ext cx="3136235" cy="186204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자유도 </a:t>
            </a:r>
            <a:r>
              <a:rPr lang="en-US" altLang="ko-KR" sz="1000" dirty="0"/>
              <a:t>2</a:t>
            </a:r>
            <a:r>
              <a:rPr lang="ko-KR" altLang="en-US" sz="1000" dirty="0"/>
              <a:t>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u="sng" dirty="0"/>
              <a:t>수평</a:t>
            </a:r>
            <a:r>
              <a:rPr lang="en-US" altLang="ko-KR" sz="1000" u="sng" dirty="0"/>
              <a:t>(X):</a:t>
            </a:r>
            <a:r>
              <a:rPr lang="ko-KR" altLang="en-US" sz="1000" u="sng" dirty="0"/>
              <a:t>분자 자유도</a:t>
            </a:r>
            <a:r>
              <a:rPr lang="en-US" altLang="ko-KR" sz="1000" u="sng" dirty="0"/>
              <a:t>(</a:t>
            </a:r>
            <a:r>
              <a:rPr lang="ko-KR" altLang="en-US" sz="1000" u="sng" dirty="0"/>
              <a:t>분산이 큰 집단</a:t>
            </a:r>
            <a:r>
              <a:rPr lang="en-US" altLang="ko-KR" sz="1000" u="sng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u="sng" dirty="0"/>
              <a:t>수직</a:t>
            </a:r>
            <a:r>
              <a:rPr lang="en-US" altLang="ko-KR" sz="1000" u="sng" dirty="0"/>
              <a:t>(Y):</a:t>
            </a:r>
            <a:r>
              <a:rPr lang="ko-KR" altLang="en-US" sz="1000" u="sng" dirty="0"/>
              <a:t>분모자유도</a:t>
            </a:r>
            <a:r>
              <a:rPr lang="en-US" altLang="ko-KR" sz="1000" u="sng" dirty="0"/>
              <a:t>(</a:t>
            </a:r>
            <a:r>
              <a:rPr lang="ko-KR" altLang="en-US" sz="1000" u="sng" dirty="0"/>
              <a:t>분산이 작은 집단</a:t>
            </a:r>
            <a:r>
              <a:rPr lang="en-US" altLang="ko-KR" sz="1000" u="sng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>
                <a:sym typeface="Wingdings" panose="05000000000000000000" pitchFamily="2" charset="2"/>
              </a:rPr>
              <a:t>우측검정을 위해 분자가 큰 값으로 설정</a:t>
            </a:r>
            <a:endParaRPr lang="en-US" altLang="ko-KR" sz="10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(</a:t>
            </a:r>
            <a:r>
              <a:rPr lang="ko-KR" altLang="en-US" sz="1000" dirty="0">
                <a:sym typeface="Wingdings" panose="05000000000000000000" pitchFamily="2" charset="2"/>
              </a:rPr>
              <a:t>이유</a:t>
            </a:r>
            <a:r>
              <a:rPr lang="en-US" altLang="ko-KR" sz="1000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F</a:t>
            </a:r>
            <a:r>
              <a:rPr lang="ko-KR" altLang="en-US" sz="1000" dirty="0">
                <a:sym typeface="Wingdings" panose="05000000000000000000" pitchFamily="2" charset="2"/>
              </a:rPr>
              <a:t>분포표의 가장 작은 값은 항상 </a:t>
            </a:r>
            <a:r>
              <a:rPr lang="en-US" altLang="ko-KR" sz="1000" dirty="0">
                <a:sym typeface="Wingdings" panose="05000000000000000000" pitchFamily="2" charset="2"/>
              </a:rPr>
              <a:t>1</a:t>
            </a:r>
            <a:r>
              <a:rPr lang="ko-KR" altLang="en-US" sz="1000" dirty="0">
                <a:sym typeface="Wingdings" panose="05000000000000000000" pitchFamily="2" charset="2"/>
              </a:rPr>
              <a:t>이다</a:t>
            </a:r>
            <a:r>
              <a:rPr lang="en-US" altLang="ko-KR" sz="10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ym typeface="Wingdings" panose="05000000000000000000" pitchFamily="2" charset="2"/>
              </a:rPr>
              <a:t>그래서 왼쪽 면적보다는 오른쪽 면적 사용이 편리</a:t>
            </a:r>
            <a:endParaRPr lang="en-US" altLang="ko-KR" sz="1000" dirty="0">
              <a:sym typeface="Wingdings" panose="05000000000000000000" pitchFamily="2" charset="2"/>
            </a:endParaRPr>
          </a:p>
          <a:p>
            <a:endParaRPr lang="ko-KR" altLang="en-US" sz="1000" dirty="0">
              <a:highlight>
                <a:srgbClr val="FFFF00"/>
              </a:highligh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B17238-1F6B-4046-9564-B50BB3C2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87" y="236646"/>
            <a:ext cx="2027927" cy="49025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17178D-A539-46A7-A577-7E1EA59EC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377821"/>
            <a:ext cx="2379158" cy="89778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159842-D3C2-41F1-8CCB-AA39F29005CD}"/>
              </a:ext>
            </a:extLst>
          </p:cNvPr>
          <p:cNvSpPr txBox="1"/>
          <p:nvPr/>
        </p:nvSpPr>
        <p:spPr>
          <a:xfrm>
            <a:off x="5247822" y="5926789"/>
            <a:ext cx="581379" cy="42956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E39768D-29E2-4116-A2E5-5E9D822B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940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80CA1E-67FA-427F-8830-DBB18A9812FC}"/>
              </a:ext>
            </a:extLst>
          </p:cNvPr>
          <p:cNvSpPr/>
          <p:nvPr/>
        </p:nvSpPr>
        <p:spPr>
          <a:xfrm>
            <a:off x="539552" y="250992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**F-distribution </a:t>
            </a:r>
            <a:r>
              <a:rPr lang="ko-KR" altLang="en-US" dirty="0"/>
              <a:t>표 </a:t>
            </a:r>
            <a:r>
              <a:rPr lang="en-US" altLang="ko-KR" dirty="0"/>
              <a:t>(</a:t>
            </a:r>
            <a:r>
              <a:rPr lang="el-GR" altLang="ko-KR" dirty="0"/>
              <a:t>α</a:t>
            </a:r>
            <a:r>
              <a:rPr lang="en-US" altLang="ko-KR" dirty="0"/>
              <a:t>=0.05)</a:t>
            </a:r>
            <a:endParaRPr lang="el-GR" altLang="ko-KR" dirty="0"/>
          </a:p>
          <a:p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7F379DB-8BC3-4173-A9A1-FE4E4CA0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3FBE103-5585-468A-B414-CDA4410B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49C742-0700-4AC6-9C55-FC001A0F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73" y="1484945"/>
            <a:ext cx="2232248" cy="1008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C2E769-5756-4FF3-8B95-C5C03992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959948"/>
            <a:ext cx="4715533" cy="2488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D7D032-71D6-4260-9FF6-D1E2C530F101}"/>
                  </a:ext>
                </a:extLst>
              </p:cNvPr>
              <p:cNvSpPr txBox="1"/>
              <p:nvPr/>
            </p:nvSpPr>
            <p:spPr>
              <a:xfrm>
                <a:off x="647564" y="3906220"/>
                <a:ext cx="7848871" cy="7568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두 집단 </a:t>
                </a:r>
                <a:r>
                  <a:rPr lang="en-US" altLang="ko-KR" sz="1000" dirty="0"/>
                  <a:t>X,Y</a:t>
                </a:r>
                <a:r>
                  <a:rPr lang="ko-KR" altLang="en-US" sz="1000" dirty="0"/>
                  <a:t>가 있다</a:t>
                </a:r>
                <a:r>
                  <a:rPr lang="en-US" altLang="ko-KR" sz="10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집단 </a:t>
                </a:r>
                <a:r>
                  <a:rPr lang="en-US" altLang="ko-KR" sz="1000" dirty="0"/>
                  <a:t>X</a:t>
                </a:r>
                <a:r>
                  <a:rPr lang="ko-KR" altLang="en-US" sz="1000" dirty="0"/>
                  <a:t>의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표본분산 </a:t>
                </a:r>
                <a:r>
                  <a:rPr lang="en-US" altLang="ko-KR" sz="1000" dirty="0"/>
                  <a:t>40</a:t>
                </a:r>
                <a:r>
                  <a:rPr lang="ko-KR" altLang="en-US" sz="1000" dirty="0"/>
                  <a:t>이고 </a:t>
                </a:r>
                <a:r>
                  <a:rPr lang="en-US" altLang="ko-KR" sz="1000" dirty="0"/>
                  <a:t>n=8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집단 </a:t>
                </a:r>
                <a:r>
                  <a:rPr lang="en-US" altLang="ko-KR" sz="1000" dirty="0"/>
                  <a:t>Y</a:t>
                </a:r>
                <a:r>
                  <a:rPr lang="ko-KR" altLang="en-US" sz="1000" dirty="0"/>
                  <a:t>의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표본분산 </a:t>
                </a:r>
                <a:r>
                  <a:rPr lang="en-US" altLang="ko-KR" sz="1000" dirty="0"/>
                  <a:t>50</a:t>
                </a:r>
                <a:r>
                  <a:rPr lang="ko-KR" altLang="en-US" sz="1000" dirty="0"/>
                  <a:t>이고</a:t>
                </a:r>
                <a:r>
                  <a:rPr lang="en-US" altLang="ko-KR" sz="1000" dirty="0"/>
                  <a:t>, n=5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000" dirty="0"/>
                  <a:t>=0.05</a:t>
                </a:r>
                <a:r>
                  <a:rPr lang="ko-KR" altLang="en-US" sz="1000" dirty="0"/>
                  <a:t>에 해당하는 </a:t>
                </a:r>
                <a:r>
                  <a:rPr lang="en-US" altLang="ko-KR" sz="1000" dirty="0"/>
                  <a:t>F </a:t>
                </a:r>
                <a:r>
                  <a:rPr lang="ko-KR" altLang="en-US" sz="1000" dirty="0"/>
                  <a:t>값은</a:t>
                </a:r>
                <a:r>
                  <a:rPr lang="en-US" altLang="ko-KR" sz="1000" dirty="0"/>
                  <a:t>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D7D032-71D6-4260-9FF6-D1E2C530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" y="3906220"/>
                <a:ext cx="7848871" cy="75681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4">
            <a:extLst>
              <a:ext uri="{FF2B5EF4-FFF2-40B4-BE49-F238E27FC236}">
                <a16:creationId xmlns:a16="http://schemas.microsoft.com/office/drawing/2014/main" id="{55611DDD-3284-4716-AC36-AD3D52DD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FEBF3-42FA-4B7E-A6E1-CBBF15041A45}"/>
              </a:ext>
            </a:extLst>
          </p:cNvPr>
          <p:cNvSpPr txBox="1"/>
          <p:nvPr/>
        </p:nvSpPr>
        <p:spPr>
          <a:xfrm>
            <a:off x="5220072" y="2075083"/>
            <a:ext cx="288032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26662A-EC21-4E3E-B0F8-739193962FE4}"/>
              </a:ext>
            </a:extLst>
          </p:cNvPr>
          <p:cNvSpPr/>
          <p:nvPr/>
        </p:nvSpPr>
        <p:spPr>
          <a:xfrm>
            <a:off x="683568" y="3604512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6E3E8C0-C0D5-47C6-8259-28715B9E6037}"/>
                  </a:ext>
                </a:extLst>
              </p:cNvPr>
              <p:cNvSpPr/>
              <p:nvPr/>
            </p:nvSpPr>
            <p:spPr>
              <a:xfrm>
                <a:off x="618636" y="4916146"/>
                <a:ext cx="4572000" cy="7568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dirty="0"/>
                  <a:t>집단</a:t>
                </a:r>
                <a:r>
                  <a:rPr lang="en-US" altLang="ko-KR" sz="1000" dirty="0"/>
                  <a:t>Y </a:t>
                </a:r>
                <a:r>
                  <a:rPr lang="ko-KR" altLang="en-US" sz="1000" dirty="0"/>
                  <a:t>분산이 크므로 분자가 되고 집단 </a:t>
                </a:r>
                <a:r>
                  <a:rPr lang="en-US" altLang="ko-KR" sz="1000" dirty="0"/>
                  <a:t>X</a:t>
                </a:r>
                <a:r>
                  <a:rPr lang="ko-KR" altLang="en-US" sz="1000" dirty="0"/>
                  <a:t>가 분모가 된다</a:t>
                </a:r>
                <a:r>
                  <a:rPr lang="en-US" altLang="ko-KR" sz="1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 -1 = 4 </a:t>
                </a:r>
                <a:r>
                  <a:rPr lang="ko-KR" altLang="en-US" sz="1000" dirty="0"/>
                  <a:t>이고</a:t>
                </a:r>
                <a:r>
                  <a:rPr lang="en-US" altLang="ko-KR" sz="1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000" dirty="0"/>
                  <a:t> -1  = 7 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F</a:t>
                </a:r>
                <a:r>
                  <a:rPr lang="ko-KR" altLang="en-US" sz="1000" dirty="0"/>
                  <a:t>분산표에서 해당 값을 찾아보면 </a:t>
                </a:r>
                <a:r>
                  <a:rPr lang="en-US" altLang="ko-KR" sz="1000" dirty="0"/>
                  <a:t>4.12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</a:t>
                </a: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6E3E8C0-C0D5-47C6-8259-28715B9E6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6" y="4916146"/>
                <a:ext cx="4572000" cy="756810"/>
              </a:xfrm>
              <a:prstGeom prst="rect">
                <a:avLst/>
              </a:prstGeom>
              <a:blipFill>
                <a:blip r:embed="rId5"/>
                <a:stretch>
                  <a:fillRect b="-3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4718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80CA1E-67FA-427F-8830-DBB18A9812FC}"/>
              </a:ext>
            </a:extLst>
          </p:cNvPr>
          <p:cNvSpPr/>
          <p:nvPr/>
        </p:nvSpPr>
        <p:spPr>
          <a:xfrm>
            <a:off x="539552" y="250992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**F-distribution </a:t>
            </a:r>
            <a:r>
              <a:rPr lang="ko-KR" altLang="en-US" dirty="0"/>
              <a:t>표 </a:t>
            </a:r>
            <a:r>
              <a:rPr lang="en-US" altLang="ko-KR" dirty="0"/>
              <a:t>(</a:t>
            </a:r>
            <a:r>
              <a:rPr lang="el-GR" altLang="ko-KR" dirty="0"/>
              <a:t>α</a:t>
            </a:r>
            <a:r>
              <a:rPr lang="en-US" altLang="ko-KR" dirty="0"/>
              <a:t>=0.05)</a:t>
            </a:r>
            <a:endParaRPr lang="el-GR" altLang="ko-KR" dirty="0"/>
          </a:p>
          <a:p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7F379DB-8BC3-4173-A9A1-FE4E4CA0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3FBE103-5585-468A-B414-CDA4410B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4B6D9-E523-4A05-8AEB-9A19D726BD30}"/>
              </a:ext>
            </a:extLst>
          </p:cNvPr>
          <p:cNvSpPr txBox="1"/>
          <p:nvPr/>
        </p:nvSpPr>
        <p:spPr>
          <a:xfrm>
            <a:off x="683568" y="1196752"/>
            <a:ext cx="6048672" cy="98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highlight>
                  <a:srgbClr val="FFFF00"/>
                </a:highlight>
              </a:rPr>
              <a:t>-</a:t>
            </a:r>
            <a:r>
              <a:rPr lang="ko-KR" altLang="en-US" sz="1000" dirty="0">
                <a:highlight>
                  <a:srgbClr val="FFFF00"/>
                </a:highlight>
              </a:rPr>
              <a:t>왼쪽 </a:t>
            </a:r>
            <a:r>
              <a:rPr lang="en-US" altLang="ko-KR" sz="1000" dirty="0">
                <a:highlight>
                  <a:srgbClr val="FFFF00"/>
                </a:highlight>
              </a:rPr>
              <a:t>F</a:t>
            </a:r>
            <a:r>
              <a:rPr lang="ko-KR" altLang="en-US" sz="1000" dirty="0">
                <a:highlight>
                  <a:srgbClr val="FFFF00"/>
                </a:highlight>
              </a:rPr>
              <a:t>값을 구하는 경우</a:t>
            </a:r>
            <a:endParaRPr lang="en-US" altLang="ko-KR" sz="10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/>
              <a:t>:</a:t>
            </a:r>
            <a:r>
              <a:rPr lang="ko-KR" altLang="en-US" sz="1000" dirty="0"/>
              <a:t>분자와 분모의 자유도가 서로 바뀐다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F</a:t>
            </a:r>
            <a:r>
              <a:rPr lang="ko-KR" altLang="en-US" sz="1000" dirty="0"/>
              <a:t>분포표 </a:t>
            </a:r>
            <a:r>
              <a:rPr lang="ko-KR" altLang="en-US" sz="1000" dirty="0" err="1"/>
              <a:t>해당값을</a:t>
            </a:r>
            <a:r>
              <a:rPr lang="ko-KR" altLang="en-US" sz="1000" dirty="0"/>
              <a:t> 찾는다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역수를 취한 값이 </a:t>
            </a:r>
            <a:r>
              <a:rPr lang="en-US" altLang="ko-KR" sz="1000" dirty="0"/>
              <a:t>F </a:t>
            </a:r>
            <a:r>
              <a:rPr lang="ko-KR" altLang="en-US" sz="1000" dirty="0"/>
              <a:t>통계량이다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68A94F-5796-4183-9993-DD340D86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9588"/>
            <a:ext cx="2943636" cy="20957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59D8B9-B40E-4494-85F1-339756DC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228190"/>
            <a:ext cx="4715533" cy="2488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BF4BD-46A4-4B80-9548-A6F316A5E906}"/>
                  </a:ext>
                </a:extLst>
              </p:cNvPr>
              <p:cNvSpPr txBox="1"/>
              <p:nvPr/>
            </p:nvSpPr>
            <p:spPr>
              <a:xfrm>
                <a:off x="693642" y="5230801"/>
                <a:ext cx="7344816" cy="98764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000" dirty="0"/>
                  <a:t>집단</a:t>
                </a:r>
                <a:r>
                  <a:rPr lang="en-US" altLang="ko-KR" sz="1000" dirty="0"/>
                  <a:t>X </a:t>
                </a:r>
                <a:r>
                  <a:rPr lang="ko-KR" altLang="en-US" sz="1000" dirty="0"/>
                  <a:t>분산이 크므로 분자가 되고 집단 </a:t>
                </a:r>
                <a:r>
                  <a:rPr lang="en-US" altLang="ko-KR" sz="1000" dirty="0"/>
                  <a:t>Y</a:t>
                </a:r>
                <a:r>
                  <a:rPr lang="ko-KR" altLang="en-US" sz="1000" dirty="0"/>
                  <a:t>가 분모가 된다</a:t>
                </a:r>
                <a:r>
                  <a:rPr lang="en-US" altLang="ko-KR" sz="1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dirty="0"/>
                  <a:t> -1 = 11</a:t>
                </a:r>
                <a:r>
                  <a:rPr lang="ko-KR" altLang="en-US" sz="1000" dirty="0"/>
                  <a:t>이고</a:t>
                </a:r>
                <a:r>
                  <a:rPr lang="en-US" altLang="ko-KR" sz="1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dirty="0"/>
                  <a:t>- 1 = 8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이때 왼쪽 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값을 구하는 것이므로 분자와 분모 자유도가 서로 바뀐다</a:t>
                </a:r>
                <a:r>
                  <a:rPr lang="en-US" altLang="ko-KR" sz="10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그런 다음 </a:t>
                </a:r>
                <a:r>
                  <a:rPr lang="en-US" altLang="ko-KR" sz="1000" dirty="0"/>
                  <a:t>0.05 F</a:t>
                </a:r>
                <a:r>
                  <a:rPr lang="ko-KR" altLang="en-US" sz="1000" dirty="0"/>
                  <a:t>분산표에서 해당 값을 찾아보면 </a:t>
                </a:r>
                <a:r>
                  <a:rPr lang="en-US" altLang="ko-KR" sz="1000" dirty="0"/>
                  <a:t>2.95</a:t>
                </a:r>
                <a:r>
                  <a:rPr lang="ko-KR" altLang="en-US" sz="1000" dirty="0"/>
                  <a:t>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결국 </a:t>
                </a:r>
                <a:r>
                  <a:rPr lang="en-US" altLang="ko-KR" sz="1000" dirty="0"/>
                  <a:t>F-value</a:t>
                </a:r>
                <a:r>
                  <a:rPr lang="ko-KR" altLang="en-US" sz="1000" dirty="0"/>
                  <a:t>는 </a:t>
                </a:r>
                <a:r>
                  <a:rPr lang="en-US" altLang="ko-KR" sz="1000" dirty="0"/>
                  <a:t>2.95 </a:t>
                </a:r>
                <a:r>
                  <a:rPr lang="ko-KR" altLang="en-US" sz="1000" dirty="0"/>
                  <a:t>역수</a:t>
                </a:r>
                <a:r>
                  <a:rPr lang="en-US" altLang="ko-KR" sz="1000" dirty="0">
                    <a:highlight>
                      <a:srgbClr val="FFFF00"/>
                    </a:highlight>
                  </a:rPr>
                  <a:t>0.339</a:t>
                </a:r>
                <a:r>
                  <a:rPr lang="ko-KR" altLang="en-US" sz="1000" dirty="0"/>
                  <a:t>가 된다</a:t>
                </a:r>
                <a:r>
                  <a:rPr lang="en-US" altLang="ko-KR" sz="1000" dirty="0"/>
                  <a:t>.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BF4BD-46A4-4B80-9548-A6F316A5E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42" y="5230801"/>
                <a:ext cx="7344816" cy="987643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5DBA7FB-B0C9-449A-9494-A3D9DEAA3FB8}"/>
              </a:ext>
            </a:extLst>
          </p:cNvPr>
          <p:cNvSpPr txBox="1"/>
          <p:nvPr/>
        </p:nvSpPr>
        <p:spPr>
          <a:xfrm>
            <a:off x="6779171" y="2741960"/>
            <a:ext cx="47562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5874C5-CEA7-480C-903F-CBC1B95C27F9}"/>
              </a:ext>
            </a:extLst>
          </p:cNvPr>
          <p:cNvSpPr/>
          <p:nvPr/>
        </p:nvSpPr>
        <p:spPr>
          <a:xfrm>
            <a:off x="683568" y="4204091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B47F4EA-E3CD-4611-8EB1-8D185F07CE56}"/>
                  </a:ext>
                </a:extLst>
              </p:cNvPr>
              <p:cNvSpPr/>
              <p:nvPr/>
            </p:nvSpPr>
            <p:spPr>
              <a:xfrm>
                <a:off x="668849" y="4509867"/>
                <a:ext cx="7394403" cy="525978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두 집단 </a:t>
                </a:r>
                <a:r>
                  <a:rPr lang="en-US" altLang="ko-KR" sz="1000" dirty="0"/>
                  <a:t>X,Y</a:t>
                </a:r>
                <a:r>
                  <a:rPr lang="ko-KR" altLang="en-US" sz="1000" dirty="0"/>
                  <a:t>가 있다</a:t>
                </a:r>
                <a:r>
                  <a:rPr lang="en-US" altLang="ko-KR" sz="10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집단 </a:t>
                </a:r>
                <a:r>
                  <a:rPr lang="en-US" altLang="ko-KR" sz="1000" dirty="0"/>
                  <a:t>X</a:t>
                </a:r>
                <a:r>
                  <a:rPr lang="ko-KR" altLang="en-US" sz="1000" dirty="0"/>
                  <a:t>의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표본분산 </a:t>
                </a:r>
                <a:r>
                  <a:rPr lang="en-US" altLang="ko-KR" sz="1000" dirty="0"/>
                  <a:t>25</a:t>
                </a:r>
                <a:r>
                  <a:rPr lang="ko-KR" altLang="en-US" sz="1000" dirty="0"/>
                  <a:t>이고 </a:t>
                </a:r>
                <a:r>
                  <a:rPr lang="en-US" altLang="ko-KR" sz="1000" dirty="0"/>
                  <a:t>n=12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집단 </a:t>
                </a:r>
                <a:r>
                  <a:rPr lang="en-US" altLang="ko-KR" sz="1000" dirty="0"/>
                  <a:t>Y</a:t>
                </a:r>
                <a:r>
                  <a:rPr lang="ko-KR" altLang="en-US" sz="1000" dirty="0"/>
                  <a:t>의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표본분산 </a:t>
                </a:r>
                <a:r>
                  <a:rPr lang="en-US" altLang="ko-KR" sz="1000" dirty="0"/>
                  <a:t>17</a:t>
                </a:r>
                <a:r>
                  <a:rPr lang="ko-KR" altLang="en-US" sz="1000" dirty="0"/>
                  <a:t>이고</a:t>
                </a:r>
                <a:r>
                  <a:rPr lang="en-US" altLang="ko-KR" sz="1000" dirty="0"/>
                  <a:t>, n=9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</a:t>
                </a:r>
                <a14:m>
                  <m:oMath xmlns:m="http://schemas.openxmlformats.org/officeDocument/2006/math">
                    <m:r>
                      <a:rPr lang="en-US" altLang="ko-KR" sz="100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000" dirty="0"/>
                  <a:t>=0.05</a:t>
                </a:r>
                <a:r>
                  <a:rPr lang="ko-KR" altLang="en-US" sz="1000" dirty="0"/>
                  <a:t>에 해당하는 왼쪽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값은</a:t>
                </a:r>
                <a:r>
                  <a:rPr lang="en-US" altLang="ko-KR" sz="1000" dirty="0"/>
                  <a:t>?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2B47F4EA-E3CD-4611-8EB1-8D185F07C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49" y="4509867"/>
                <a:ext cx="7394403" cy="525978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4049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80CA1E-67FA-427F-8830-DBB18A9812FC}"/>
              </a:ext>
            </a:extLst>
          </p:cNvPr>
          <p:cNvSpPr/>
          <p:nvPr/>
        </p:nvSpPr>
        <p:spPr>
          <a:xfrm>
            <a:off x="539552" y="250992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**F-distribution </a:t>
            </a:r>
            <a:r>
              <a:rPr lang="ko-KR" altLang="en-US" dirty="0"/>
              <a:t>표 </a:t>
            </a:r>
            <a:r>
              <a:rPr lang="en-US" altLang="ko-KR" dirty="0"/>
              <a:t>(</a:t>
            </a:r>
            <a:r>
              <a:rPr lang="el-GR" altLang="ko-KR" dirty="0"/>
              <a:t>α</a:t>
            </a:r>
            <a:r>
              <a:rPr lang="en-US" altLang="ko-KR" dirty="0"/>
              <a:t>=0.05)</a:t>
            </a:r>
            <a:endParaRPr lang="el-GR" altLang="ko-KR" dirty="0"/>
          </a:p>
          <a:p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07F379DB-8BC3-4173-A9A1-FE4E4CA0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3FBE103-5585-468A-B414-CDA4410B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89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829DA5-DFCE-4A98-8C83-9CAC28F2CF0F}"/>
                  </a:ext>
                </a:extLst>
              </p:cNvPr>
              <p:cNvSpPr txBox="1"/>
              <p:nvPr/>
            </p:nvSpPr>
            <p:spPr>
              <a:xfrm>
                <a:off x="467574" y="1068323"/>
                <a:ext cx="4176464" cy="1176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highlight>
                      <a:srgbClr val="FFFF00"/>
                    </a:highlight>
                  </a:rPr>
                  <a:t>양쪽 </a:t>
                </a:r>
                <a:r>
                  <a:rPr lang="en-US" altLang="ko-KR" sz="1200" dirty="0">
                    <a:highlight>
                      <a:srgbClr val="FFFF00"/>
                    </a:highlight>
                  </a:rPr>
                  <a:t>F</a:t>
                </a:r>
                <a:r>
                  <a:rPr lang="ko-KR" altLang="en-US" sz="1200" dirty="0">
                    <a:highlight>
                      <a:srgbClr val="FFFF00"/>
                    </a:highlight>
                  </a:rPr>
                  <a:t>값을 구하는 경우</a:t>
                </a:r>
                <a:endParaRPr lang="en-US" altLang="ko-KR" sz="1200" dirty="0">
                  <a:highlight>
                    <a:srgbClr val="FFFF00"/>
                  </a:highligh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: </a:t>
                </a:r>
                <a:r>
                  <a:rPr lang="ko-KR" altLang="en-US" sz="1000" dirty="0"/>
                  <a:t>주어진</a:t>
                </a:r>
                <a:r>
                  <a:rPr lang="en-US" altLang="ko-KR" sz="1000" dirty="0"/>
                  <a:t> .</a:t>
                </a:r>
                <a14:m>
                  <m:oMath xmlns:m="http://schemas.openxmlformats.org/officeDocument/2006/math">
                    <m:r>
                      <a:rPr lang="en-US" altLang="ko-KR" sz="100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000" dirty="0"/>
                  <a:t>서 </a:t>
                </a:r>
                <a14:m>
                  <m:oMath xmlns:m="http://schemas.openxmlformats.org/officeDocument/2006/math">
                    <m:r>
                      <a:rPr lang="en-US" altLang="ko-KR" sz="100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000" dirty="0"/>
                  <a:t>/2 </a:t>
                </a:r>
                <a:r>
                  <a:rPr lang="ko-KR" altLang="en-US" sz="1000" dirty="0"/>
                  <a:t>가 변한다</a:t>
                </a:r>
                <a:r>
                  <a:rPr lang="en-US" altLang="ko-KR" sz="1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:</a:t>
                </a:r>
                <a:r>
                  <a:rPr lang="ko-KR" altLang="en-US" sz="1000" dirty="0"/>
                  <a:t>오른쪽 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값은 자유도</a:t>
                </a:r>
                <a:r>
                  <a:rPr lang="en-US" altLang="ko-KR" sz="1000" dirty="0"/>
                  <a:t>-1 </a:t>
                </a:r>
                <a:r>
                  <a:rPr lang="ko-KR" altLang="en-US" sz="1000" dirty="0"/>
                  <a:t>해당 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값을 찾으면 된다</a:t>
                </a:r>
                <a:r>
                  <a:rPr lang="en-US" altLang="ko-KR" sz="1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/>
                  <a:t>: </a:t>
                </a:r>
                <a:r>
                  <a:rPr lang="ko-KR" altLang="en-US" sz="1000" dirty="0"/>
                  <a:t>왼쪽 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값은 분자와 분모 자유도가 서로 바뀌고</a:t>
                </a:r>
                <a:endParaRPr lang="en-US" altLang="ko-KR" sz="10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해당 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값을 찾은 후 역수를 취한다</a:t>
                </a:r>
                <a:r>
                  <a:rPr lang="en-US" altLang="ko-KR" sz="1000" dirty="0"/>
                  <a:t>.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829DA5-DFCE-4A98-8C83-9CAC28F2C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74" y="1068323"/>
                <a:ext cx="4176464" cy="1176669"/>
              </a:xfrm>
              <a:prstGeom prst="rect">
                <a:avLst/>
              </a:prstGeom>
              <a:blipFill>
                <a:blip r:embed="rId2"/>
                <a:stretch>
                  <a:fillRect l="-146" t="-518" b="-20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E3EC2C45-508F-4A00-9D2A-043C7775B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6" y="2223727"/>
            <a:ext cx="2736304" cy="15530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59D8B9-B40E-4494-85F1-339756DC5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7" y="1005688"/>
            <a:ext cx="4715533" cy="2543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C448901-AB49-43E3-B0B7-C354C262BE15}"/>
                  </a:ext>
                </a:extLst>
              </p:cNvPr>
              <p:cNvSpPr/>
              <p:nvPr/>
            </p:nvSpPr>
            <p:spPr>
              <a:xfrm>
                <a:off x="539552" y="4364164"/>
                <a:ext cx="8038621" cy="584775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/>
                  <a:t>두 집단 </a:t>
                </a:r>
                <a:r>
                  <a:rPr lang="en-US" altLang="ko-KR" sz="1000" dirty="0"/>
                  <a:t>X,Y</a:t>
                </a:r>
                <a:r>
                  <a:rPr lang="ko-KR" altLang="en-US" sz="1000" dirty="0"/>
                  <a:t>가 있다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ko-KR" altLang="en-US" sz="1000" dirty="0"/>
                  <a:t>집단 </a:t>
                </a:r>
                <a:r>
                  <a:rPr lang="en-US" altLang="ko-KR" sz="1000" dirty="0"/>
                  <a:t>X</a:t>
                </a:r>
                <a:r>
                  <a:rPr lang="ko-KR" altLang="en-US" sz="1000" dirty="0"/>
                  <a:t>의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표본분산 </a:t>
                </a:r>
                <a:r>
                  <a:rPr lang="en-US" altLang="ko-KR" sz="1000" dirty="0"/>
                  <a:t>50</a:t>
                </a:r>
                <a:r>
                  <a:rPr lang="ko-KR" altLang="en-US" sz="1000" dirty="0"/>
                  <a:t>이고 </a:t>
                </a:r>
                <a:r>
                  <a:rPr lang="en-US" altLang="ko-KR" sz="1000" dirty="0"/>
                  <a:t>N=13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집단 </a:t>
                </a:r>
                <a:r>
                  <a:rPr lang="en-US" altLang="ko-KR" sz="1000" dirty="0"/>
                  <a:t>Y</a:t>
                </a:r>
                <a:r>
                  <a:rPr lang="ko-KR" altLang="en-US" sz="1000" dirty="0"/>
                  <a:t>의</a:t>
                </a:r>
                <a:r>
                  <a:rPr lang="en-US" altLang="ko-KR" sz="1000" dirty="0"/>
                  <a:t> </a:t>
                </a:r>
                <a:r>
                  <a:rPr lang="ko-KR" altLang="en-US" sz="1000" dirty="0"/>
                  <a:t>표본분산 </a:t>
                </a:r>
                <a:r>
                  <a:rPr lang="en-US" altLang="ko-KR" sz="1000" dirty="0"/>
                  <a:t>30</a:t>
                </a:r>
                <a:r>
                  <a:rPr lang="ko-KR" altLang="en-US" sz="1000" dirty="0"/>
                  <a:t>이고</a:t>
                </a:r>
                <a:r>
                  <a:rPr lang="en-US" altLang="ko-KR" sz="1000" dirty="0"/>
                  <a:t>, N=10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</a:t>
                </a:r>
                <a14:m>
                  <m:oMath xmlns:m="http://schemas.openxmlformats.org/officeDocument/2006/math">
                    <m:r>
                      <a:rPr lang="en-US" altLang="ko-KR" sz="100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000" dirty="0">
                    <a:highlight>
                      <a:srgbClr val="00FFFF"/>
                    </a:highlight>
                  </a:rPr>
                  <a:t>=0.10</a:t>
                </a:r>
                <a:r>
                  <a:rPr lang="ko-KR" altLang="en-US" sz="1000" dirty="0">
                    <a:highlight>
                      <a:srgbClr val="00FFFF"/>
                    </a:highlight>
                  </a:rPr>
                  <a:t>에 </a:t>
                </a:r>
                <a:r>
                  <a:rPr lang="ko-KR" altLang="en-US" sz="1000" dirty="0"/>
                  <a:t>해당하는 양쪽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값은</a:t>
                </a:r>
                <a:r>
                  <a:rPr lang="en-US" altLang="ko-KR" sz="1000" dirty="0"/>
                  <a:t>?</a:t>
                </a:r>
              </a:p>
              <a:p>
                <a:endParaRPr lang="en-US" altLang="ko-KR" sz="12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C448901-AB49-43E3-B0B7-C354C262B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4164"/>
                <a:ext cx="80386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263C696-DF5A-4B69-8CA1-9D0E35DFB323}"/>
              </a:ext>
            </a:extLst>
          </p:cNvPr>
          <p:cNvSpPr txBox="1"/>
          <p:nvPr/>
        </p:nvSpPr>
        <p:spPr>
          <a:xfrm>
            <a:off x="8244408" y="2326341"/>
            <a:ext cx="442392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F0EE6-7FB9-4A16-ABEB-F7636D58A2A2}"/>
              </a:ext>
            </a:extLst>
          </p:cNvPr>
          <p:cNvSpPr txBox="1"/>
          <p:nvPr/>
        </p:nvSpPr>
        <p:spPr>
          <a:xfrm>
            <a:off x="7620000" y="2649347"/>
            <a:ext cx="432047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9FDED5-F7F5-4846-B4CF-FCB9AA0F4D08}"/>
              </a:ext>
            </a:extLst>
          </p:cNvPr>
          <p:cNvSpPr/>
          <p:nvPr/>
        </p:nvSpPr>
        <p:spPr>
          <a:xfrm>
            <a:off x="508086" y="386419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A158D07-57C8-4987-8BC1-9FDE8E2F6AF1}"/>
                  </a:ext>
                </a:extLst>
              </p:cNvPr>
              <p:cNvSpPr/>
              <p:nvPr/>
            </p:nvSpPr>
            <p:spPr>
              <a:xfrm>
                <a:off x="539552" y="5374178"/>
                <a:ext cx="8038620" cy="987643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à"/>
                </a:pPr>
                <a:r>
                  <a:rPr lang="ko-KR" altLang="en-US" sz="1000" dirty="0">
                    <a:sym typeface="Wingdings" panose="05000000000000000000" pitchFamily="2" charset="2"/>
                  </a:rPr>
                  <a:t>양쪽 </a:t>
                </a:r>
                <a:r>
                  <a:rPr lang="en-US" altLang="ko-KR" sz="1000" dirty="0">
                    <a:sym typeface="Wingdings" panose="05000000000000000000" pitchFamily="2" charset="2"/>
                  </a:rPr>
                  <a:t>F</a:t>
                </a:r>
                <a:r>
                  <a:rPr lang="ko-KR" altLang="en-US" sz="1000" dirty="0">
                    <a:sym typeface="Wingdings" panose="05000000000000000000" pitchFamily="2" charset="2"/>
                  </a:rPr>
                  <a:t>값은 </a:t>
                </a:r>
                <a:r>
                  <a:rPr lang="en-US" altLang="ko-KR" sz="1000" dirty="0"/>
                  <a:t>.</a:t>
                </a:r>
                <a14:m>
                  <m:oMath xmlns:m="http://schemas.openxmlformats.org/officeDocument/2006/math">
                    <m:r>
                      <a:rPr lang="en-US" altLang="ko-KR" sz="100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1000" dirty="0"/>
                  <a:t>/2= 0.05</a:t>
                </a:r>
                <a:r>
                  <a:rPr lang="ko-KR" altLang="en-US" sz="1000" dirty="0"/>
                  <a:t>가 됨을 주의하자</a:t>
                </a:r>
                <a:r>
                  <a:rPr lang="en-US" altLang="ko-KR" sz="1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집단</a:t>
                </a:r>
                <a:r>
                  <a:rPr lang="en-US" altLang="ko-KR" sz="1000" dirty="0"/>
                  <a:t>X </a:t>
                </a:r>
                <a:r>
                  <a:rPr lang="ko-KR" altLang="en-US" sz="1000" dirty="0"/>
                  <a:t>분산이 크므로 </a:t>
                </a:r>
                <a:r>
                  <a:rPr lang="en-US" altLang="ko-KR" sz="1000" dirty="0"/>
                  <a:t>N1-1=12</a:t>
                </a:r>
                <a:r>
                  <a:rPr lang="ko-KR" altLang="en-US" sz="1000" dirty="0"/>
                  <a:t>이고</a:t>
                </a:r>
                <a:r>
                  <a:rPr lang="en-US" altLang="ko-KR" sz="1000" dirty="0"/>
                  <a:t>, N2-1=9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해당하는 값을 </a:t>
                </a:r>
                <a:r>
                  <a:rPr lang="en-US" altLang="ko-KR" sz="1000" dirty="0"/>
                  <a:t>0.05 F</a:t>
                </a:r>
                <a:r>
                  <a:rPr lang="ko-KR" altLang="en-US" sz="1000" dirty="0"/>
                  <a:t>분산표에서 찾아보면 오른쪽 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값은 </a:t>
                </a:r>
                <a:r>
                  <a:rPr lang="en-US" altLang="ko-KR" sz="1000" dirty="0"/>
                  <a:t>3.07</a:t>
                </a:r>
                <a:r>
                  <a:rPr lang="ko-KR" altLang="en-US" sz="1000" dirty="0"/>
                  <a:t>이다</a:t>
                </a:r>
                <a:r>
                  <a:rPr lang="en-US" altLang="ko-KR" sz="100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/>
                  <a:t>왼쪽 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값은 자유도가 서로 바뀌므로 </a:t>
                </a:r>
                <a:r>
                  <a:rPr lang="en-US" altLang="ko-KR" sz="1000" dirty="0"/>
                  <a:t>(9,12) </a:t>
                </a:r>
                <a:r>
                  <a:rPr lang="ko-KR" altLang="en-US" sz="1000" dirty="0"/>
                  <a:t>에 해당하는 값</a:t>
                </a:r>
                <a:r>
                  <a:rPr lang="en-US" altLang="ko-KR" sz="1000" dirty="0"/>
                  <a:t>2.8</a:t>
                </a:r>
                <a:r>
                  <a:rPr lang="ko-KR" altLang="en-US" sz="1000" dirty="0"/>
                  <a:t>를 역수를 취하면 </a:t>
                </a:r>
                <a:r>
                  <a:rPr lang="en-US" altLang="ko-KR" sz="1000" dirty="0"/>
                  <a:t>F</a:t>
                </a:r>
                <a:r>
                  <a:rPr lang="ko-KR" altLang="en-US" sz="1000" dirty="0"/>
                  <a:t>값은 </a:t>
                </a:r>
                <a:r>
                  <a:rPr lang="en-US" altLang="ko-KR" sz="1000" dirty="0"/>
                  <a:t>0.357</a:t>
                </a:r>
                <a:r>
                  <a:rPr lang="ko-KR" altLang="en-US" sz="1000" dirty="0"/>
                  <a:t>이 된다</a:t>
                </a:r>
                <a:r>
                  <a:rPr lang="en-US" altLang="ko-KR" sz="1000" dirty="0"/>
                  <a:t>.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A158D07-57C8-4987-8BC1-9FDE8E2F6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374178"/>
                <a:ext cx="8038620" cy="987643"/>
              </a:xfrm>
              <a:prstGeom prst="rect">
                <a:avLst/>
              </a:prstGeom>
              <a:blipFill>
                <a:blip r:embed="rId6"/>
                <a:stretch>
                  <a:fillRect b="-1829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2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A797FF5-342E-4153-97EA-6502CF97463F}"/>
              </a:ext>
            </a:extLst>
          </p:cNvPr>
          <p:cNvSpPr txBox="1">
            <a:spLocks/>
          </p:cNvSpPr>
          <p:nvPr/>
        </p:nvSpPr>
        <p:spPr>
          <a:xfrm>
            <a:off x="2339752" y="339541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통계분석 한계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CDD752-4C46-4FD9-9100-D54AA775CCCF}"/>
              </a:ext>
            </a:extLst>
          </p:cNvPr>
          <p:cNvSpPr/>
          <p:nvPr/>
        </p:nvSpPr>
        <p:spPr>
          <a:xfrm>
            <a:off x="243195" y="1149226"/>
            <a:ext cx="8060891" cy="79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통계분석은 대부분 표본조사로 수행되며 이 경우 모집단의 일부분인 표본에 의해서 전체의 특성을 파악하게 되기 때문에 오차가 발생할 수밖에 없다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</a:p>
          <a:p>
            <a:pPr marL="19050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또한 표본을 추출하고 조사를 수행하는 과정에서도 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오차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(error)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가 발생하게 된다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.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8864A0-F3D5-4C05-98F7-C2108CD6C386}"/>
              </a:ext>
            </a:extLst>
          </p:cNvPr>
          <p:cNvSpPr/>
          <p:nvPr/>
        </p:nvSpPr>
        <p:spPr>
          <a:xfrm>
            <a:off x="456229" y="2846912"/>
            <a:ext cx="7847857" cy="12915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60350" indent="-132080"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1)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표본오차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(sampling error)</a:t>
            </a:r>
            <a:endParaRPr lang="ko-KR" altLang="en-US" sz="1000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260350" indent="-13208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모집단 전체의 특성을 나타내는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모수와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 이와 연관된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표본통계량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00FFFF"/>
                </a:highlight>
                <a:ea typeface="맑은 고딕" panose="020B0503020000020004" pitchFamily="50" charset="-127"/>
              </a:rPr>
              <a:t> 사이에서 발생하는 오차</a:t>
            </a:r>
            <a:endParaRPr lang="en-US" altLang="ko-KR" sz="1000" kern="0" dirty="0">
              <a:solidFill>
                <a:srgbClr val="000000"/>
              </a:solidFill>
              <a:highlight>
                <a:srgbClr val="00FFFF"/>
              </a:highlight>
              <a:ea typeface="맑은 고딕" panose="020B0503020000020004" pitchFamily="50" charset="-127"/>
            </a:endParaRPr>
          </a:p>
          <a:p>
            <a:pPr marL="260350" indent="-132080"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예：표본평균과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모평균의 차이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).</a:t>
            </a:r>
            <a:endParaRPr lang="ko-KR" altLang="en-US" sz="1000" kern="0" dirty="0">
              <a:solidFill>
                <a:srgbClr val="000000"/>
              </a:solidFill>
            </a:endParaRPr>
          </a:p>
          <a:p>
            <a:pPr marL="260350" indent="-133350" algn="just" fontAlgn="base">
              <a:lnSpc>
                <a:spcPct val="160000"/>
              </a:lnSpc>
            </a:pP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2)</a:t>
            </a:r>
            <a:r>
              <a:rPr lang="ko-KR" altLang="en-US" sz="1000" kern="0" dirty="0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err="1">
                <a:solidFill>
                  <a:srgbClr val="000000"/>
                </a:solidFill>
                <a:highlight>
                  <a:srgbClr val="FFFF00"/>
                </a:highlight>
                <a:ea typeface="맑은 고딕" panose="020B0503020000020004" pitchFamily="50" charset="-127"/>
              </a:rPr>
              <a:t>비표본오차</a:t>
            </a:r>
            <a:r>
              <a:rPr lang="en-US" altLang="ko-KR" sz="1000" kern="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</a:rPr>
              <a:t>(non-sampling error)</a:t>
            </a:r>
            <a:endParaRPr lang="ko-KR" altLang="en-US" sz="1000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marL="260350" indent="-133350" algn="just" fontAlgn="base">
              <a:lnSpc>
                <a:spcPct val="160000"/>
              </a:lnSpc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표본추출 및 조사 수행 과정에서의 발생하는 모든 오류로서 누락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오기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모집단의 비합리적 설정 등으로 인하여 발생하는 오차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말한다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C94EB2-8B18-4BF4-BDE6-4020BA57458C}"/>
              </a:ext>
            </a:extLst>
          </p:cNvPr>
          <p:cNvSpPr/>
          <p:nvPr/>
        </p:nvSpPr>
        <p:spPr>
          <a:xfrm>
            <a:off x="451363" y="2304266"/>
            <a:ext cx="2852078" cy="392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오차 </a:t>
            </a:r>
            <a:r>
              <a:rPr lang="en-US" altLang="ko-KR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:</a:t>
            </a:r>
            <a:r>
              <a:rPr lang="ko-KR" altLang="en-US" sz="14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표본오차와 </a:t>
            </a:r>
            <a:r>
              <a:rPr lang="ko-KR" altLang="en-US" sz="14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비표본오차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endParaRPr lang="ko-KR" altLang="en-US" sz="1400" kern="0" dirty="0">
              <a:solidFill>
                <a:srgbClr val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D55E1F-C4C2-4A02-B3C5-6FEF3AC49104}"/>
              </a:ext>
            </a:extLst>
          </p:cNvPr>
          <p:cNvSpPr/>
          <p:nvPr/>
        </p:nvSpPr>
        <p:spPr>
          <a:xfrm>
            <a:off x="282379" y="4776618"/>
            <a:ext cx="7902669" cy="10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171450" algn="just" fontAlgn="base">
              <a:lnSpc>
                <a:spcPct val="160000"/>
              </a:lnSpc>
              <a:buFont typeface="Wingdings" panose="05000000000000000000" pitchFamily="2" charset="2"/>
              <a:buChar char="à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표본의 크기가 증가되면 표본오차는 감소하게 되지만 표본의 크기를 증가시킬 경우 시간과 비용이 같이 증가하므로 적절한 표본오차 수준과 표본의 크기를 선정하는 것이 중요하다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</a:p>
          <a:p>
            <a:pPr marL="298450" indent="-171450" algn="just" fontAlgn="base">
              <a:lnSpc>
                <a:spcPct val="160000"/>
              </a:lnSpc>
              <a:buFont typeface="Wingdings" panose="05000000000000000000" pitchFamily="2" charset="2"/>
              <a:buChar char="à"/>
            </a:pP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일반적으로 표본의 크기가 증가하면 처리해야 하는 자료가 많아지므로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비표본오차는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오히려 증가하는 경향이 있다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그러나 철저한 관리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감독을 통해 </a:t>
            </a:r>
            <a:r>
              <a:rPr lang="ko-KR" altLang="en-US" sz="1000" kern="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비표본오차는</a:t>
            </a:r>
            <a:r>
              <a:rPr lang="ko-KR" altLang="en-US" sz="1000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감소시킬 수 있는 부분이므로 적절한 규모의 표본 크기를 고려해야 한다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endParaRPr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09917-070F-482E-89D7-6EBCAA24CF4F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5033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2C335-5B84-4E82-A499-759D3FFD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DA47-A5A0-4CE7-B3ED-BA15FA571B60}"/>
              </a:ext>
            </a:extLst>
          </p:cNvPr>
          <p:cNvSpPr/>
          <p:nvPr/>
        </p:nvSpPr>
        <p:spPr>
          <a:xfrm>
            <a:off x="379664" y="1035209"/>
            <a:ext cx="3930884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5) </a:t>
            </a:r>
            <a:r>
              <a:rPr lang="ko-KR" altLang="en-US" sz="135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카이제곱</a:t>
            </a:r>
            <a:r>
              <a:rPr lang="ko-KR" altLang="en-US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분포</a:t>
            </a:r>
            <a:r>
              <a:rPr lang="en-US" altLang="ko-KR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350" dirty="0"/>
              <a:t>(</a:t>
            </a:r>
            <a:r>
              <a:rPr lang="el-GR" altLang="ko-KR" sz="1350" dirty="0"/>
              <a:t>χ</a:t>
            </a:r>
            <a:r>
              <a:rPr lang="ko-KR" altLang="en-US" sz="1350" dirty="0"/>
              <a:t>제곱</a:t>
            </a:r>
            <a:r>
              <a:rPr lang="en-US" altLang="ko-KR" sz="1350" dirty="0"/>
              <a:t>,  chi-squared distribution)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D3C6254-F6BB-400B-B649-0C222A7E30B3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8E5D8A-2064-4047-ABB4-E3493A84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6C3189-43EF-4E07-ADF5-B3237D1B110B}"/>
              </a:ext>
            </a:extLst>
          </p:cNvPr>
          <p:cNvSpPr/>
          <p:nvPr/>
        </p:nvSpPr>
        <p:spPr>
          <a:xfrm>
            <a:off x="379664" y="1379490"/>
            <a:ext cx="8224784" cy="12184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kern="0" dirty="0" err="1">
                <a:solidFill>
                  <a:srgbClr val="000000"/>
                </a:solidFill>
                <a:latin typeface="+mj-ea"/>
                <a:ea typeface="+mj-ea"/>
              </a:rPr>
              <a:t>카이제곱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 분포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</a:rPr>
              <a:t>χ2 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</a:rPr>
              <a:t>분포</a:t>
            </a:r>
            <a:r>
              <a:rPr lang="en-US" altLang="ko-KR" sz="1000" kern="0" dirty="0">
                <a:solidFill>
                  <a:srgbClr val="000000"/>
                </a:solidFill>
                <a:latin typeface="+mj-ea"/>
                <a:ea typeface="+mj-ea"/>
              </a:rPr>
              <a:t>, chi-squared distribution) k</a:t>
            </a:r>
            <a:r>
              <a:rPr lang="ko-KR" altLang="en-US" sz="1000" kern="0" dirty="0">
                <a:solidFill>
                  <a:srgbClr val="000000"/>
                </a:solidFill>
                <a:latin typeface="+mj-ea"/>
                <a:ea typeface="+mj-ea"/>
              </a:rPr>
              <a:t>개의 서로 독립적인 </a:t>
            </a:r>
            <a:r>
              <a:rPr lang="ko-KR" altLang="en-US" sz="1000" u="sng" kern="0" dirty="0">
                <a:solidFill>
                  <a:srgbClr val="000000"/>
                </a:solidFill>
                <a:latin typeface="+mj-ea"/>
                <a:ea typeface="+mj-ea"/>
              </a:rPr>
              <a:t>표준정규확률변수를 각각 제곱한 다음 합해서 얻어지는 분포</a:t>
            </a:r>
            <a:r>
              <a:rPr lang="en-US" altLang="ko-KR" sz="1000" u="sng" dirty="0"/>
              <a:t> </a:t>
            </a:r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ym typeface="Wingdings" panose="05000000000000000000" pitchFamily="2" charset="2"/>
              </a:rPr>
              <a:t>데이터의 퍼진 정도인 분산의 특징을 확률분포로 만든 것이 </a:t>
            </a:r>
            <a:r>
              <a:rPr lang="ko-KR" altLang="en-US" sz="1000" dirty="0" err="1">
                <a:sym typeface="Wingdings" panose="05000000000000000000" pitchFamily="2" charset="2"/>
              </a:rPr>
              <a:t>카이제곱</a:t>
            </a:r>
            <a:r>
              <a:rPr lang="ko-KR" altLang="en-US" sz="1000" dirty="0">
                <a:sym typeface="Wingdings" panose="05000000000000000000" pitchFamily="2" charset="2"/>
              </a:rPr>
              <a:t> 분포</a:t>
            </a:r>
            <a:r>
              <a:rPr lang="ko-KR" altLang="en-US" sz="1000" dirty="0"/>
              <a:t> </a:t>
            </a:r>
            <a:endParaRPr lang="en-US" altLang="ko-KR" sz="1000" dirty="0"/>
          </a:p>
          <a:p>
            <a:pPr marL="171450" indent="-1714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분포의 특징은 변동의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단위＇와</a:t>
            </a:r>
            <a:r>
              <a:rPr lang="ko-KR" altLang="en-US" sz="1000" dirty="0"/>
              <a:t>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자료수＇를</a:t>
            </a:r>
            <a:r>
              <a:rPr lang="ko-KR" altLang="en-US" sz="1000" dirty="0"/>
              <a:t> 반영 할 수 있도록 고안된 분포</a:t>
            </a:r>
            <a:endParaRPr lang="en-US" altLang="ko-KR" sz="1000" dirty="0"/>
          </a:p>
          <a:p>
            <a:pPr algn="just" fontAlgn="base"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 단위가 다른 경우 동일한 변동이라도 제곱합을 구하면 단위가 작은 경우가 더 크게 나오기 때문이고</a:t>
            </a:r>
            <a:r>
              <a:rPr lang="en-US" altLang="ko-KR" sz="1000" dirty="0"/>
              <a:t>, </a:t>
            </a:r>
            <a:r>
              <a:rPr lang="ko-KR" altLang="en-US" sz="1000" b="1" dirty="0"/>
              <a:t>자료수가 많을수록 제곱합을 하면 값이 커진다</a:t>
            </a:r>
            <a:r>
              <a:rPr lang="en-US" altLang="ko-KR" sz="1000" b="1" dirty="0"/>
              <a:t>.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FBD864A-D38F-484A-889B-477CC5DF3931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</a:t>
            </a:r>
            <a:r>
              <a:rPr lang="en-US" altLang="ko-KR" sz="1500" dirty="0"/>
              <a:t>(</a:t>
            </a:r>
            <a:r>
              <a:rPr lang="ko-KR" altLang="en-US" sz="1500" dirty="0"/>
              <a:t>표본분포</a:t>
            </a:r>
            <a:r>
              <a:rPr lang="en-US" altLang="ko-KR" sz="1500" dirty="0"/>
              <a:t>) : </a:t>
            </a:r>
            <a:r>
              <a:rPr lang="ko-KR" altLang="en-US" sz="1500" dirty="0" err="1"/>
              <a:t>카이제곱분포</a:t>
            </a:r>
            <a:endParaRPr lang="ko-KR" alt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9AB231C-6C4A-4C6F-A5AA-D68545749A87}"/>
                  </a:ext>
                </a:extLst>
              </p:cNvPr>
              <p:cNvSpPr/>
              <p:nvPr/>
            </p:nvSpPr>
            <p:spPr>
              <a:xfrm>
                <a:off x="441571" y="2691446"/>
                <a:ext cx="7648720" cy="528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333333"/>
                    </a:solidFill>
                    <a:latin typeface="Avenir"/>
                  </a:rPr>
                  <a:t>정규분포 </a:t>
                </a:r>
                <a:r>
                  <a:rPr lang="en-US" altLang="ko-KR" sz="1000" dirty="0">
                    <a:solidFill>
                      <a:srgbClr val="333333"/>
                    </a:solidFill>
                    <a:latin typeface="Avenir"/>
                  </a:rPr>
                  <a:t>N(</a:t>
                </a:r>
                <a14:m>
                  <m:oMath xmlns:m="http://schemas.openxmlformats.org/officeDocument/2006/math">
                    <m:r>
                      <a:rPr lang="ko-KR" altLang="en-US" sz="100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000" dirty="0">
                    <a:solidFill>
                      <a:srgbClr val="333333"/>
                    </a:solidFill>
                    <a:latin typeface="Avenir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0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000" dirty="0">
                    <a:solidFill>
                      <a:srgbClr val="333333"/>
                    </a:solidFill>
                    <a:latin typeface="Avenir"/>
                  </a:rPr>
                  <a:t>) </a:t>
                </a:r>
                <a:r>
                  <a:rPr lang="ko-KR" altLang="en-US" sz="1000" dirty="0">
                    <a:solidFill>
                      <a:srgbClr val="333333"/>
                    </a:solidFill>
                    <a:latin typeface="Avenir"/>
                  </a:rPr>
                  <a:t>를 따르는 </a:t>
                </a:r>
                <a:r>
                  <a:rPr lang="ko-KR" altLang="en-US" sz="1000" dirty="0">
                    <a:solidFill>
                      <a:srgbClr val="666666"/>
                    </a:solidFill>
                    <a:latin typeface="Avenir"/>
                  </a:rPr>
                  <a:t>모집단으로부터 추출된 표본은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000" b="0" i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666666"/>
                    </a:solidFill>
                    <a:latin typeface="Avenir"/>
                  </a:rPr>
                  <a:t>….. ,</a:t>
                </a:r>
                <a:r>
                  <a:rPr lang="en-US" altLang="ko-KR" sz="1000" dirty="0">
                    <a:solidFill>
                      <a:srgbClr val="66666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666666"/>
                    </a:solidFill>
                    <a:latin typeface="Avenir"/>
                  </a:rPr>
                  <a:t> </a:t>
                </a:r>
                <a:r>
                  <a:rPr lang="ko-KR" altLang="en-US" sz="1000" dirty="0">
                    <a:solidFill>
                      <a:srgbClr val="666666"/>
                    </a:solidFill>
                    <a:latin typeface="Avenir"/>
                  </a:rPr>
                  <a:t> 할 때</a:t>
                </a:r>
                <a:r>
                  <a:rPr lang="en-US" altLang="ko-KR" sz="1000" dirty="0">
                    <a:solidFill>
                      <a:srgbClr val="666666"/>
                    </a:solidFill>
                    <a:latin typeface="Avenir"/>
                  </a:rPr>
                  <a:t>, 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rgbClr val="333333"/>
                    </a:solidFill>
                    <a:latin typeface="Avenir"/>
                  </a:rPr>
                  <a:t>자유도는</a:t>
                </a:r>
                <a:r>
                  <a:rPr lang="en-US" altLang="ko-KR" sz="1000" dirty="0">
                    <a:solidFill>
                      <a:srgbClr val="333333"/>
                    </a:solidFill>
                    <a:latin typeface="Avenir"/>
                  </a:rPr>
                  <a:t> (n-1) </a:t>
                </a:r>
                <a:r>
                  <a:rPr lang="ko-KR" altLang="en-US" sz="1000" dirty="0">
                    <a:solidFill>
                      <a:srgbClr val="333333"/>
                    </a:solidFill>
                    <a:latin typeface="Avenir"/>
                  </a:rPr>
                  <a:t>인</a:t>
                </a:r>
                <a:r>
                  <a:rPr lang="en-US" altLang="ko-KR" sz="1000" dirty="0">
                    <a:solidFill>
                      <a:srgbClr val="333333"/>
                    </a:solidFill>
                    <a:latin typeface="Avenir"/>
                  </a:rPr>
                  <a:t> </a:t>
                </a:r>
                <a:r>
                  <a:rPr lang="ko-KR" altLang="en-US" sz="1000" dirty="0" err="1">
                    <a:solidFill>
                      <a:srgbClr val="333333"/>
                    </a:solidFill>
                    <a:latin typeface="Avenir"/>
                  </a:rPr>
                  <a:t>카이제곱</a:t>
                </a:r>
                <a:r>
                  <a:rPr lang="en-US" altLang="ko-KR" sz="1000" dirty="0">
                    <a:solidFill>
                      <a:srgbClr val="333333"/>
                    </a:solidFill>
                    <a:latin typeface="Avenir"/>
                  </a:rPr>
                  <a:t>(χ2)</a:t>
                </a:r>
                <a:r>
                  <a:rPr lang="ko-KR" altLang="en-US" sz="1000" dirty="0">
                    <a:solidFill>
                      <a:srgbClr val="333333"/>
                    </a:solidFill>
                    <a:latin typeface="Avenir"/>
                  </a:rPr>
                  <a:t>의 확률변수 정의</a:t>
                </a:r>
                <a:r>
                  <a:rPr lang="en-US" altLang="ko-KR" sz="1000" dirty="0">
                    <a:solidFill>
                      <a:srgbClr val="333333"/>
                    </a:solidFill>
                    <a:latin typeface="Avenir"/>
                  </a:rPr>
                  <a:t> 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9AB231C-6C4A-4C6F-A5AA-D68545749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71" y="2691446"/>
                <a:ext cx="7648720" cy="528927"/>
              </a:xfrm>
              <a:prstGeom prst="rect">
                <a:avLst/>
              </a:prstGeom>
              <a:blipFill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76655B32-DECA-4BBC-AC38-E0C15E63C20A}"/>
              </a:ext>
            </a:extLst>
          </p:cNvPr>
          <p:cNvSpPr/>
          <p:nvPr/>
        </p:nvSpPr>
        <p:spPr>
          <a:xfrm>
            <a:off x="3419872" y="4214289"/>
            <a:ext cx="5343938" cy="191392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333333"/>
                </a:solidFill>
                <a:latin typeface="Avenir"/>
              </a:rPr>
              <a:t> χ2-</a:t>
            </a:r>
            <a:r>
              <a:rPr lang="ko-KR" altLang="en-US" sz="1000" dirty="0">
                <a:solidFill>
                  <a:srgbClr val="333333"/>
                </a:solidFill>
                <a:latin typeface="Avenir"/>
              </a:rPr>
              <a:t>확률변수는 연속확률변수인 표준정규변수의 함수이므로 연속확률분포</a:t>
            </a:r>
            <a:endParaRPr lang="en-US" altLang="ko-KR" sz="1000" dirty="0">
              <a:solidFill>
                <a:srgbClr val="333333"/>
              </a:solidFill>
              <a:latin typeface="Avenir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333333"/>
                </a:solidFill>
                <a:latin typeface="Avenir"/>
              </a:rPr>
              <a:t>Z </a:t>
            </a:r>
            <a:r>
              <a:rPr lang="ko-KR" altLang="en-US" sz="1000" dirty="0">
                <a:solidFill>
                  <a:srgbClr val="333333"/>
                </a:solidFill>
                <a:latin typeface="Avenir"/>
              </a:rPr>
              <a:t>분포의 제곱에 대한 분포이므로 항상 양</a:t>
            </a:r>
            <a:r>
              <a:rPr lang="en-US" altLang="ko-KR" sz="1000" dirty="0">
                <a:solidFill>
                  <a:srgbClr val="333333"/>
                </a:solidFill>
                <a:latin typeface="Avenir"/>
              </a:rPr>
              <a:t>(+) </a:t>
            </a:r>
            <a:r>
              <a:rPr lang="ko-KR" altLang="en-US" sz="1000" dirty="0">
                <a:solidFill>
                  <a:srgbClr val="333333"/>
                </a:solidFill>
                <a:latin typeface="Avenir"/>
              </a:rPr>
              <a:t>의 값을 가지면서 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비대칭 형태이다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en-US" altLang="ko-KR" sz="1000" dirty="0">
                <a:solidFill>
                  <a:srgbClr val="333333"/>
                </a:solidFill>
                <a:latin typeface="Avenir"/>
              </a:rPr>
              <a:t>  : χ2-</a:t>
            </a:r>
            <a:r>
              <a:rPr lang="ko-KR" altLang="en-US" sz="1000" dirty="0">
                <a:solidFill>
                  <a:srgbClr val="333333"/>
                </a:solidFill>
                <a:latin typeface="Avenir"/>
              </a:rPr>
              <a:t>분포는 정규분포나 </a:t>
            </a:r>
            <a:r>
              <a:rPr lang="en-US" altLang="ko-KR" sz="1000" dirty="0">
                <a:solidFill>
                  <a:srgbClr val="333333"/>
                </a:solidFill>
                <a:latin typeface="Avenir"/>
              </a:rPr>
              <a:t>t</a:t>
            </a:r>
            <a:r>
              <a:rPr lang="ko-KR" altLang="en-US" sz="1000" dirty="0">
                <a:solidFill>
                  <a:srgbClr val="333333"/>
                </a:solidFill>
                <a:latin typeface="Avenir"/>
              </a:rPr>
              <a:t>분포와는 달리</a:t>
            </a:r>
            <a:r>
              <a:rPr lang="en-US" altLang="ko-KR" sz="1000" dirty="0">
                <a:solidFill>
                  <a:srgbClr val="333333"/>
                </a:solidFill>
                <a:latin typeface="Avenir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Avenir"/>
              </a:rPr>
              <a:t>오른쪽에 긴 꼬리를 가지는 비대칭형 </a:t>
            </a:r>
            <a:r>
              <a:rPr lang="en-US" altLang="ko-KR" sz="1000" dirty="0">
                <a:solidFill>
                  <a:srgbClr val="333333"/>
                </a:solidFill>
                <a:latin typeface="Avenir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olidFill>
                  <a:srgbClr val="333333"/>
                </a:solidFill>
                <a:latin typeface="Avenir"/>
              </a:rPr>
              <a:t>자유도</a:t>
            </a:r>
            <a:r>
              <a:rPr lang="en-US" altLang="ko-KR" sz="1000" dirty="0">
                <a:solidFill>
                  <a:srgbClr val="333333"/>
                </a:solidFill>
                <a:latin typeface="Avenir"/>
              </a:rPr>
              <a:t>(k)</a:t>
            </a:r>
            <a:r>
              <a:rPr lang="ko-KR" altLang="en-US" sz="1000" dirty="0">
                <a:solidFill>
                  <a:srgbClr val="333333"/>
                </a:solidFill>
                <a:latin typeface="Avenir"/>
              </a:rPr>
              <a:t>가 커질수록 넓게 분포</a:t>
            </a:r>
            <a:endParaRPr lang="ko-KR" altLang="en-US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 오른쪽 분포에 분포하지만 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에서 멀어질수록 분포가 감소한다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(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치우침이 매우 큰 경우는 </a:t>
            </a: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많치</a:t>
            </a:r>
            <a:r>
              <a:rPr lang="ko-KR" altLang="en-US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않음을 의미한다</a:t>
            </a:r>
            <a:r>
              <a:rPr lang="en-US" altLang="ko-KR" sz="10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표본수</a:t>
            </a:r>
            <a:r>
              <a:rPr lang="ko-KR" altLang="en-US" sz="1000" dirty="0">
                <a:solidFill>
                  <a:srgbClr val="404040"/>
                </a:solidFill>
                <a:latin typeface="Helvetica Neue"/>
              </a:rPr>
              <a:t> 크기가 증가하게 되면 점점 대칭성을 갖추게 되어</a:t>
            </a:r>
            <a:r>
              <a:rPr lang="en-US" altLang="ko-KR" sz="1000" dirty="0">
                <a:solidFill>
                  <a:srgbClr val="404040"/>
                </a:solidFill>
                <a:latin typeface="Helvetica Neue"/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  <a:latin typeface="Helvetica Neue"/>
              </a:rPr>
              <a:t>통상 </a:t>
            </a:r>
            <a:r>
              <a:rPr lang="en-US" altLang="ko-KR" sz="1000" dirty="0">
                <a:solidFill>
                  <a:srgbClr val="404040"/>
                </a:solidFill>
                <a:latin typeface="Helvetica Neue"/>
              </a:rPr>
              <a:t>n</a:t>
            </a:r>
            <a:r>
              <a:rPr lang="ko-KR" altLang="en-US" sz="1000" dirty="0">
                <a:solidFill>
                  <a:srgbClr val="404040"/>
                </a:solidFill>
                <a:latin typeface="Helvetica Neue"/>
              </a:rPr>
              <a:t>이 </a:t>
            </a:r>
            <a:r>
              <a:rPr lang="en-US" altLang="ko-KR" sz="1000" dirty="0">
                <a:solidFill>
                  <a:srgbClr val="404040"/>
                </a:solidFill>
                <a:latin typeface="Helvetica Neue"/>
              </a:rPr>
              <a:t>30 </a:t>
            </a:r>
            <a:r>
              <a:rPr lang="ko-KR" altLang="en-US" sz="1000" dirty="0">
                <a:solidFill>
                  <a:srgbClr val="404040"/>
                </a:solidFill>
                <a:latin typeface="Helvetica Neue"/>
              </a:rPr>
              <a:t>이상이면 거의 정규분포에 가까워진다</a:t>
            </a:r>
            <a:r>
              <a:rPr lang="en-US" altLang="ko-KR" sz="1000" dirty="0">
                <a:solidFill>
                  <a:srgbClr val="404040"/>
                </a:solidFill>
                <a:latin typeface="Helvetica Neue"/>
              </a:rPr>
              <a:t>.</a:t>
            </a:r>
            <a:endParaRPr lang="en-US" altLang="ko-KR" sz="1000" dirty="0">
              <a:solidFill>
                <a:srgbClr val="333333"/>
              </a:solidFill>
              <a:latin typeface="Aveni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26E07B-D1EA-42B5-8633-92C632AE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959736"/>
            <a:ext cx="2794860" cy="23031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6EF820-B9EE-4ED3-86A7-9046F7BCDAD5}"/>
              </a:ext>
            </a:extLst>
          </p:cNvPr>
          <p:cNvSpPr/>
          <p:nvPr/>
        </p:nvSpPr>
        <p:spPr>
          <a:xfrm>
            <a:off x="3415303" y="3906512"/>
            <a:ext cx="1790490" cy="307777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404040"/>
                </a:solidFill>
                <a:highlight>
                  <a:srgbClr val="FFFF00"/>
                </a:highlight>
                <a:latin typeface="inherit"/>
              </a:rPr>
              <a:t>Chi-Square </a:t>
            </a:r>
            <a:r>
              <a:rPr lang="ko-KR" altLang="en-US" sz="1400" b="1" dirty="0">
                <a:solidFill>
                  <a:srgbClr val="404040"/>
                </a:solidFill>
                <a:highlight>
                  <a:srgbClr val="FFFF00"/>
                </a:highlight>
                <a:latin typeface="inherit"/>
              </a:rPr>
              <a:t>분포 특성</a:t>
            </a:r>
            <a:endParaRPr lang="en-US" altLang="ko-KR" sz="1400" dirty="0">
              <a:solidFill>
                <a:srgbClr val="000000"/>
              </a:solidFill>
              <a:highlight>
                <a:srgbClr val="FFFF00"/>
              </a:highlight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46374-8499-40C8-890D-B20259BD22E7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/>
              <a:t>. </a:t>
            </a:r>
            <a:r>
              <a:rPr lang="ko-KR" altLang="en-US" sz="1200" dirty="0"/>
              <a:t>통계입문 </a:t>
            </a:r>
            <a:r>
              <a:rPr lang="en-US" altLang="ko-KR" sz="1200" dirty="0"/>
              <a:t>Review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56F8B-68E4-42D0-9F9A-51AFBD0C3F50}"/>
              </a:ext>
            </a:extLst>
          </p:cNvPr>
          <p:cNvSpPr txBox="1"/>
          <p:nvPr/>
        </p:nvSpPr>
        <p:spPr>
          <a:xfrm>
            <a:off x="3361383" y="3448512"/>
            <a:ext cx="2421233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관측빈도 </a:t>
            </a:r>
            <a:r>
              <a:rPr lang="en-US" altLang="ko-KR" sz="1000" dirty="0"/>
              <a:t>: </a:t>
            </a:r>
            <a:r>
              <a:rPr lang="ko-KR" altLang="en-US" sz="1000" dirty="0"/>
              <a:t>자료에서 얻어지는 빈도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기대빈도 </a:t>
            </a:r>
            <a:r>
              <a:rPr lang="en-US" altLang="ko-KR" sz="1000" dirty="0"/>
              <a:t>: </a:t>
            </a:r>
            <a:r>
              <a:rPr lang="ko-KR" altLang="en-US" sz="1000" dirty="0"/>
              <a:t>기대수치</a:t>
            </a:r>
            <a:r>
              <a:rPr lang="en-US" altLang="ko-KR" sz="1000" dirty="0"/>
              <a:t>(</a:t>
            </a:r>
            <a:r>
              <a:rPr lang="ko-KR" altLang="en-US" sz="1000" dirty="0"/>
              <a:t>통상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D2AD6A-75BE-4FA2-AFEB-C33889676991}"/>
                  </a:ext>
                </a:extLst>
              </p:cNvPr>
              <p:cNvSpPr txBox="1"/>
              <p:nvPr/>
            </p:nvSpPr>
            <p:spPr>
              <a:xfrm>
                <a:off x="498353" y="3296449"/>
                <a:ext cx="2825687" cy="4536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</a:rPr>
                  <a:t>χ2</a:t>
                </a:r>
                <a:r>
                  <a:rPr lang="en-US" altLang="ko-KR" sz="1200" dirty="0"/>
                  <a:t>  =  ∑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관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측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빈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도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기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대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빈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도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대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빈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도</m:t>
                        </m:r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D2AD6A-75BE-4FA2-AFEB-C33889676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3" y="3296449"/>
                <a:ext cx="2825687" cy="453650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CBCD6D80-97A0-4158-B464-3DD73F5F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840" y="2674041"/>
            <a:ext cx="3322608" cy="61727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55346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2C335-5B84-4E82-A499-759D3FFD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DA47-A5A0-4CE7-B3ED-BA15FA571B60}"/>
              </a:ext>
            </a:extLst>
          </p:cNvPr>
          <p:cNvSpPr/>
          <p:nvPr/>
        </p:nvSpPr>
        <p:spPr>
          <a:xfrm>
            <a:off x="379664" y="1035209"/>
            <a:ext cx="1864613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35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카이제곱</a:t>
            </a:r>
            <a:r>
              <a:rPr lang="ko-KR" altLang="en-US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간단한</a:t>
            </a:r>
            <a:r>
              <a:rPr lang="en-US" altLang="ko-KR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사례</a:t>
            </a:r>
            <a:endParaRPr lang="en-US" altLang="ko-KR" sz="135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D3C6254-F6BB-400B-B649-0C222A7E30B3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8E5D8A-2064-4047-ABB4-E3493A84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FBD864A-D38F-484A-889B-477CC5DF3931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</a:t>
            </a:r>
            <a:r>
              <a:rPr lang="en-US" altLang="ko-KR" sz="1500" dirty="0"/>
              <a:t>(</a:t>
            </a:r>
            <a:r>
              <a:rPr lang="ko-KR" altLang="en-US" sz="1500" dirty="0"/>
              <a:t>표본분포</a:t>
            </a:r>
            <a:r>
              <a:rPr lang="en-US" altLang="ko-KR" sz="1500" dirty="0"/>
              <a:t>) : </a:t>
            </a:r>
            <a:r>
              <a:rPr lang="ko-KR" altLang="en-US" sz="1500" dirty="0" err="1"/>
              <a:t>카이제곱분포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1E0A4-E8F0-452D-AC78-E962FE390A10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FA575A4-B6D0-4A17-B270-6379D9CBD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54152"/>
              </p:ext>
            </p:extLst>
          </p:nvPr>
        </p:nvGraphicFramePr>
        <p:xfrm>
          <a:off x="379664" y="1390699"/>
          <a:ext cx="5835432" cy="13552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61911">
                  <a:extLst>
                    <a:ext uri="{9D8B030D-6E8A-4147-A177-3AD203B41FA5}">
                      <a16:colId xmlns:a16="http://schemas.microsoft.com/office/drawing/2014/main" val="4279096582"/>
                    </a:ext>
                  </a:extLst>
                </a:gridCol>
                <a:gridCol w="1010649">
                  <a:extLst>
                    <a:ext uri="{9D8B030D-6E8A-4147-A177-3AD203B41FA5}">
                      <a16:colId xmlns:a16="http://schemas.microsoft.com/office/drawing/2014/main" val="16455671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78589738"/>
                    </a:ext>
                  </a:extLst>
                </a:gridCol>
                <a:gridCol w="853632">
                  <a:extLst>
                    <a:ext uri="{9D8B030D-6E8A-4147-A177-3AD203B41FA5}">
                      <a16:colId xmlns:a16="http://schemas.microsoft.com/office/drawing/2014/main" val="3855510459"/>
                    </a:ext>
                  </a:extLst>
                </a:gridCol>
                <a:gridCol w="972572">
                  <a:extLst>
                    <a:ext uri="{9D8B030D-6E8A-4147-A177-3AD203B41FA5}">
                      <a16:colId xmlns:a16="http://schemas.microsoft.com/office/drawing/2014/main" val="3553032899"/>
                    </a:ext>
                  </a:extLst>
                </a:gridCol>
                <a:gridCol w="972572">
                  <a:extLst>
                    <a:ext uri="{9D8B030D-6E8A-4147-A177-3AD203B41FA5}">
                      <a16:colId xmlns:a16="http://schemas.microsoft.com/office/drawing/2014/main" val="3370593375"/>
                    </a:ext>
                  </a:extLst>
                </a:gridCol>
              </a:tblGrid>
              <a:tr h="3690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동전던지기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관측빈도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기대빈도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편차</a:t>
                      </a:r>
                      <a:r>
                        <a:rPr lang="en-US" altLang="ko-KR" sz="1200" dirty="0"/>
                        <a:t>(D)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편차제곱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편차제곱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기대빈도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312073"/>
                  </a:ext>
                </a:extLst>
              </a:tr>
              <a:tr h="29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-5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19876"/>
                  </a:ext>
                </a:extLst>
              </a:tr>
              <a:tr h="29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156016"/>
                  </a:ext>
                </a:extLst>
              </a:tr>
              <a:tr h="299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SUM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47864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2EE2C7D-6C8A-478D-A32E-7D0CB9B7B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440285"/>
              </p:ext>
            </p:extLst>
          </p:nvPr>
        </p:nvGraphicFramePr>
        <p:xfrm>
          <a:off x="457200" y="3212976"/>
          <a:ext cx="6707088" cy="3053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7848">
                  <a:extLst>
                    <a:ext uri="{9D8B030D-6E8A-4147-A177-3AD203B41FA5}">
                      <a16:colId xmlns:a16="http://schemas.microsoft.com/office/drawing/2014/main" val="3519921855"/>
                    </a:ext>
                  </a:extLst>
                </a:gridCol>
                <a:gridCol w="1117848">
                  <a:extLst>
                    <a:ext uri="{9D8B030D-6E8A-4147-A177-3AD203B41FA5}">
                      <a16:colId xmlns:a16="http://schemas.microsoft.com/office/drawing/2014/main" val="3203505651"/>
                    </a:ext>
                  </a:extLst>
                </a:gridCol>
                <a:gridCol w="1117848">
                  <a:extLst>
                    <a:ext uri="{9D8B030D-6E8A-4147-A177-3AD203B41FA5}">
                      <a16:colId xmlns:a16="http://schemas.microsoft.com/office/drawing/2014/main" val="3192812243"/>
                    </a:ext>
                  </a:extLst>
                </a:gridCol>
                <a:gridCol w="1117848">
                  <a:extLst>
                    <a:ext uri="{9D8B030D-6E8A-4147-A177-3AD203B41FA5}">
                      <a16:colId xmlns:a16="http://schemas.microsoft.com/office/drawing/2014/main" val="2737433677"/>
                    </a:ext>
                  </a:extLst>
                </a:gridCol>
                <a:gridCol w="1117848">
                  <a:extLst>
                    <a:ext uri="{9D8B030D-6E8A-4147-A177-3AD203B41FA5}">
                      <a16:colId xmlns:a16="http://schemas.microsoft.com/office/drawing/2014/main" val="1438902372"/>
                    </a:ext>
                  </a:extLst>
                </a:gridCol>
                <a:gridCol w="1117848">
                  <a:extLst>
                    <a:ext uri="{9D8B030D-6E8A-4147-A177-3AD203B41FA5}">
                      <a16:colId xmlns:a16="http://schemas.microsoft.com/office/drawing/2014/main" val="2358474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주사위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관측빈도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기대빈도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편차제곱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편차제곱</a:t>
                      </a:r>
                      <a:r>
                        <a:rPr lang="en-US" altLang="ko-KR" sz="1200" dirty="0"/>
                        <a:t>/</a:t>
                      </a:r>
                    </a:p>
                    <a:p>
                      <a:pPr latinLnBrk="1"/>
                      <a:r>
                        <a:rPr lang="ko-KR" altLang="en-US" sz="1200" dirty="0"/>
                        <a:t>기대빈도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87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08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3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33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70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67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SUM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</a:t>
                      </a:r>
                      <a:endParaRPr lang="ko-KR" altLang="en-US" sz="12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6991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DBF3A97-9FD3-4E86-AEEE-31426146EBB1}"/>
              </a:ext>
            </a:extLst>
          </p:cNvPr>
          <p:cNvSpPr txBox="1"/>
          <p:nvPr/>
        </p:nvSpPr>
        <p:spPr>
          <a:xfrm>
            <a:off x="2393514" y="1024598"/>
            <a:ext cx="199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동전 </a:t>
            </a:r>
            <a:r>
              <a:rPr lang="en-US" altLang="ko-KR" sz="1200" dirty="0"/>
              <a:t>20</a:t>
            </a:r>
            <a:r>
              <a:rPr lang="ko-KR" altLang="en-US" sz="1200" dirty="0"/>
              <a:t>번</a:t>
            </a:r>
            <a:r>
              <a:rPr lang="en-US" altLang="ko-KR" sz="1200" dirty="0"/>
              <a:t> </a:t>
            </a:r>
            <a:r>
              <a:rPr lang="ko-KR" altLang="en-US" sz="1200" dirty="0"/>
              <a:t>던지기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C0A79-7CA7-4FD7-8989-B2C1D4D5A38C}"/>
              </a:ext>
            </a:extLst>
          </p:cNvPr>
          <p:cNvSpPr txBox="1"/>
          <p:nvPr/>
        </p:nvSpPr>
        <p:spPr>
          <a:xfrm>
            <a:off x="379664" y="2937298"/>
            <a:ext cx="199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주사위 </a:t>
            </a:r>
            <a:r>
              <a:rPr lang="en-US" altLang="ko-KR" sz="1200" dirty="0"/>
              <a:t>60</a:t>
            </a:r>
            <a:r>
              <a:rPr lang="ko-KR" altLang="en-US" sz="1200" dirty="0"/>
              <a:t>번</a:t>
            </a:r>
            <a:r>
              <a:rPr lang="en-US" altLang="ko-KR" sz="1200" dirty="0"/>
              <a:t> </a:t>
            </a:r>
            <a:r>
              <a:rPr lang="ko-KR" altLang="en-US" sz="1200" dirty="0"/>
              <a:t>던지기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31AD8-8F14-46BE-AE95-141790A19A7A}"/>
                  </a:ext>
                </a:extLst>
              </p:cNvPr>
              <p:cNvSpPr txBox="1"/>
              <p:nvPr/>
            </p:nvSpPr>
            <p:spPr>
              <a:xfrm>
                <a:off x="6439893" y="1185250"/>
                <a:ext cx="2324443" cy="4536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kern="0" dirty="0">
                    <a:solidFill>
                      <a:srgbClr val="000000"/>
                    </a:solidFill>
                    <a:latin typeface="+mj-ea"/>
                  </a:rPr>
                  <a:t>χ2</a:t>
                </a:r>
                <a:r>
                  <a:rPr lang="en-US" altLang="ko-KR" sz="1200" dirty="0"/>
                  <a:t>  =  ∑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관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측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빈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도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기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대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빈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도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기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대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빈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도</m:t>
                        </m:r>
                      </m:den>
                    </m:f>
                  </m:oMath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531AD8-8F14-46BE-AE95-141790A19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893" y="1185250"/>
                <a:ext cx="2324443" cy="453650"/>
              </a:xfrm>
              <a:prstGeom prst="rect">
                <a:avLst/>
              </a:prstGeom>
              <a:blipFill>
                <a:blip r:embed="rId2"/>
                <a:stretch>
                  <a:fillRect b="-3896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9A40C-2903-4E7B-95AA-FE01E0F40A94}"/>
              </a:ext>
            </a:extLst>
          </p:cNvPr>
          <p:cNvSpPr/>
          <p:nvPr/>
        </p:nvSpPr>
        <p:spPr>
          <a:xfrm>
            <a:off x="4878288" y="284568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 i="1" dirty="0"/>
              <a:t>자료수가 많을수록 제곱합을 하면 값이 커진다</a:t>
            </a:r>
            <a:r>
              <a:rPr lang="en-US" altLang="ko-KR" sz="1200" b="1" i="1" dirty="0"/>
              <a:t>.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4036346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2C335-5B84-4E82-A499-759D3FFD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296E0A-E1CC-46D6-B2BC-534C89E98C2B}"/>
              </a:ext>
            </a:extLst>
          </p:cNvPr>
          <p:cNvSpPr/>
          <p:nvPr/>
        </p:nvSpPr>
        <p:spPr>
          <a:xfrm>
            <a:off x="475126" y="1619025"/>
            <a:ext cx="8087158" cy="138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모평균과 모분산이 알려지지 않은 모집단의 모분산에 대한 가설검정에 사용되는 분포로 정규분포에서 파생된 분포</a:t>
            </a:r>
            <a:endParaRPr lang="en-US" altLang="ko-KR" sz="12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en-US" altLang="ko-KR" sz="1200" dirty="0"/>
          </a:p>
          <a:p>
            <a:r>
              <a:rPr lang="ko-KR" altLang="en-US" sz="1200" dirty="0"/>
              <a:t>표본의 평균보다 분산이 더 중요할 경우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예시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sz="1200" dirty="0">
                <a:sym typeface="Wingdings" panose="05000000000000000000" pitchFamily="2" charset="2"/>
              </a:rPr>
              <a:t>사례</a:t>
            </a:r>
            <a:r>
              <a:rPr lang="en-US" altLang="ko-KR" sz="1200" dirty="0">
                <a:sym typeface="Wingdings" panose="05000000000000000000" pitchFamily="2" charset="2"/>
              </a:rPr>
              <a:t>:</a:t>
            </a:r>
            <a:r>
              <a:rPr lang="ko-KR" altLang="en-US" sz="1200" dirty="0"/>
              <a:t>품질</a:t>
            </a:r>
            <a:r>
              <a:rPr lang="en-US" altLang="ko-KR" sz="1200" dirty="0"/>
              <a:t>, </a:t>
            </a:r>
            <a:r>
              <a:rPr lang="ko-KR" altLang="en-US" sz="1200" dirty="0"/>
              <a:t>공정 관리</a:t>
            </a:r>
            <a:br>
              <a:rPr lang="ko-KR" altLang="en-US" sz="1200" dirty="0"/>
            </a:br>
            <a:r>
              <a:rPr lang="en-US" altLang="ko-KR" sz="1200" dirty="0"/>
              <a:t>- </a:t>
            </a:r>
            <a:r>
              <a:rPr lang="ko-KR" altLang="en-US" sz="1200" dirty="0"/>
              <a:t>표본 분산의 표본분포는 </a:t>
            </a:r>
            <a:r>
              <a:rPr lang="ko-KR" altLang="en-US" sz="1200" dirty="0" err="1"/>
              <a:t>카이제곱</a:t>
            </a:r>
            <a:r>
              <a:rPr lang="ko-KR" altLang="en-US" sz="1200" dirty="0"/>
              <a:t> 분포에 따른다</a:t>
            </a:r>
            <a:r>
              <a:rPr lang="en-US" altLang="ko-KR" sz="1200" dirty="0"/>
              <a:t>.</a:t>
            </a:r>
            <a:endParaRPr lang="ko-KR" altLang="en-US" sz="12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EADA47-A5A0-4CE7-B3ED-BA15FA571B60}"/>
              </a:ext>
            </a:extLst>
          </p:cNvPr>
          <p:cNvSpPr/>
          <p:nvPr/>
        </p:nvSpPr>
        <p:spPr>
          <a:xfrm>
            <a:off x="379664" y="1035209"/>
            <a:ext cx="3930884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5) </a:t>
            </a:r>
            <a:r>
              <a:rPr lang="ko-KR" altLang="en-US" sz="135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카이제곱</a:t>
            </a:r>
            <a:r>
              <a:rPr lang="ko-KR" altLang="en-US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분포</a:t>
            </a:r>
            <a:r>
              <a:rPr lang="en-US" altLang="ko-KR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350" dirty="0"/>
              <a:t>(</a:t>
            </a:r>
            <a:r>
              <a:rPr lang="el-GR" altLang="ko-KR" sz="1350" dirty="0"/>
              <a:t>χ</a:t>
            </a:r>
            <a:r>
              <a:rPr lang="ko-KR" altLang="en-US" sz="1350" dirty="0"/>
              <a:t>제곱</a:t>
            </a:r>
            <a:r>
              <a:rPr lang="en-US" altLang="ko-KR" sz="1350" dirty="0"/>
              <a:t>,  chi-squared distribution)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D3C6254-F6BB-400B-B649-0C222A7E30B3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8E5D8A-2064-4047-ABB4-E3493A84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FBD864A-D38F-484A-889B-477CC5DF3931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</a:t>
            </a:r>
            <a:r>
              <a:rPr lang="en-US" altLang="ko-KR" sz="1500" dirty="0"/>
              <a:t>(</a:t>
            </a:r>
            <a:r>
              <a:rPr lang="ko-KR" altLang="en-US" sz="1500" dirty="0"/>
              <a:t>표본분포</a:t>
            </a:r>
            <a:r>
              <a:rPr lang="en-US" altLang="ko-KR" sz="1500" dirty="0"/>
              <a:t>) : </a:t>
            </a:r>
            <a:r>
              <a:rPr lang="ko-KR" altLang="en-US" sz="1500" dirty="0" err="1"/>
              <a:t>카이제곱분포</a:t>
            </a:r>
            <a:endParaRPr lang="ko-KR" altLang="en-US" sz="15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6E4D5-435A-43F0-B3B0-3F57D0ED4277}"/>
              </a:ext>
            </a:extLst>
          </p:cNvPr>
          <p:cNvSpPr/>
          <p:nvPr/>
        </p:nvSpPr>
        <p:spPr>
          <a:xfrm>
            <a:off x="450460" y="3140968"/>
            <a:ext cx="8087158" cy="19340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활용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분산분석에 활용 </a:t>
            </a:r>
            <a:r>
              <a:rPr lang="en-US" altLang="ko-KR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정규분포를 이루는 여러 집단을 한꺼번에 다룰 수 있으므로</a:t>
            </a:r>
            <a:endParaRPr lang="en-US" altLang="ko-KR" sz="12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표본분산을 이용한 </a:t>
            </a:r>
            <a:r>
              <a:rPr lang="ko-KR" altLang="en-US" sz="1200" dirty="0"/>
              <a:t>모분산의 구간 추정 및 검정에 이용</a:t>
            </a:r>
            <a:endParaRPr lang="en-US" altLang="ko-KR" sz="12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sng" dirty="0">
                <a:solidFill>
                  <a:srgbClr val="333333"/>
                </a:solidFill>
                <a:latin typeface="Avenir"/>
              </a:rPr>
              <a:t>표준정규분포로부터 얻는 값을 제곱해서 합해주므로 </a:t>
            </a:r>
            <a:r>
              <a:rPr lang="ko-KR" altLang="en-US" sz="1200" u="sng" dirty="0" err="1">
                <a:solidFill>
                  <a:srgbClr val="333333"/>
                </a:solidFill>
                <a:latin typeface="Avenir"/>
              </a:rPr>
              <a:t>카이제곱분포는</a:t>
            </a:r>
            <a:r>
              <a:rPr lang="ko-KR" altLang="en-US" sz="1200" u="sng" dirty="0">
                <a:solidFill>
                  <a:srgbClr val="333333"/>
                </a:solidFill>
                <a:latin typeface="Avenir"/>
              </a:rPr>
              <a:t> 오차나 편차를 분석할 때 유용</a:t>
            </a:r>
            <a:endParaRPr lang="en-US" altLang="ko-KR" sz="1200" u="sng" dirty="0">
              <a:solidFill>
                <a:srgbClr val="333333"/>
              </a:solidFill>
              <a:latin typeface="Avenir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범주형 자료 검정 및 분석</a:t>
            </a:r>
            <a:endParaRPr lang="en-US" altLang="ko-KR" sz="12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예시 </a:t>
            </a:r>
            <a:r>
              <a:rPr lang="en-US" altLang="ko-KR" sz="12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:</a:t>
            </a:r>
            <a:r>
              <a:rPr lang="ko-KR" altLang="en-US" sz="1200" dirty="0"/>
              <a:t> 성별 </a:t>
            </a:r>
            <a:r>
              <a:rPr lang="en-US" altLang="ko-KR" sz="1200" dirty="0"/>
              <a:t>(</a:t>
            </a:r>
            <a:r>
              <a:rPr lang="ko-KR" altLang="en-US" sz="1200" dirty="0"/>
              <a:t>남</a:t>
            </a:r>
            <a:r>
              <a:rPr lang="en-US" altLang="ko-KR" sz="1200" dirty="0"/>
              <a:t>/</a:t>
            </a:r>
            <a:r>
              <a:rPr lang="ko-KR" altLang="en-US" sz="1200" dirty="0"/>
              <a:t>여</a:t>
            </a:r>
            <a:r>
              <a:rPr lang="en-US" altLang="ko-KR" sz="1200" dirty="0"/>
              <a:t>) </a:t>
            </a:r>
            <a:r>
              <a:rPr lang="ko-KR" altLang="en-US" sz="1200" dirty="0"/>
              <a:t>의 특성에 따른 선호비율의 차이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0000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1E0A4-E8F0-452D-AC78-E962FE390A10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754EA6-B4A6-44B3-8208-A98DE2B4B16E}"/>
              </a:ext>
            </a:extLst>
          </p:cNvPr>
          <p:cNvSpPr/>
          <p:nvPr/>
        </p:nvSpPr>
        <p:spPr>
          <a:xfrm>
            <a:off x="475126" y="5227011"/>
            <a:ext cx="76972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동질성 검정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: '</a:t>
            </a:r>
            <a:r>
              <a:rPr lang="ko-KR" alt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변인의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 분포가 </a:t>
            </a:r>
            <a:r>
              <a:rPr lang="ko-KR" altLang="en-US" sz="1200" dirty="0">
                <a:solidFill>
                  <a:srgbClr val="0645AD"/>
                </a:solidFill>
                <a:latin typeface="Arial" panose="020B0604020202020204" pitchFamily="34" charset="0"/>
                <a:hlinkClick r:id="rId2" tooltip="이항분포"/>
              </a:rPr>
              <a:t>이항분포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나 </a:t>
            </a:r>
            <a:r>
              <a:rPr lang="ko-KR" altLang="en-US" sz="1200" dirty="0">
                <a:solidFill>
                  <a:srgbClr val="0645AD"/>
                </a:solidFill>
                <a:latin typeface="Arial" panose="020B0604020202020204" pitchFamily="34" charset="0"/>
                <a:hlinkClick r:id="rId3" tooltip="정규분포"/>
              </a:rPr>
              <a:t>정규분포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와 동일하다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'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라는 가설을 설정한다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이는 어떤 모집단의 표본이 그 모집단을 대표하고 있는지를 검증하는 데 사용한다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독립성 검정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변인이 두 개 이상일 때 사용되며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기대빈도는 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'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두 변인이 서로 상관이 없고 독립적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'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이라고 기대하는 것을 의미하며 관찰빈도와의 차이를 통해 기대빈도의 진위여부를 밝힌다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위키백과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0584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C62AFA-3333-4CC6-9E2C-57176FF98C2F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카이제곱분포</a:t>
            </a:r>
            <a:endParaRPr lang="ko-KR" altLang="en-US" sz="15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DEA6B9-20F5-49AD-9157-5AD24E06EA35}"/>
              </a:ext>
            </a:extLst>
          </p:cNvPr>
          <p:cNvSpPr/>
          <p:nvPr/>
        </p:nvSpPr>
        <p:spPr>
          <a:xfrm>
            <a:off x="136068" y="960178"/>
            <a:ext cx="4104009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5) </a:t>
            </a:r>
            <a:r>
              <a:rPr lang="ko-KR" altLang="en-US" sz="1350" b="1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카이제곱</a:t>
            </a:r>
            <a:r>
              <a:rPr lang="ko-KR" altLang="en-US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분포</a:t>
            </a:r>
            <a:r>
              <a:rPr lang="en-US" altLang="ko-KR" sz="135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350" dirty="0"/>
              <a:t>(</a:t>
            </a:r>
            <a:r>
              <a:rPr lang="el-GR" altLang="ko-KR" sz="1350" dirty="0"/>
              <a:t>χ</a:t>
            </a:r>
            <a:r>
              <a:rPr lang="ko-KR" altLang="en-US" sz="1350" dirty="0"/>
              <a:t>제곱</a:t>
            </a:r>
            <a:r>
              <a:rPr lang="en-US" altLang="ko-KR" sz="1350" dirty="0"/>
              <a:t>,  chi-squared distribution)</a:t>
            </a:r>
            <a:r>
              <a:rPr lang="ko-KR" altLang="en-US" sz="1350" dirty="0"/>
              <a:t>표</a:t>
            </a:r>
            <a:r>
              <a:rPr lang="en-US" altLang="ko-KR" sz="1350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7E3419-3C97-4E98-B8AA-532DA6614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1" y="1504504"/>
            <a:ext cx="5061982" cy="5314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E66DB6-1162-446C-93C3-C7685D778CD0}"/>
              </a:ext>
            </a:extLst>
          </p:cNvPr>
          <p:cNvSpPr txBox="1"/>
          <p:nvPr/>
        </p:nvSpPr>
        <p:spPr>
          <a:xfrm>
            <a:off x="5436096" y="2193985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/>
              <a:t>수평축</a:t>
            </a:r>
            <a:r>
              <a:rPr lang="en-US" altLang="ko-KR" sz="1200" dirty="0"/>
              <a:t>(x):</a:t>
            </a:r>
            <a:r>
              <a:rPr lang="ko-KR" altLang="en-US" sz="1200" dirty="0"/>
              <a:t> 확률</a:t>
            </a:r>
            <a:r>
              <a:rPr lang="en-US" altLang="ko-KR" sz="1200" dirty="0"/>
              <a:t>(</a:t>
            </a:r>
            <a:r>
              <a:rPr lang="ko-KR" altLang="en-US" sz="1200" dirty="0"/>
              <a:t>신뢰구간</a:t>
            </a:r>
            <a:r>
              <a:rPr lang="en-US" altLang="ko-KR" sz="1200" dirty="0"/>
              <a:t>)       </a:t>
            </a:r>
            <a:r>
              <a:rPr lang="el-GR" altLang="ko-KR" sz="1200" dirty="0"/>
              <a:t>α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수직축</a:t>
            </a:r>
            <a:r>
              <a:rPr lang="en-US" altLang="ko-KR" sz="1200" dirty="0"/>
              <a:t>(y): </a:t>
            </a:r>
            <a:r>
              <a:rPr lang="ko-KR" altLang="en-US" sz="1200" dirty="0"/>
              <a:t>자유도</a:t>
            </a:r>
            <a:r>
              <a:rPr lang="en-US" altLang="ko-KR" sz="1200" dirty="0"/>
              <a:t>(n-1)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09AF5E-A2DE-486D-A31E-C540490D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29" y="958850"/>
            <a:ext cx="2886478" cy="109247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329B42-BF79-4EB7-A03D-1AC4F2D0454E}"/>
              </a:ext>
            </a:extLst>
          </p:cNvPr>
          <p:cNvSpPr txBox="1"/>
          <p:nvPr/>
        </p:nvSpPr>
        <p:spPr>
          <a:xfrm>
            <a:off x="683568" y="1628800"/>
            <a:ext cx="2160240" cy="3835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C5089C-5D88-458C-99BD-509E8C95FAA0}"/>
              </a:ext>
            </a:extLst>
          </p:cNvPr>
          <p:cNvSpPr txBox="1"/>
          <p:nvPr/>
        </p:nvSpPr>
        <p:spPr>
          <a:xfrm>
            <a:off x="2994402" y="1605485"/>
            <a:ext cx="2160240" cy="38353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0983D1-7150-44AE-AB8C-520D6CD6B727}"/>
              </a:ext>
            </a:extLst>
          </p:cNvPr>
          <p:cNvSpPr txBox="1"/>
          <p:nvPr/>
        </p:nvSpPr>
        <p:spPr>
          <a:xfrm>
            <a:off x="1475127" y="1310750"/>
            <a:ext cx="645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(1-</a:t>
            </a:r>
            <a:r>
              <a:rPr lang="el-GR" altLang="ko-KR" sz="1200" dirty="0"/>
              <a:t>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2A663A-F319-4EA5-B9B5-F46499F5D7AD}"/>
              </a:ext>
            </a:extLst>
          </p:cNvPr>
          <p:cNvSpPr txBox="1"/>
          <p:nvPr/>
        </p:nvSpPr>
        <p:spPr>
          <a:xfrm>
            <a:off x="3602972" y="1301546"/>
            <a:ext cx="645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el-GR" altLang="ko-KR" sz="1200" dirty="0"/>
              <a:t>α</a:t>
            </a:r>
            <a:endParaRPr lang="ko-KR" altLang="en-US" sz="1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7E7277-2253-4C5E-A755-9E252B01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572" y="3212976"/>
            <a:ext cx="3218892" cy="10479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E5F78A-BFD4-47B2-A9A5-602873C9A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029" y="5240561"/>
            <a:ext cx="3384376" cy="831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F60B09-8CE5-40F4-A237-45A2BD581223}"/>
              </a:ext>
            </a:extLst>
          </p:cNvPr>
          <p:cNvSpPr txBox="1"/>
          <p:nvPr/>
        </p:nvSpPr>
        <p:spPr>
          <a:xfrm>
            <a:off x="5541029" y="4791373"/>
            <a:ext cx="2532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양쪽 동시 </a:t>
            </a:r>
            <a:r>
              <a:rPr lang="ko-KR" altLang="en-US" sz="1200" dirty="0" err="1"/>
              <a:t>가설검정하는</a:t>
            </a:r>
            <a:r>
              <a:rPr lang="ko-KR" altLang="en-US" sz="1200" dirty="0"/>
              <a:t> 경우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5FA737-53D9-420F-8D84-6EF4DF1F038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4146565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94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2C62AFA-3333-4CC6-9E2C-57176FF98C2F}"/>
              </a:ext>
            </a:extLst>
          </p:cNvPr>
          <p:cNvSpPr txBox="1">
            <a:spLocks/>
          </p:cNvSpPr>
          <p:nvPr/>
        </p:nvSpPr>
        <p:spPr>
          <a:xfrm>
            <a:off x="2502732" y="330889"/>
            <a:ext cx="3787924" cy="313544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500" dirty="0"/>
              <a:t>연속확률분포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카이제곱분포</a:t>
            </a:r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ko-KR" altLang="en-US" sz="1500" dirty="0"/>
              <a:t>예제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D5DB8-2C7D-44F0-A622-4C451D322653}"/>
              </a:ext>
            </a:extLst>
          </p:cNvPr>
          <p:cNvSpPr txBox="1"/>
          <p:nvPr/>
        </p:nvSpPr>
        <p:spPr>
          <a:xfrm>
            <a:off x="446074" y="1370384"/>
            <a:ext cx="4052719" cy="10464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표본이 </a:t>
            </a:r>
            <a:r>
              <a:rPr lang="en-US" altLang="ko-KR" sz="1000" dirty="0"/>
              <a:t>10</a:t>
            </a:r>
            <a:r>
              <a:rPr lang="ko-KR" altLang="en-US" sz="1000" dirty="0"/>
              <a:t>개이고 </a:t>
            </a:r>
            <a:r>
              <a:rPr lang="el-GR" altLang="ko-KR" sz="1000" dirty="0"/>
              <a:t>α</a:t>
            </a:r>
            <a:r>
              <a:rPr lang="en-US" altLang="ko-KR" sz="1000" dirty="0"/>
              <a:t>=0.05</a:t>
            </a:r>
            <a:r>
              <a:rPr lang="ko-KR" altLang="en-US" sz="1000" dirty="0"/>
              <a:t>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이에 해당하는 </a:t>
            </a:r>
            <a:r>
              <a:rPr lang="ko-KR" altLang="en-US" sz="1000" dirty="0" err="1">
                <a:highlight>
                  <a:srgbClr val="FFFF00"/>
                </a:highlight>
              </a:rPr>
              <a:t>카이제곱의</a:t>
            </a:r>
            <a:r>
              <a:rPr lang="ko-KR" altLang="en-US" sz="1000" dirty="0">
                <a:highlight>
                  <a:srgbClr val="FFFF00"/>
                </a:highlight>
              </a:rPr>
              <a:t> </a:t>
            </a:r>
            <a:r>
              <a:rPr lang="ko-KR" altLang="en-US" sz="1000" dirty="0"/>
              <a:t>값은</a:t>
            </a:r>
            <a:r>
              <a:rPr lang="en-US" altLang="ko-KR" sz="1000" dirty="0"/>
              <a:t>?</a:t>
            </a:r>
          </a:p>
          <a:p>
            <a:endParaRPr lang="en-US" altLang="ko-KR" sz="1000" dirty="0">
              <a:sym typeface="Wingdings" panose="05000000000000000000" pitchFamily="2" charset="2"/>
            </a:endParaRPr>
          </a:p>
          <a:p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자유도는 </a:t>
            </a:r>
            <a:r>
              <a:rPr lang="en-US" altLang="ko-KR" sz="1000" dirty="0"/>
              <a:t>10-1=9</a:t>
            </a:r>
            <a:r>
              <a:rPr lang="ko-KR" altLang="en-US" sz="1000" dirty="0"/>
              <a:t>이므로 </a:t>
            </a:r>
            <a:r>
              <a:rPr lang="ko-KR" altLang="en-US" sz="1000" dirty="0" err="1"/>
              <a:t>카이제곱표에서</a:t>
            </a:r>
            <a:r>
              <a:rPr lang="ko-KR" altLang="en-US" sz="1000" dirty="0"/>
              <a:t> 해당하는 값을 </a:t>
            </a:r>
            <a:endParaRPr lang="en-US" altLang="ko-KR" sz="1000" dirty="0"/>
          </a:p>
          <a:p>
            <a:r>
              <a:rPr lang="ko-KR" altLang="en-US" sz="1000" dirty="0"/>
              <a:t>찾으면 </a:t>
            </a:r>
            <a:r>
              <a:rPr lang="en-US" altLang="ko-KR" sz="1000" dirty="0">
                <a:highlight>
                  <a:srgbClr val="FFFF00"/>
                </a:highlight>
              </a:rPr>
              <a:t>16.92</a:t>
            </a:r>
          </a:p>
          <a:p>
            <a:endParaRPr lang="en-US" altLang="ko-KR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34AC94-E6CD-4172-AD9A-49FFD739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37" y="1081312"/>
            <a:ext cx="4442075" cy="23565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D3B2BD-BD8B-4A9B-8651-E87733C338C3}"/>
              </a:ext>
            </a:extLst>
          </p:cNvPr>
          <p:cNvSpPr/>
          <p:nvPr/>
        </p:nvSpPr>
        <p:spPr>
          <a:xfrm>
            <a:off x="446074" y="3580565"/>
            <a:ext cx="5069016" cy="9876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표본 </a:t>
            </a:r>
            <a:r>
              <a:rPr lang="en-US" altLang="ko-KR" sz="1000" dirty="0"/>
              <a:t>11</a:t>
            </a:r>
            <a:r>
              <a:rPr lang="ko-KR" altLang="en-US" sz="1000" dirty="0"/>
              <a:t>개이고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l-GR" altLang="ko-KR" sz="1000" dirty="0"/>
              <a:t>α</a:t>
            </a:r>
            <a:r>
              <a:rPr lang="en-US" altLang="ko-KR" sz="1000" dirty="0"/>
              <a:t>=0.05</a:t>
            </a:r>
            <a:r>
              <a:rPr lang="ko-KR" altLang="en-US" sz="1000" dirty="0"/>
              <a:t>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 이에 해당하는 </a:t>
            </a:r>
            <a:r>
              <a:rPr lang="ko-KR" altLang="en-US" sz="1000" dirty="0">
                <a:highlight>
                  <a:srgbClr val="FFFF00"/>
                </a:highlight>
              </a:rPr>
              <a:t>왼쪽 </a:t>
            </a:r>
            <a:r>
              <a:rPr lang="ko-KR" altLang="en-US" sz="1000" dirty="0" err="1">
                <a:highlight>
                  <a:srgbClr val="FFFF00"/>
                </a:highlight>
              </a:rPr>
              <a:t>카이제곱의</a:t>
            </a:r>
            <a:r>
              <a:rPr lang="ko-KR" altLang="en-US" sz="1000" dirty="0">
                <a:highlight>
                  <a:srgbClr val="FFFF00"/>
                </a:highlight>
              </a:rPr>
              <a:t> </a:t>
            </a:r>
            <a:r>
              <a:rPr lang="ko-KR" altLang="en-US" sz="1000" dirty="0"/>
              <a:t>값은</a:t>
            </a:r>
            <a:r>
              <a:rPr lang="en-US" altLang="ko-KR" sz="10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자유도 </a:t>
            </a:r>
            <a:r>
              <a:rPr lang="en-US" altLang="ko-KR" sz="1000" dirty="0"/>
              <a:t>10</a:t>
            </a:r>
            <a:r>
              <a:rPr lang="ko-KR" altLang="en-US" sz="1000" dirty="0"/>
              <a:t>이고</a:t>
            </a:r>
            <a:r>
              <a:rPr lang="en-US" altLang="ko-KR" sz="1000" dirty="0"/>
              <a:t>, </a:t>
            </a:r>
            <a:r>
              <a:rPr lang="ko-KR" altLang="en-US" sz="1000" dirty="0"/>
              <a:t>왼쪽 </a:t>
            </a:r>
            <a:r>
              <a:rPr lang="ko-KR" altLang="en-US" sz="1000" dirty="0" err="1"/>
              <a:t>카이제곱값은</a:t>
            </a:r>
            <a:r>
              <a:rPr lang="ko-KR" altLang="en-US" sz="1000" dirty="0"/>
              <a:t> </a:t>
            </a:r>
            <a:r>
              <a:rPr lang="en-US" altLang="ko-KR" sz="1000" dirty="0"/>
              <a:t>1-</a:t>
            </a:r>
            <a:r>
              <a:rPr lang="el-GR" altLang="ko-KR" sz="1000" dirty="0"/>
              <a:t>α</a:t>
            </a:r>
            <a:r>
              <a:rPr lang="ko-KR" altLang="en-US" sz="1000" dirty="0"/>
              <a:t>를 해주면 </a:t>
            </a:r>
            <a:r>
              <a:rPr lang="en-US" altLang="ko-KR" sz="1000" dirty="0"/>
              <a:t>0.95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r>
              <a:rPr lang="ko-KR" altLang="en-US" sz="1000" dirty="0"/>
              <a:t>해당 값을 찾으면 </a:t>
            </a:r>
            <a:r>
              <a:rPr lang="en-US" altLang="ko-KR" sz="1000" dirty="0">
                <a:highlight>
                  <a:srgbClr val="FFFF00"/>
                </a:highlight>
              </a:rPr>
              <a:t>3.94</a:t>
            </a:r>
            <a:r>
              <a:rPr lang="ko-KR" altLang="en-US" sz="1000" dirty="0">
                <a:highlight>
                  <a:srgbClr val="FFFF00"/>
                </a:highlight>
              </a:rPr>
              <a:t>이다</a:t>
            </a:r>
            <a:r>
              <a:rPr lang="en-US" altLang="ko-KR" sz="1000" dirty="0">
                <a:highlight>
                  <a:srgbClr val="FFFF00"/>
                </a:highlight>
              </a:rPr>
              <a:t>.</a:t>
            </a:r>
            <a:endParaRPr lang="ko-KR" altLang="en-US" sz="1000" dirty="0">
              <a:highlight>
                <a:srgbClr val="FFFF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D01859-BC48-484D-A448-2B87282006E5}"/>
              </a:ext>
            </a:extLst>
          </p:cNvPr>
          <p:cNvSpPr txBox="1"/>
          <p:nvPr/>
        </p:nvSpPr>
        <p:spPr>
          <a:xfrm>
            <a:off x="446074" y="5071043"/>
            <a:ext cx="4269942" cy="1218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표본이 </a:t>
            </a:r>
            <a:r>
              <a:rPr lang="en-US" altLang="ko-KR" sz="1000" dirty="0"/>
              <a:t>7</a:t>
            </a:r>
            <a:r>
              <a:rPr lang="ko-KR" altLang="en-US" sz="1000" dirty="0"/>
              <a:t>이고</a:t>
            </a:r>
            <a:r>
              <a:rPr lang="en-US" altLang="ko-KR" sz="1000" dirty="0"/>
              <a:t>,</a:t>
            </a:r>
            <a:r>
              <a:rPr lang="el-GR" altLang="ko-KR" sz="1000" dirty="0"/>
              <a:t> α</a:t>
            </a:r>
            <a:r>
              <a:rPr lang="en-US" altLang="ko-KR" sz="1000" dirty="0"/>
              <a:t>=0.1</a:t>
            </a:r>
            <a:r>
              <a:rPr lang="ko-KR" altLang="en-US" sz="1000" dirty="0"/>
              <a:t>이다</a:t>
            </a:r>
            <a:r>
              <a:rPr lang="en-US" altLang="ko-KR" sz="1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ko-KR" altLang="en-US" sz="1000" dirty="0"/>
              <a:t>이에 해당하는 </a:t>
            </a:r>
            <a:r>
              <a:rPr lang="ko-KR" altLang="en-US" sz="1000" dirty="0">
                <a:highlight>
                  <a:srgbClr val="FFFF00"/>
                </a:highlight>
              </a:rPr>
              <a:t>양쪽 </a:t>
            </a:r>
            <a:r>
              <a:rPr lang="ko-KR" altLang="en-US" sz="1000" dirty="0" err="1">
                <a:highlight>
                  <a:srgbClr val="FFFF00"/>
                </a:highlight>
              </a:rPr>
              <a:t>카이제곱</a:t>
            </a:r>
            <a:r>
              <a:rPr lang="ko-KR" altLang="en-US" sz="1000" dirty="0">
                <a:highlight>
                  <a:srgbClr val="FFFF00"/>
                </a:highlight>
              </a:rPr>
              <a:t> </a:t>
            </a:r>
            <a:r>
              <a:rPr lang="ko-KR" altLang="en-US" sz="1000" dirty="0"/>
              <a:t>값은</a:t>
            </a:r>
            <a:r>
              <a:rPr lang="en-US" altLang="ko-KR" sz="10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>
                <a:sym typeface="Wingdings" panose="05000000000000000000" pitchFamily="2" charset="2"/>
              </a:rPr>
              <a:t>오른쪽 확률은 </a:t>
            </a:r>
            <a:r>
              <a:rPr lang="el-GR" altLang="ko-KR" sz="1000" dirty="0"/>
              <a:t>α</a:t>
            </a:r>
            <a:r>
              <a:rPr lang="en-US" altLang="ko-KR" sz="1000" dirty="0"/>
              <a:t>/2=0.05</a:t>
            </a:r>
            <a:r>
              <a:rPr lang="ko-KR" altLang="en-US" sz="1000" dirty="0"/>
              <a:t>이고</a:t>
            </a:r>
            <a:r>
              <a:rPr lang="en-US" altLang="ko-KR" sz="1000" dirty="0"/>
              <a:t>, </a:t>
            </a:r>
            <a:r>
              <a:rPr lang="ko-KR" altLang="en-US" sz="1000" dirty="0"/>
              <a:t>자유도는 </a:t>
            </a:r>
            <a:r>
              <a:rPr lang="en-US" altLang="ko-KR" sz="1000" dirty="0"/>
              <a:t>6</a:t>
            </a:r>
            <a:r>
              <a:rPr lang="ko-KR" altLang="en-US" sz="1000" dirty="0"/>
              <a:t>이므로 해당하는 값은 </a:t>
            </a:r>
            <a:r>
              <a:rPr lang="en-US" altLang="ko-KR" sz="1000" dirty="0">
                <a:highlight>
                  <a:srgbClr val="FFFF00"/>
                </a:highlight>
              </a:rPr>
              <a:t>12.59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000" dirty="0"/>
              <a:t>왼쪽확률은 </a:t>
            </a:r>
            <a:r>
              <a:rPr lang="en-US" altLang="ko-KR" sz="1000" dirty="0"/>
              <a:t>1-</a:t>
            </a:r>
            <a:r>
              <a:rPr lang="ko-KR" altLang="en-US" sz="1000" dirty="0"/>
              <a:t> </a:t>
            </a:r>
            <a:r>
              <a:rPr lang="el-GR" altLang="ko-KR" sz="1000" dirty="0"/>
              <a:t>α</a:t>
            </a:r>
            <a:r>
              <a:rPr lang="en-US" altLang="ko-KR" sz="1000" dirty="0"/>
              <a:t>/2=0.95</a:t>
            </a:r>
            <a:r>
              <a:rPr lang="ko-KR" altLang="en-US" sz="1000" dirty="0"/>
              <a:t>이고</a:t>
            </a:r>
            <a:r>
              <a:rPr lang="en-US" altLang="ko-KR" sz="1000" dirty="0"/>
              <a:t>, </a:t>
            </a:r>
            <a:r>
              <a:rPr lang="ko-KR" altLang="en-US" sz="1000" dirty="0"/>
              <a:t>자유도는 </a:t>
            </a:r>
            <a:r>
              <a:rPr lang="en-US" altLang="ko-KR" sz="1000" dirty="0"/>
              <a:t>6</a:t>
            </a:r>
            <a:r>
              <a:rPr lang="ko-KR" altLang="en-US" sz="1000" dirty="0"/>
              <a:t>이므로 해당하는 값은 </a:t>
            </a:r>
            <a:r>
              <a:rPr lang="en-US" altLang="ko-KR" sz="1000" dirty="0">
                <a:highlight>
                  <a:srgbClr val="FFFF00"/>
                </a:highlight>
              </a:rPr>
              <a:t>1.64</a:t>
            </a:r>
            <a:endParaRPr lang="ko-KR" altLang="en-US" sz="1000" dirty="0">
              <a:highlight>
                <a:srgbClr val="FFFF0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2046C2-0CA5-400A-BC7A-D42E5E694EDA}"/>
              </a:ext>
            </a:extLst>
          </p:cNvPr>
          <p:cNvSpPr/>
          <p:nvPr/>
        </p:nvSpPr>
        <p:spPr>
          <a:xfrm>
            <a:off x="259950" y="10240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1)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2298EC-0014-4694-ABA7-4BCF45E30066}"/>
              </a:ext>
            </a:extLst>
          </p:cNvPr>
          <p:cNvSpPr/>
          <p:nvPr/>
        </p:nvSpPr>
        <p:spPr>
          <a:xfrm>
            <a:off x="323528" y="3059668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2)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25AAF1-20A5-43BF-A7D0-8BD611FF6145}"/>
              </a:ext>
            </a:extLst>
          </p:cNvPr>
          <p:cNvSpPr/>
          <p:nvPr/>
        </p:nvSpPr>
        <p:spPr>
          <a:xfrm>
            <a:off x="446074" y="469122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예제</a:t>
            </a:r>
            <a:r>
              <a:rPr lang="en-US" altLang="ko-KR" sz="1400" dirty="0"/>
              <a:t>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797F31-CC9D-4F04-8463-13CB113BE0B6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/>
              <a:t>3. </a:t>
            </a:r>
            <a:r>
              <a:rPr lang="ko-KR" altLang="en-US" sz="1200" dirty="0"/>
              <a:t>연속확률분포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19B1B9-E3D7-4B89-BE97-3F9E4548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6" y="2455336"/>
            <a:ext cx="1571844" cy="889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A71373-F5D9-49CE-90EF-BA46E3712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802416"/>
            <a:ext cx="1343212" cy="7842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BD3183-0E8F-40B7-8B9F-E92C3C442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554" y="5360865"/>
            <a:ext cx="3384376" cy="83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663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3A3E70-D2DD-479E-9868-EDF05812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95</a:t>
            </a:fld>
            <a:endParaRPr lang="ko-KR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40372E2-5BC7-4972-9E35-AE1D3A289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81" y="1770583"/>
            <a:ext cx="5091839" cy="1496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latinLnBrk="0">
              <a:lnSpc>
                <a:spcPct val="150000"/>
              </a:lnSpc>
            </a:pP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: 서로 </a:t>
            </a:r>
            <a:r>
              <a:rPr lang="ko-KR" altLang="ko-KR" sz="1000" dirty="0">
                <a:solidFill>
                  <a:srgbClr val="555555"/>
                </a:solidFill>
                <a:highlight>
                  <a:srgbClr val="FFFF00"/>
                </a:highlight>
                <a:ea typeface="AppleSDGothicNeo"/>
              </a:rPr>
              <a:t>반대되는 사건이 일어나는 실험을 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반복적으로 실행하는 것</a:t>
            </a:r>
            <a:endParaRPr lang="en-US" altLang="ko-KR" sz="1000" dirty="0"/>
          </a:p>
          <a:p>
            <a:pPr marL="171450" indent="-171450" defTabSz="685800" latinLnBrk="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1000" dirty="0">
                <a:solidFill>
                  <a:srgbClr val="555555"/>
                </a:solidFill>
                <a:ea typeface="AppleSDGothicNeo"/>
              </a:rPr>
              <a:t> 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반드시 결과가 두 개만 존재</a:t>
            </a:r>
            <a:r>
              <a:rPr lang="ko-KR" altLang="en-US" sz="1000" dirty="0">
                <a:solidFill>
                  <a:srgbClr val="555555"/>
                </a:solidFill>
                <a:ea typeface="AppleSDGothicNeo"/>
              </a:rPr>
              <a:t>하며</a:t>
            </a:r>
            <a:r>
              <a:rPr lang="en-US" altLang="ko-KR" sz="1000" dirty="0">
                <a:solidFill>
                  <a:srgbClr val="555555"/>
                </a:solidFill>
                <a:ea typeface="AppleSDGothicNeo"/>
              </a:rPr>
              <a:t>,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반대되는 사건이 동시에 나오지 않음</a:t>
            </a:r>
            <a:r>
              <a:rPr lang="en-US" altLang="ko-KR" sz="1000" dirty="0">
                <a:solidFill>
                  <a:srgbClr val="555555"/>
                </a:solidFill>
                <a:ea typeface="AppleSDGothicNeo"/>
              </a:rPr>
              <a:t> (</a:t>
            </a:r>
            <a:r>
              <a:rPr lang="ko-KR" altLang="en-US" sz="1000" dirty="0"/>
              <a:t>어느 한 시행결과가 다른 시행결과에 영향을 미치지 않는</a:t>
            </a:r>
            <a:r>
              <a:rPr lang="en-US" altLang="ko-KR" sz="1000" dirty="0"/>
              <a:t> </a:t>
            </a:r>
            <a:r>
              <a:rPr lang="ko-KR" altLang="en-US" sz="1000" dirty="0"/>
              <a:t>두 시행은 서로 독립</a:t>
            </a:r>
            <a:r>
              <a:rPr lang="en-US" altLang="ko-KR" sz="1000" dirty="0"/>
              <a:t>.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배타적 사건이 돼야 함</a:t>
            </a:r>
            <a:r>
              <a:rPr lang="en-US" altLang="ko-KR" sz="1000" dirty="0">
                <a:solidFill>
                  <a:srgbClr val="555555"/>
                </a:solidFill>
                <a:ea typeface="AppleSDGothicNeo"/>
              </a:rPr>
              <a:t>)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 </a:t>
            </a:r>
            <a:endParaRPr lang="ko-KR" altLang="ko-KR" sz="1000" dirty="0"/>
          </a:p>
          <a:p>
            <a:pPr defTabSz="685800" latinLnBrk="0">
              <a:lnSpc>
                <a:spcPct val="150000"/>
              </a:lnSpc>
            </a:pP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   </a:t>
            </a:r>
            <a:r>
              <a:rPr lang="ko-KR" altLang="en-US" sz="1000" dirty="0">
                <a:solidFill>
                  <a:srgbClr val="555555"/>
                </a:solidFill>
                <a:ea typeface="AppleSDGothicNeo"/>
              </a:rPr>
              <a:t>예시</a:t>
            </a:r>
            <a:r>
              <a:rPr lang="en-US" altLang="ko-KR" sz="1000" dirty="0">
                <a:solidFill>
                  <a:srgbClr val="555555"/>
                </a:solidFill>
                <a:ea typeface="AppleSDGothicNeo"/>
              </a:rPr>
              <a:t>)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동전 던지기</a:t>
            </a:r>
            <a:r>
              <a:rPr lang="en-US" altLang="ko-KR" sz="1000" dirty="0">
                <a:solidFill>
                  <a:srgbClr val="555555"/>
                </a:solidFill>
                <a:ea typeface="AppleSDGothicNeo"/>
              </a:rPr>
              <a:t> : 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앞/뒤 </a:t>
            </a:r>
            <a:r>
              <a:rPr lang="en-US" altLang="ko-KR" sz="1000" dirty="0">
                <a:solidFill>
                  <a:srgbClr val="555555"/>
                </a:solidFill>
                <a:ea typeface="AppleSDGothicNeo"/>
              </a:rPr>
              <a:t>, </a:t>
            </a:r>
            <a:r>
              <a:rPr lang="ko-KR" altLang="en-US" sz="1000" dirty="0">
                <a:solidFill>
                  <a:srgbClr val="555555"/>
                </a:solidFill>
                <a:ea typeface="AppleSDGothicNeo"/>
              </a:rPr>
              <a:t>주사위던지기 </a:t>
            </a:r>
            <a:r>
              <a:rPr lang="en-US" altLang="ko-KR" sz="1000" dirty="0">
                <a:solidFill>
                  <a:srgbClr val="555555"/>
                </a:solidFill>
                <a:ea typeface="AppleSDGothicNeo"/>
              </a:rPr>
              <a:t>: </a:t>
            </a:r>
            <a:r>
              <a:rPr lang="ko-KR" altLang="en-US" sz="1000" dirty="0">
                <a:solidFill>
                  <a:srgbClr val="555555"/>
                </a:solidFill>
                <a:ea typeface="AppleSDGothicNeo"/>
              </a:rPr>
              <a:t>짝수</a:t>
            </a:r>
            <a:r>
              <a:rPr lang="en-US" altLang="ko-KR" sz="1000" dirty="0">
                <a:solidFill>
                  <a:srgbClr val="555555"/>
                </a:solidFill>
                <a:ea typeface="AppleSDGothicNeo"/>
              </a:rPr>
              <a:t>, </a:t>
            </a:r>
            <a:r>
              <a:rPr lang="ko-KR" altLang="en-US" sz="1000" dirty="0">
                <a:solidFill>
                  <a:srgbClr val="555555"/>
                </a:solidFill>
                <a:ea typeface="AppleSDGothicNeo"/>
              </a:rPr>
              <a:t>홀수</a:t>
            </a:r>
            <a:endParaRPr lang="ko-KR" altLang="ko-KR" sz="1000" dirty="0"/>
          </a:p>
          <a:p>
            <a:pPr defTabSz="685800" latinLnBrk="0">
              <a:lnSpc>
                <a:spcPct val="150000"/>
              </a:lnSpc>
            </a:pPr>
            <a:r>
              <a:rPr lang="en-US" altLang="ko-KR" sz="1000" dirty="0">
                <a:solidFill>
                  <a:srgbClr val="555555"/>
                </a:solidFill>
                <a:ea typeface="AppleSDGothicNeo"/>
                <a:sym typeface="Wingdings" panose="05000000000000000000" pitchFamily="2" charset="2"/>
              </a:rPr>
              <a:t>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</a:t>
            </a:r>
            <a:r>
              <a:rPr lang="ko-KR" altLang="ko-KR" sz="1000" dirty="0">
                <a:solidFill>
                  <a:srgbClr val="555555"/>
                </a:solidFill>
                <a:highlight>
                  <a:srgbClr val="FFFF00"/>
                </a:highlight>
                <a:ea typeface="AppleSDGothicNeo"/>
              </a:rPr>
              <a:t>베르누이 시행의 결과를 바탕으로 이항 분포를 설명함</a:t>
            </a:r>
            <a:r>
              <a:rPr lang="ko-KR" altLang="ko-KR" sz="1200" dirty="0">
                <a:solidFill>
                  <a:srgbClr val="555555"/>
                </a:solidFill>
                <a:highlight>
                  <a:srgbClr val="FFFF00"/>
                </a:highlight>
                <a:ea typeface="AppleSDGothicNeo"/>
              </a:rPr>
              <a:t> </a:t>
            </a:r>
            <a:r>
              <a:rPr lang="ko-KR" altLang="ko-KR" sz="1350" dirty="0">
                <a:solidFill>
                  <a:srgbClr val="555555"/>
                </a:solidFill>
                <a:highlight>
                  <a:srgbClr val="FFFF00"/>
                </a:highlight>
                <a:ea typeface="AppleSDGothicNeo"/>
              </a:rPr>
              <a:t> </a:t>
            </a:r>
            <a:endParaRPr lang="ko-KR" altLang="ko-KR" sz="1350" dirty="0">
              <a:highlight>
                <a:srgbClr val="FFFF00"/>
              </a:highligh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4EEB5A-9B13-445D-8A38-B57FAD2FA4B8}"/>
              </a:ext>
            </a:extLst>
          </p:cNvPr>
          <p:cNvSpPr/>
          <p:nvPr/>
        </p:nvSpPr>
        <p:spPr>
          <a:xfrm>
            <a:off x="262409" y="3717318"/>
            <a:ext cx="8362470" cy="1449308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베르누이 시행을 확률 분포로 나타낸 것</a:t>
            </a:r>
            <a:r>
              <a:rPr lang="ko-KR" altLang="en-US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을 베르누이 분포라고 함</a:t>
            </a:r>
            <a:r>
              <a:rPr lang="en-US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.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/>
              <a:t>표본공간에 </a:t>
            </a:r>
            <a:r>
              <a:rPr lang="ko-KR" altLang="en-US" sz="1000" dirty="0" err="1"/>
              <a:t>상호배타적인</a:t>
            </a:r>
            <a:r>
              <a:rPr lang="ko-KR" altLang="en-US" sz="1000" dirty="0"/>
              <a:t> 두 가지 사건만이 존재하는 </a:t>
            </a:r>
            <a:r>
              <a:rPr lang="ko-KR" altLang="en-US" sz="1000" dirty="0">
                <a:highlight>
                  <a:srgbClr val="FFFF00"/>
                </a:highlight>
              </a:rPr>
              <a:t>시행을 단 한 번 실험했을 때 얻어진다</a:t>
            </a:r>
            <a:r>
              <a:rPr lang="en-US" altLang="ko-KR" sz="1000" dirty="0">
                <a:highlight>
                  <a:srgbClr val="FFFF00"/>
                </a:highlight>
              </a:rPr>
              <a:t>.</a:t>
            </a:r>
            <a:endParaRPr lang="ko-KR" altLang="en-US" sz="1000" dirty="0">
              <a:highlight>
                <a:srgbClr val="FFFF00"/>
              </a:highlight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-&gt; 성공 확률을 </a:t>
            </a:r>
            <a:r>
              <a:rPr lang="ko-KR" altLang="ko-KR" sz="1000" dirty="0" err="1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p</a:t>
            </a: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(</a:t>
            </a:r>
            <a:r>
              <a:rPr lang="ko-KR" altLang="ko-KR" sz="1000" dirty="0" err="1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x</a:t>
            </a: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 =1 인 경우)라 할 때, 실패 확률은 1-p ( </a:t>
            </a:r>
            <a:r>
              <a:rPr lang="ko-KR" altLang="ko-KR" sz="1000" dirty="0" err="1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x</a:t>
            </a: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 =0 인</a:t>
            </a:r>
            <a:r>
              <a:rPr lang="en-US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 </a:t>
            </a: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경우)라고 가정.</a:t>
            </a:r>
            <a:endParaRPr lang="ko-KR" altLang="ko-KR" sz="10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 서로 반대되는 배반 사건이기 때문에 확률은 100%에서 빼는 것</a:t>
            </a:r>
            <a:endParaRPr lang="en-US" altLang="ko-KR" sz="1000" dirty="0">
              <a:solidFill>
                <a:srgbClr val="555555"/>
              </a:solidFill>
              <a:latin typeface="Arial" panose="020B0604020202020204" pitchFamily="34" charset="0"/>
              <a:ea typeface="AppleSDGothicNeo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-</a:t>
            </a: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 </a:t>
            </a:r>
            <a:r>
              <a:rPr lang="ko-KR" altLang="en-US" sz="1000" dirty="0"/>
              <a:t>스위스의 수학자 </a:t>
            </a:r>
            <a:r>
              <a:rPr lang="ko-KR" altLang="en-US" sz="1000" dirty="0" err="1">
                <a:hlinkClick r:id="rId2" tooltip="야코프 베르누이"/>
              </a:rPr>
              <a:t>야코프</a:t>
            </a:r>
            <a:r>
              <a:rPr lang="ko-KR" altLang="en-US" sz="1000" dirty="0">
                <a:hlinkClick r:id="rId2" tooltip="야코프 베르누이"/>
              </a:rPr>
              <a:t> 베르누이</a:t>
            </a:r>
            <a:r>
              <a:rPr lang="en-US" altLang="ko-KR" sz="1000" dirty="0"/>
              <a:t> (Jakob Bernoulli) </a:t>
            </a:r>
            <a:r>
              <a:rPr lang="ko-KR" altLang="en-US" sz="1000" dirty="0"/>
              <a:t>의 이름에 따라 명명</a:t>
            </a:r>
            <a:endParaRPr lang="en-US" altLang="ko-KR" sz="1000" dirty="0"/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latin typeface="Arial" panose="020B0604020202020204" pitchFamily="34" charset="0"/>
              </a:rPr>
              <a:t>사례</a:t>
            </a:r>
            <a:r>
              <a:rPr lang="en-US" altLang="ko-KR" sz="1000" dirty="0">
                <a:latin typeface="Arial" panose="020B0604020202020204" pitchFamily="34" charset="0"/>
              </a:rPr>
              <a:t>)  </a:t>
            </a:r>
            <a:r>
              <a:rPr lang="ko-KR" altLang="en-US" sz="1000" dirty="0">
                <a:latin typeface="Arial" panose="020B0604020202020204" pitchFamily="34" charset="0"/>
              </a:rPr>
              <a:t>동전 한번 던지기</a:t>
            </a:r>
            <a:r>
              <a:rPr lang="en-US" altLang="ko-KR" sz="1000" dirty="0"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latin typeface="Arial" panose="020B0604020202020204" pitchFamily="34" charset="0"/>
              </a:rPr>
              <a:t>앞면</a:t>
            </a:r>
            <a:r>
              <a:rPr lang="en-US" altLang="ko-KR" sz="1000" dirty="0">
                <a:latin typeface="Arial" panose="020B0604020202020204" pitchFamily="34" charset="0"/>
              </a:rPr>
              <a:t>/</a:t>
            </a:r>
            <a:r>
              <a:rPr lang="ko-KR" altLang="en-US" sz="1000" dirty="0">
                <a:latin typeface="Arial" panose="020B0604020202020204" pitchFamily="34" charset="0"/>
              </a:rPr>
              <a:t>뒷면</a:t>
            </a:r>
            <a:r>
              <a:rPr lang="en-US" altLang="ko-KR" sz="1000" dirty="0">
                <a:latin typeface="Arial" panose="020B0604020202020204" pitchFamily="34" charset="0"/>
              </a:rPr>
              <a:t>), </a:t>
            </a:r>
            <a:r>
              <a:rPr lang="ko-KR" altLang="en-US" sz="1000" dirty="0"/>
              <a:t>합격</a:t>
            </a:r>
            <a:r>
              <a:rPr lang="en-US" altLang="ko-KR" sz="1000" dirty="0"/>
              <a:t>/</a:t>
            </a:r>
            <a:r>
              <a:rPr lang="ko-KR" altLang="en-US" sz="1000" dirty="0"/>
              <a:t>불합격</a:t>
            </a:r>
            <a:r>
              <a:rPr lang="en-US" altLang="ko-KR" sz="1000" dirty="0"/>
              <a:t>, </a:t>
            </a:r>
            <a:r>
              <a:rPr lang="ko-KR" altLang="en-US" sz="1000" dirty="0"/>
              <a:t>당첨</a:t>
            </a:r>
            <a:r>
              <a:rPr lang="en-US" altLang="ko-KR" sz="1000" dirty="0"/>
              <a:t>/</a:t>
            </a:r>
            <a:r>
              <a:rPr lang="ko-KR" altLang="en-US" sz="1000" dirty="0"/>
              <a:t>탈락</a:t>
            </a:r>
            <a:r>
              <a:rPr lang="en-US" altLang="ko-KR" sz="1000" dirty="0"/>
              <a:t>, </a:t>
            </a:r>
            <a:r>
              <a:rPr lang="ko-KR" altLang="en-US" sz="1000" dirty="0"/>
              <a:t>성공</a:t>
            </a:r>
            <a:r>
              <a:rPr lang="en-US" altLang="ko-KR" sz="1000" dirty="0"/>
              <a:t>/</a:t>
            </a:r>
            <a:r>
              <a:rPr lang="ko-KR" altLang="en-US" sz="1000" dirty="0"/>
              <a:t>실패</a:t>
            </a:r>
            <a:r>
              <a:rPr lang="en-US" altLang="ko-KR" sz="1000" dirty="0"/>
              <a:t>, </a:t>
            </a:r>
            <a:r>
              <a:rPr lang="ko-KR" altLang="en-US" sz="1000" dirty="0"/>
              <a:t>참</a:t>
            </a:r>
            <a:r>
              <a:rPr lang="en-US" altLang="ko-KR" sz="1000" dirty="0"/>
              <a:t>/</a:t>
            </a:r>
            <a:r>
              <a:rPr lang="ko-KR" altLang="en-US" sz="1000" dirty="0"/>
              <a:t>거짓</a:t>
            </a:r>
            <a:r>
              <a:rPr lang="en-US" altLang="ko-KR" sz="1000" dirty="0"/>
              <a:t>, </a:t>
            </a:r>
            <a:r>
              <a:rPr lang="ko-KR" altLang="en-US" sz="1000" dirty="0"/>
              <a:t>등 논리를 활용하는 상황에 적용</a:t>
            </a:r>
            <a:endParaRPr lang="ko-KR" altLang="ko-KR" sz="1200" dirty="0"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25EF36-AA0C-48C7-9AD9-B802E1F30B1C}"/>
              </a:ext>
            </a:extLst>
          </p:cNvPr>
          <p:cNvSpPr/>
          <p:nvPr/>
        </p:nvSpPr>
        <p:spPr>
          <a:xfrm>
            <a:off x="166015" y="1384582"/>
            <a:ext cx="2880917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50" b="1" dirty="0">
                <a:latin typeface="Arial" panose="020B0604020202020204" pitchFamily="34" charset="0"/>
              </a:rPr>
              <a:t>베르누이 시행 ( </a:t>
            </a:r>
            <a:r>
              <a:rPr lang="ko-KR" altLang="ko-KR" sz="1350" b="1" dirty="0" err="1">
                <a:latin typeface="Arial" panose="020B0604020202020204" pitchFamily="34" charset="0"/>
              </a:rPr>
              <a:t>Bernoulli's</a:t>
            </a:r>
            <a:r>
              <a:rPr lang="ko-KR" altLang="ko-KR" sz="1350" b="1" dirty="0">
                <a:latin typeface="Arial" panose="020B0604020202020204" pitchFamily="34" charset="0"/>
              </a:rPr>
              <a:t> </a:t>
            </a:r>
            <a:r>
              <a:rPr lang="ko-KR" altLang="ko-KR" sz="1350" b="1" dirty="0" err="1">
                <a:latin typeface="Arial" panose="020B0604020202020204" pitchFamily="34" charset="0"/>
              </a:rPr>
              <a:t>trials</a:t>
            </a:r>
            <a:r>
              <a:rPr lang="ko-KR" altLang="ko-KR" sz="1350" b="1" dirty="0">
                <a:latin typeface="Arial" panose="020B0604020202020204" pitchFamily="34" charset="0"/>
              </a:rPr>
              <a:t> )</a:t>
            </a:r>
            <a:endParaRPr lang="ko-KR" altLang="ko-KR" sz="1350" dirty="0">
              <a:latin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2C0F83-EA64-45A3-BCCB-6C44903EF09C}"/>
              </a:ext>
            </a:extLst>
          </p:cNvPr>
          <p:cNvSpPr/>
          <p:nvPr/>
        </p:nvSpPr>
        <p:spPr>
          <a:xfrm>
            <a:off x="166791" y="1057174"/>
            <a:ext cx="3611886" cy="3000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50" b="1" dirty="0">
                <a:latin typeface="Arial" panose="020B0604020202020204" pitchFamily="34" charset="0"/>
              </a:rPr>
              <a:t>1) </a:t>
            </a:r>
            <a:r>
              <a:rPr lang="ko-KR" altLang="ko-KR" sz="1350" b="1" dirty="0">
                <a:latin typeface="Arial" panose="020B0604020202020204" pitchFamily="34" charset="0"/>
              </a:rPr>
              <a:t>베르누이 분포 ( </a:t>
            </a:r>
            <a:r>
              <a:rPr lang="ko-KR" altLang="ko-KR" sz="1350" b="1" dirty="0" err="1">
                <a:latin typeface="Arial" panose="020B0604020202020204" pitchFamily="34" charset="0"/>
              </a:rPr>
              <a:t>Bernoulli's</a:t>
            </a:r>
            <a:r>
              <a:rPr lang="ko-KR" altLang="ko-KR" sz="1350" b="1" dirty="0">
                <a:latin typeface="Arial" panose="020B0604020202020204" pitchFamily="34" charset="0"/>
              </a:rPr>
              <a:t> </a:t>
            </a:r>
            <a:r>
              <a:rPr lang="ko-KR" altLang="ko-KR" sz="1350" b="1" dirty="0" err="1">
                <a:latin typeface="Arial" panose="020B0604020202020204" pitchFamily="34" charset="0"/>
              </a:rPr>
              <a:t>distribution</a:t>
            </a:r>
            <a:r>
              <a:rPr lang="ko-KR" altLang="ko-KR" sz="1350" b="1" dirty="0">
                <a:latin typeface="Arial" panose="020B0604020202020204" pitchFamily="34" charset="0"/>
              </a:rPr>
              <a:t> )</a:t>
            </a:r>
            <a:endParaRPr lang="ko-KR" altLang="ko-KR" sz="1350" dirty="0"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90ADE3-84FF-4ABD-8F5B-BB7090356430}"/>
              </a:ext>
            </a:extLst>
          </p:cNvPr>
          <p:cNvSpPr/>
          <p:nvPr/>
        </p:nvSpPr>
        <p:spPr>
          <a:xfrm>
            <a:off x="346961" y="5848519"/>
            <a:ext cx="2214246" cy="50783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50" dirty="0">
                <a:solidFill>
                  <a:srgbClr val="555555"/>
                </a:solidFill>
                <a:latin typeface="AppleSDGothicNeo"/>
              </a:rPr>
              <a:t>평균 </a:t>
            </a:r>
            <a:r>
              <a:rPr lang="en-US" altLang="ko-KR" sz="1350" dirty="0">
                <a:solidFill>
                  <a:srgbClr val="555555"/>
                </a:solidFill>
                <a:latin typeface="AppleSDGothicNeo"/>
              </a:rPr>
              <a:t>= 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50" dirty="0">
                <a:solidFill>
                  <a:srgbClr val="555555"/>
                </a:solidFill>
                <a:latin typeface="AppleSDGothicNeo"/>
              </a:rPr>
              <a:t>분산 </a:t>
            </a:r>
            <a:r>
              <a:rPr lang="en-US" altLang="ko-KR" sz="1350" dirty="0">
                <a:solidFill>
                  <a:srgbClr val="555555"/>
                </a:solidFill>
                <a:latin typeface="AppleSDGothicNeo"/>
              </a:rPr>
              <a:t>= p(1-p)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2F2F3E-1512-4346-BC85-47C249D25881}"/>
              </a:ext>
            </a:extLst>
          </p:cNvPr>
          <p:cNvSpPr/>
          <p:nvPr/>
        </p:nvSpPr>
        <p:spPr>
          <a:xfrm>
            <a:off x="262409" y="5381710"/>
            <a:ext cx="3681950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350" b="1" dirty="0">
                <a:solidFill>
                  <a:srgbClr val="555555"/>
                </a:solidFill>
                <a:latin typeface="AppleSDGothicNeo"/>
              </a:rPr>
              <a:t> 베르누이 분포 </a:t>
            </a:r>
            <a:r>
              <a:rPr lang="en-US" altLang="ko-KR" sz="1350" b="1" dirty="0">
                <a:solidFill>
                  <a:srgbClr val="555555"/>
                </a:solidFill>
                <a:latin typeface="AppleSDGothicNeo"/>
              </a:rPr>
              <a:t>: </a:t>
            </a:r>
            <a:r>
              <a:rPr lang="ko-KR" altLang="en-US" sz="1350" b="1" dirty="0">
                <a:solidFill>
                  <a:srgbClr val="555555"/>
                </a:solidFill>
                <a:latin typeface="AppleSDGothicNeo"/>
              </a:rPr>
              <a:t>평균과 분산</a:t>
            </a:r>
            <a:endParaRPr lang="ko-KR" altLang="en-US" sz="1350" dirty="0">
              <a:solidFill>
                <a:srgbClr val="555555"/>
              </a:solidFill>
              <a:latin typeface="AppleSDGothicNeo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0B83A9-22AE-4EE1-A31E-2CA698B8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5531751"/>
            <a:ext cx="2988332" cy="824599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6B95F994-A84B-4D2C-BEEA-967FB8334C90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B53DD1-3FA0-431D-B318-8A0B4F73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4A28E342-12C0-4D31-8910-7C560933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675" y="1838110"/>
            <a:ext cx="341952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시행마다 오직 두가지의 가능한 결과만 일어난다고 할 때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이러한 실험을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1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회 시행하여 일어난 두 가지 결과에 의해 그 값이 각각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0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과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1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로 결정되는 확률변수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X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에 대해서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  <a:cs typeface="함초롬바탕" panose="02030504000101010101" pitchFamily="18" charset="-127"/>
              </a:rPr>
              <a:t>P(X=1)=p  ,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P(X=0)=q, q=1-p,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</a:rPr>
              <a:t>를 만족하는 확률변수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X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</a:rPr>
              <a:t>가 따르는 확률분포를 베르누이분포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함초롬바탕" panose="02030504000101010101" pitchFamily="18" charset="-127"/>
              </a:rPr>
              <a:t>, 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  <a:cs typeface="함초롬바탕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olidFill>
                  <a:srgbClr val="000000"/>
                </a:solidFill>
                <a:highlight>
                  <a:srgbClr val="FFFF00"/>
                </a:highlight>
                <a:latin typeface="+mj-ea"/>
                <a:ea typeface="+mj-ea"/>
              </a:rPr>
              <a:t>이항분포의 특수한 사례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78585376-C7A1-483E-AAEF-66FAA241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531" y="284439"/>
            <a:ext cx="3422358" cy="324036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ko-KR" altLang="en-US" sz="1500" dirty="0"/>
              <a:t>이산확률분포 </a:t>
            </a:r>
            <a:r>
              <a:rPr lang="en-US" altLang="ko-KR" sz="1500" dirty="0"/>
              <a:t>: </a:t>
            </a:r>
            <a:r>
              <a:rPr lang="ko-KR" altLang="en-US" sz="1500" dirty="0"/>
              <a:t>베르누이분포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A93AF3-C0A3-4B09-B7E2-DA2404A41716}"/>
              </a:ext>
            </a:extLst>
          </p:cNvPr>
          <p:cNvSpPr/>
          <p:nvPr/>
        </p:nvSpPr>
        <p:spPr>
          <a:xfrm>
            <a:off x="4209889" y="327202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이항분포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불량률이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이고 뽑힌 상품의 수를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ko-KR" alt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일때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불량품 수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(X)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의 분포이며 다음과 같이 표현한다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여기에서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n=1</a:t>
            </a:r>
            <a:r>
              <a:rPr lang="ko-KR" alt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인 경우는 베르누이 분포이다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5F6C7D-CF82-491E-B337-29473064E8E0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이산확률분포</a:t>
            </a:r>
          </a:p>
        </p:txBody>
      </p:sp>
    </p:spTree>
    <p:extLst>
      <p:ext uri="{BB962C8B-B14F-4D97-AF65-F5344CB8AC3E}">
        <p14:creationId xmlns:p14="http://schemas.microsoft.com/office/powerpoint/2010/main" val="22152882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DE5237-A377-48E3-A9A2-18C3E034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267FE9-3859-451C-A319-D6622B10576C}"/>
              </a:ext>
            </a:extLst>
          </p:cNvPr>
          <p:cNvSpPr/>
          <p:nvPr/>
        </p:nvSpPr>
        <p:spPr>
          <a:xfrm>
            <a:off x="245225" y="980541"/>
            <a:ext cx="3462679" cy="3000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350" b="1" dirty="0">
                <a:solidFill>
                  <a:srgbClr val="000000"/>
                </a:solidFill>
                <a:latin typeface="AppleSDGothicNeo"/>
              </a:rPr>
              <a:t>2) </a:t>
            </a:r>
            <a:r>
              <a:rPr lang="ko-KR" altLang="en-US" sz="1350" b="1" dirty="0">
                <a:solidFill>
                  <a:srgbClr val="000000"/>
                </a:solidFill>
                <a:latin typeface="AppleSDGothicNeo"/>
              </a:rPr>
              <a:t>이항 분포</a:t>
            </a:r>
            <a:r>
              <a:rPr lang="en-US" altLang="ko-KR" sz="1350" b="1" dirty="0">
                <a:solidFill>
                  <a:srgbClr val="666666"/>
                </a:solidFill>
                <a:latin typeface="AppleSDGothicNeo"/>
              </a:rPr>
              <a:t> ( binomial distribution )</a:t>
            </a:r>
            <a:endParaRPr lang="en-US" altLang="ko-KR" sz="1350" b="1" dirty="0">
              <a:solidFill>
                <a:srgbClr val="000000"/>
              </a:solidFill>
              <a:latin typeface="AppleSDGothicNeo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B030E0-8E2B-41D9-AE90-9D1A2EAAF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85" y="4412976"/>
            <a:ext cx="7589310" cy="62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latinLnBrk="0"/>
            <a:endParaRPr lang="ko-KR" altLang="ko-KR" sz="600" dirty="0"/>
          </a:p>
          <a:p>
            <a:pPr defTabSz="685800" latinLnBrk="0"/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 이항분포의 확률 : </a:t>
            </a:r>
            <a:r>
              <a:rPr lang="ko-KR" altLang="ko-KR" sz="1000" dirty="0" err="1">
                <a:solidFill>
                  <a:srgbClr val="555555"/>
                </a:solidFill>
                <a:ea typeface="AppleSDGothicNeo"/>
              </a:rPr>
              <a:t>n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번의 시행에서 성공확률 (</a:t>
            </a:r>
            <a:r>
              <a:rPr lang="ko-KR" altLang="ko-KR" sz="1000" dirty="0" err="1">
                <a:solidFill>
                  <a:srgbClr val="555555"/>
                </a:solidFill>
                <a:ea typeface="AppleSDGothicNeo"/>
              </a:rPr>
              <a:t>p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)이 </a:t>
            </a:r>
            <a:r>
              <a:rPr lang="ko-KR" altLang="ko-KR" sz="1000" dirty="0" err="1">
                <a:solidFill>
                  <a:srgbClr val="555555"/>
                </a:solidFill>
                <a:ea typeface="AppleSDGothicNeo"/>
              </a:rPr>
              <a:t>r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번 나타날 확률이며, </a:t>
            </a:r>
            <a:r>
              <a:rPr lang="ko-KR" altLang="ko-KR" sz="1000" dirty="0" err="1">
                <a:solidFill>
                  <a:srgbClr val="555555"/>
                </a:solidFill>
                <a:ea typeface="AppleSDGothicNeo"/>
              </a:rPr>
              <a:t>n번의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시행에서 </a:t>
            </a:r>
            <a:r>
              <a:rPr lang="ko-KR" altLang="ko-KR" sz="1000" dirty="0" err="1">
                <a:solidFill>
                  <a:srgbClr val="555555"/>
                </a:solidFill>
                <a:ea typeface="AppleSDGothicNeo"/>
              </a:rPr>
              <a:t>r번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관찰되는 것(이항계수)을 </a:t>
            </a:r>
            <a:r>
              <a:rPr lang="ko-KR" altLang="ko-KR" sz="1000" dirty="0" err="1">
                <a:solidFill>
                  <a:srgbClr val="555555"/>
                </a:solidFill>
                <a:ea typeface="AppleSDGothicNeo"/>
              </a:rPr>
              <a:t>nCr로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표현할 수 있음 </a:t>
            </a:r>
            <a:endParaRPr lang="ko-KR" altLang="ko-KR" sz="1000" dirty="0"/>
          </a:p>
          <a:p>
            <a:pPr defTabSz="685800" latinLnBrk="0"/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 - </a:t>
            </a:r>
            <a:r>
              <a:rPr lang="ko-KR" altLang="ko-KR" sz="1000" dirty="0" err="1">
                <a:solidFill>
                  <a:srgbClr val="555555"/>
                </a:solidFill>
                <a:ea typeface="AppleSDGothicNeo"/>
              </a:rPr>
              <a:t>r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 번 성공할 확률과 (</a:t>
            </a:r>
            <a:r>
              <a:rPr lang="ko-KR" altLang="ko-KR" sz="1000" dirty="0" err="1">
                <a:solidFill>
                  <a:srgbClr val="555555"/>
                </a:solidFill>
                <a:ea typeface="AppleSDGothicNeo"/>
              </a:rPr>
              <a:t>n-r</a:t>
            </a:r>
            <a:r>
              <a:rPr lang="ko-KR" altLang="ko-KR" sz="1000" dirty="0">
                <a:solidFill>
                  <a:srgbClr val="555555"/>
                </a:solidFill>
                <a:ea typeface="AppleSDGothicNeo"/>
              </a:rPr>
              <a:t>)번의 실패할 확률을 곱하면, 이항분포의 확률 함수</a:t>
            </a:r>
            <a:endParaRPr lang="ko-KR" altLang="ko-KR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E54D51-A4D2-4F9D-9EEC-D328589A70AA}"/>
              </a:ext>
            </a:extLst>
          </p:cNvPr>
          <p:cNvSpPr/>
          <p:nvPr/>
        </p:nvSpPr>
        <p:spPr>
          <a:xfrm>
            <a:off x="354073" y="2153986"/>
            <a:ext cx="6365174" cy="757002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연속적인 베르누이 시행을 거쳐 나타나는 확률 분포 </a:t>
            </a:r>
            <a:endParaRPr lang="ko-KR" altLang="ko-KR" sz="10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 </a:t>
            </a:r>
            <a:r>
              <a:rPr lang="ko-KR" altLang="ko-KR" sz="1000" dirty="0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독립된 베르누이시행을</a:t>
            </a:r>
            <a:r>
              <a:rPr lang="en-US" altLang="ko-KR" sz="1000" dirty="0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 </a:t>
            </a:r>
            <a:r>
              <a:rPr lang="ko-KR" altLang="ko-KR" sz="1000" dirty="0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 </a:t>
            </a:r>
            <a:r>
              <a:rPr lang="ko-KR" altLang="ko-KR" sz="1000" dirty="0" err="1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n</a:t>
            </a:r>
            <a:r>
              <a:rPr lang="ko-KR" altLang="en-US" sz="1000" dirty="0" err="1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번</a:t>
            </a:r>
            <a:r>
              <a:rPr lang="ko-KR" altLang="en-US" sz="1000" dirty="0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 만큼</a:t>
            </a:r>
            <a:r>
              <a:rPr lang="ko-KR" altLang="ko-KR" sz="1000" dirty="0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 반복했을 때, </a:t>
            </a:r>
            <a:r>
              <a:rPr lang="en-US" altLang="ko-KR" sz="1000" dirty="0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X</a:t>
            </a:r>
            <a:r>
              <a:rPr lang="ko-KR" altLang="ko-KR" sz="1000" dirty="0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가 나타</a:t>
            </a:r>
            <a:r>
              <a:rPr lang="ko-KR" altLang="en-US" sz="1000" dirty="0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나</a:t>
            </a:r>
            <a:r>
              <a:rPr lang="ko-KR" altLang="ko-KR" sz="1000" dirty="0">
                <a:solidFill>
                  <a:srgbClr val="555555"/>
                </a:solidFill>
                <a:highlight>
                  <a:srgbClr val="FFFF00"/>
                </a:highlight>
                <a:latin typeface="Arial" panose="020B0604020202020204" pitchFamily="34" charset="0"/>
                <a:ea typeface="AppleSDGothicNeo"/>
              </a:rPr>
              <a:t>는 확률</a:t>
            </a:r>
            <a:endParaRPr lang="ko-KR" altLang="ko-KR" sz="1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              </a:t>
            </a:r>
            <a:r>
              <a:rPr lang="ko-KR" altLang="ko-KR" sz="1000" dirty="0" err="1">
                <a:solidFill>
                  <a:srgbClr val="555555"/>
                </a:solidFill>
                <a:latin typeface="+mj-lt"/>
                <a:ea typeface="AppleSDGothicNeo"/>
              </a:rPr>
              <a:t>X</a:t>
            </a:r>
            <a:r>
              <a:rPr lang="ko-KR" altLang="ko-KR" sz="1000" dirty="0">
                <a:solidFill>
                  <a:srgbClr val="555555"/>
                </a:solidFill>
                <a:latin typeface="+mj-lt"/>
                <a:ea typeface="AppleSDGothicNeo"/>
              </a:rPr>
              <a:t> ~ </a:t>
            </a:r>
            <a:r>
              <a:rPr lang="ko-KR" altLang="ko-KR" sz="1000" dirty="0" err="1">
                <a:solidFill>
                  <a:srgbClr val="555555"/>
                </a:solidFill>
                <a:latin typeface="+mj-lt"/>
                <a:ea typeface="AppleSDGothicNeo"/>
              </a:rPr>
              <a:t>B</a:t>
            </a:r>
            <a:r>
              <a:rPr lang="ko-KR" altLang="ko-KR" sz="1000" dirty="0">
                <a:solidFill>
                  <a:srgbClr val="555555"/>
                </a:solidFill>
                <a:latin typeface="+mj-lt"/>
                <a:ea typeface="AppleSDGothicNeo"/>
              </a:rPr>
              <a:t> ( </a:t>
            </a:r>
            <a:r>
              <a:rPr lang="ko-KR" altLang="ko-KR" sz="1000" dirty="0" err="1">
                <a:solidFill>
                  <a:srgbClr val="555555"/>
                </a:solidFill>
                <a:latin typeface="+mj-lt"/>
                <a:ea typeface="AppleSDGothicNeo"/>
              </a:rPr>
              <a:t>n</a:t>
            </a:r>
            <a:r>
              <a:rPr lang="ko-KR" altLang="ko-KR" sz="1000" dirty="0">
                <a:solidFill>
                  <a:srgbClr val="555555"/>
                </a:solidFill>
                <a:latin typeface="+mj-lt"/>
                <a:ea typeface="AppleSDGothicNeo"/>
              </a:rPr>
              <a:t> , </a:t>
            </a:r>
            <a:r>
              <a:rPr lang="ko-KR" altLang="ko-KR" sz="1000" dirty="0" err="1">
                <a:solidFill>
                  <a:srgbClr val="555555"/>
                </a:solidFill>
                <a:latin typeface="+mj-lt"/>
                <a:ea typeface="AppleSDGothicNeo"/>
              </a:rPr>
              <a:t>p</a:t>
            </a:r>
            <a:r>
              <a:rPr lang="ko-KR" altLang="ko-KR" sz="1000" dirty="0">
                <a:solidFill>
                  <a:srgbClr val="555555"/>
                </a:solidFill>
                <a:latin typeface="+mj-lt"/>
                <a:ea typeface="AppleSDGothicNeo"/>
              </a:rPr>
              <a:t>) </a:t>
            </a:r>
            <a:r>
              <a:rPr lang="en-US" altLang="ko-KR" sz="1000" dirty="0">
                <a:solidFill>
                  <a:srgbClr val="555555"/>
                </a:solidFill>
                <a:latin typeface="+mj-lt"/>
                <a:ea typeface="AppleSDGothicNeo"/>
              </a:rPr>
              <a:t>       B</a:t>
            </a:r>
            <a:r>
              <a:rPr lang="ko-KR" altLang="en-US" sz="1000" dirty="0">
                <a:solidFill>
                  <a:srgbClr val="555555"/>
                </a:solidFill>
                <a:latin typeface="+mj-lt"/>
                <a:ea typeface="AppleSDGothicNeo"/>
              </a:rPr>
              <a:t> </a:t>
            </a:r>
            <a:r>
              <a:rPr lang="en-US" altLang="ko-KR" sz="1000" dirty="0">
                <a:solidFill>
                  <a:srgbClr val="555555"/>
                </a:solidFill>
                <a:latin typeface="+mj-lt"/>
                <a:ea typeface="AppleSDGothicNeo"/>
              </a:rPr>
              <a:t>:</a:t>
            </a:r>
            <a:r>
              <a:rPr lang="ko-KR" altLang="en-US" sz="1000" dirty="0">
                <a:solidFill>
                  <a:srgbClr val="555555"/>
                </a:solidFill>
                <a:latin typeface="+mj-lt"/>
                <a:ea typeface="AppleSDGothicNeo"/>
              </a:rPr>
              <a:t> </a:t>
            </a:r>
            <a:r>
              <a:rPr lang="en-US" altLang="ko-KR" sz="1000" dirty="0">
                <a:solidFill>
                  <a:srgbClr val="555555"/>
                </a:solidFill>
                <a:latin typeface="+mj-lt"/>
                <a:ea typeface="AppleSDGothicNeo"/>
              </a:rPr>
              <a:t>B</a:t>
            </a:r>
            <a:r>
              <a:rPr lang="en-US" altLang="ko-KR" sz="1000" dirty="0">
                <a:latin typeface="+mj-lt"/>
              </a:rPr>
              <a:t>inomial distribution 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573DB1-8605-423A-A4EA-0573BD1387B0}"/>
              </a:ext>
            </a:extLst>
          </p:cNvPr>
          <p:cNvSpPr/>
          <p:nvPr/>
        </p:nvSpPr>
        <p:spPr>
          <a:xfrm>
            <a:off x="426885" y="3423260"/>
            <a:ext cx="1830023" cy="507831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ko-KR" sz="135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평균 = </a:t>
            </a:r>
            <a:r>
              <a:rPr lang="ko-KR" altLang="ko-KR" sz="1350" dirty="0" err="1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np</a:t>
            </a:r>
            <a:endParaRPr lang="ko-KR" altLang="ko-KR" sz="600" dirty="0">
              <a:latin typeface="Arial" panose="020B0604020202020204" pitchFamily="34" charset="0"/>
            </a:endParaRPr>
          </a:p>
          <a:p>
            <a:pPr marL="285750" lvl="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ko-KR" sz="135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분산 = </a:t>
            </a:r>
            <a:r>
              <a:rPr lang="ko-KR" altLang="ko-KR" sz="1350" dirty="0" err="1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np</a:t>
            </a:r>
            <a:r>
              <a:rPr lang="ko-KR" altLang="ko-KR" sz="1350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(1-p)</a:t>
            </a:r>
            <a:endParaRPr lang="ko-KR" altLang="ko-KR" sz="6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C420A6-8415-46CF-AE1A-A8DE3F0096FF}"/>
              </a:ext>
            </a:extLst>
          </p:cNvPr>
          <p:cNvSpPr/>
          <p:nvPr/>
        </p:nvSpPr>
        <p:spPr>
          <a:xfrm>
            <a:off x="417943" y="3060443"/>
            <a:ext cx="1838965" cy="300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ko-KR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이항분포 평균과 분산</a:t>
            </a:r>
            <a:endParaRPr lang="ko-KR" altLang="en-US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E4FA4C-1E01-46A9-A065-719B0E47AB4C}"/>
              </a:ext>
            </a:extLst>
          </p:cNvPr>
          <p:cNvSpPr/>
          <p:nvPr/>
        </p:nvSpPr>
        <p:spPr>
          <a:xfrm>
            <a:off x="426885" y="4067935"/>
            <a:ext cx="1566174" cy="300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350" b="1" dirty="0">
                <a:latin typeface="Arial" panose="020B0604020202020204" pitchFamily="34" charset="0"/>
              </a:rPr>
              <a:t>이항분포 확률</a:t>
            </a:r>
            <a:endParaRPr lang="ko-KR" altLang="ko-KR" sz="1350" dirty="0"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A2F990-DEC6-4AC5-A817-FC75D4AE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711" y="5268708"/>
            <a:ext cx="4530645" cy="4858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52B5C3-F462-4D60-BC79-270304ACE608}"/>
              </a:ext>
            </a:extLst>
          </p:cNvPr>
          <p:cNvSpPr/>
          <p:nvPr/>
        </p:nvSpPr>
        <p:spPr>
          <a:xfrm>
            <a:off x="354073" y="5238107"/>
            <a:ext cx="353975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555555"/>
                </a:solidFill>
                <a:latin typeface="AppleSDGothicNeo"/>
              </a:rPr>
              <a:t> (n r) = n! / r!*(n-r)! = </a:t>
            </a:r>
            <a:r>
              <a:rPr lang="en-US" altLang="ko-KR" sz="1350" dirty="0" err="1">
                <a:solidFill>
                  <a:srgbClr val="555555"/>
                </a:solidFill>
                <a:latin typeface="AppleSDGothicNeo"/>
              </a:rPr>
              <a:t>nCr</a:t>
            </a:r>
            <a:r>
              <a:rPr lang="en-US" altLang="ko-KR" sz="1350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ko-KR" altLang="en-US" sz="1350" dirty="0">
                <a:solidFill>
                  <a:srgbClr val="555555"/>
                </a:solidFill>
                <a:latin typeface="AppleSDGothicNeo"/>
              </a:rPr>
              <a:t>을 의미함 </a:t>
            </a:r>
            <a:r>
              <a:rPr lang="en-US" altLang="ko-KR" sz="1350" dirty="0">
                <a:solidFill>
                  <a:srgbClr val="555555"/>
                </a:solidFill>
                <a:latin typeface="AppleSDGothicNeo"/>
              </a:rPr>
              <a:t>: </a:t>
            </a:r>
            <a:r>
              <a:rPr lang="ko-KR" altLang="en-US" sz="1350" dirty="0">
                <a:solidFill>
                  <a:srgbClr val="555555"/>
                </a:solidFill>
                <a:latin typeface="AppleSDGothicNeo"/>
              </a:rPr>
              <a:t>이항계수</a:t>
            </a:r>
            <a:endParaRPr lang="en-US" altLang="ko-KR" sz="1350" dirty="0">
              <a:solidFill>
                <a:srgbClr val="555555"/>
              </a:solidFill>
              <a:latin typeface="AppleSDGothicNeo"/>
            </a:endParaRPr>
          </a:p>
          <a:p>
            <a:endParaRPr lang="en-US" altLang="ko-KR" sz="1350" dirty="0">
              <a:solidFill>
                <a:srgbClr val="555555"/>
              </a:solidFill>
              <a:latin typeface="AppleSDGothicNeo"/>
            </a:endParaRPr>
          </a:p>
          <a:p>
            <a:r>
              <a:rPr lang="ko-KR" altLang="en-US" sz="1350" dirty="0">
                <a:solidFill>
                  <a:srgbClr val="555555"/>
                </a:solidFill>
                <a:latin typeface="AppleSDGothicNeo"/>
              </a:rPr>
              <a:t> </a:t>
            </a:r>
            <a:r>
              <a:rPr lang="en-US" altLang="ko-KR" sz="1350" dirty="0"/>
              <a:t>n : </a:t>
            </a:r>
            <a:r>
              <a:rPr lang="ko-KR" altLang="en-US" sz="1350" dirty="0" err="1"/>
              <a:t>총횟수</a:t>
            </a:r>
            <a:r>
              <a:rPr lang="ko-KR" altLang="en-US" sz="1350" dirty="0"/>
              <a:t> </a:t>
            </a:r>
            <a:r>
              <a:rPr lang="en-US" altLang="ko-KR" sz="1350" dirty="0"/>
              <a:t>/ r = </a:t>
            </a:r>
            <a:r>
              <a:rPr lang="ko-KR" altLang="en-US" sz="1350" dirty="0"/>
              <a:t>성공 횟수 </a:t>
            </a:r>
            <a:r>
              <a:rPr lang="en-US" altLang="ko-KR" sz="1350" dirty="0"/>
              <a:t>/ n-r : </a:t>
            </a:r>
            <a:r>
              <a:rPr lang="ko-KR" altLang="en-US" sz="1350" dirty="0"/>
              <a:t>실패 횟수 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7C758A1-925F-497C-A975-ED74AFBBFC59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DD77C65-F1E5-471F-89FA-4B37F2CA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65AAD2-A88B-40CB-BAD6-C01016F07161}"/>
              </a:ext>
            </a:extLst>
          </p:cNvPr>
          <p:cNvSpPr/>
          <p:nvPr/>
        </p:nvSpPr>
        <p:spPr>
          <a:xfrm>
            <a:off x="2625293" y="3536420"/>
            <a:ext cx="5944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444444"/>
                </a:solidFill>
                <a:latin typeface="Open Sans"/>
              </a:rPr>
              <a:t>이항분포를 확대하였을 때 얻을 수 있는 이항 계수는 그 항이 일어날 수 있는 가지 수</a:t>
            </a:r>
            <a:endParaRPr lang="en-US" altLang="ko-KR" sz="1000" dirty="0">
              <a:solidFill>
                <a:srgbClr val="444444"/>
              </a:solidFill>
              <a:latin typeface="Open Sans"/>
            </a:endParaRPr>
          </a:p>
          <a:p>
            <a:r>
              <a:rPr lang="ko-KR" altLang="en-US" sz="1000" dirty="0">
                <a:solidFill>
                  <a:srgbClr val="444444"/>
                </a:solidFill>
                <a:latin typeface="Open Sans"/>
              </a:rPr>
              <a:t>이항분포를 확대시켜 가면 확률의 분포는 정규성에 가까워 진다</a:t>
            </a:r>
            <a:r>
              <a:rPr lang="en-US" altLang="ko-KR" sz="1000" dirty="0">
                <a:solidFill>
                  <a:srgbClr val="444444"/>
                </a:solidFill>
                <a:latin typeface="Open Sans"/>
              </a:rPr>
              <a:t>.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EA2DF-7EB7-4D26-93AC-78BA119C8A41}"/>
              </a:ext>
            </a:extLst>
          </p:cNvPr>
          <p:cNvSpPr/>
          <p:nvPr/>
        </p:nvSpPr>
        <p:spPr>
          <a:xfrm>
            <a:off x="2690931" y="3152308"/>
            <a:ext cx="290656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444444"/>
                </a:solidFill>
                <a:latin typeface="Open Sans"/>
              </a:rPr>
              <a:t>이항분포의 성질</a:t>
            </a:r>
            <a:r>
              <a:rPr lang="en-US" altLang="ko-KR" sz="1400" dirty="0">
                <a:solidFill>
                  <a:srgbClr val="444444"/>
                </a:solidFill>
                <a:latin typeface="Open Sans"/>
              </a:rPr>
              <a:t>(</a:t>
            </a:r>
            <a:r>
              <a:rPr lang="ko-KR" altLang="en-US" sz="1400" dirty="0">
                <a:solidFill>
                  <a:srgbClr val="444444"/>
                </a:solidFill>
                <a:latin typeface="Open Sans"/>
              </a:rPr>
              <a:t>이항분포의 확장</a:t>
            </a:r>
            <a:r>
              <a:rPr lang="en-US" altLang="ko-KR" sz="1400" dirty="0">
                <a:solidFill>
                  <a:srgbClr val="444444"/>
                </a:solidFill>
                <a:latin typeface="Open Sans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8528D4-EDAB-4FE0-A7B3-F56C7D2CEEC5}"/>
              </a:ext>
            </a:extLst>
          </p:cNvPr>
          <p:cNvSpPr/>
          <p:nvPr/>
        </p:nvSpPr>
        <p:spPr>
          <a:xfrm>
            <a:off x="354073" y="1336327"/>
            <a:ext cx="6954231" cy="755079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베르누이분포가 한 번 시행하는 경우를 다룬다면</a:t>
            </a:r>
            <a:r>
              <a:rPr lang="en-US" altLang="ko-KR" sz="1000" dirty="0">
                <a:sym typeface="Wingdings" panose="05000000000000000000" pitchFamily="2" charset="2"/>
              </a:rPr>
              <a:t></a:t>
            </a:r>
            <a:r>
              <a:rPr lang="ko-KR" altLang="en-US" sz="1000" dirty="0"/>
              <a:t> </a:t>
            </a:r>
            <a:r>
              <a:rPr lang="ko-KR" altLang="en-US" sz="1000" dirty="0">
                <a:highlight>
                  <a:srgbClr val="FFFF00"/>
                </a:highlight>
              </a:rPr>
              <a:t>이항분포는 </a:t>
            </a:r>
            <a:r>
              <a:rPr lang="en-US" altLang="ko-KR" sz="1000" dirty="0">
                <a:highlight>
                  <a:srgbClr val="FFFF00"/>
                </a:highlight>
              </a:rPr>
              <a:t>n</a:t>
            </a:r>
            <a:r>
              <a:rPr lang="ko-KR" altLang="en-US" sz="1000" dirty="0">
                <a:highlight>
                  <a:srgbClr val="FFFF00"/>
                </a:highlight>
              </a:rPr>
              <a:t>번 시행하는 경우까지 확장한다</a:t>
            </a:r>
            <a:r>
              <a:rPr lang="en-US" altLang="ko-KR" sz="10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ym typeface="Wingdings" panose="05000000000000000000" pitchFamily="2" charset="2"/>
              </a:rPr>
              <a:t> </a:t>
            </a:r>
            <a:r>
              <a:rPr lang="ko-KR" altLang="en-US" sz="1000" dirty="0"/>
              <a:t>다시 말해</a:t>
            </a:r>
            <a:r>
              <a:rPr lang="en-US" altLang="ko-KR" sz="1000" dirty="0"/>
              <a:t>, </a:t>
            </a:r>
            <a:r>
              <a:rPr lang="ko-KR" altLang="en-US" sz="1000" dirty="0"/>
              <a:t>서로 독립인 베르누이분포를 모두 합치면 이항분포가 된다</a:t>
            </a:r>
            <a:r>
              <a:rPr lang="en-US" altLang="ko-KR" sz="1000" dirty="0"/>
              <a:t>.</a:t>
            </a:r>
            <a:endParaRPr lang="ko-KR" altLang="en-US" sz="1000" dirty="0"/>
          </a:p>
          <a:p>
            <a:pPr>
              <a:lnSpc>
                <a:spcPct val="150000"/>
              </a:lnSpc>
            </a:pPr>
            <a:r>
              <a:rPr lang="ko-KR" altLang="ko-KR" sz="1000" b="1" dirty="0">
                <a:solidFill>
                  <a:srgbClr val="555555"/>
                </a:solidFill>
                <a:latin typeface="+mj-ea"/>
              </a:rPr>
              <a:t>: 두 가지의 항목으로 된 분포 , </a:t>
            </a:r>
            <a:r>
              <a:rPr lang="ko-KR" altLang="en-US" sz="1000" b="1" dirty="0">
                <a:solidFill>
                  <a:srgbClr val="555555"/>
                </a:solidFill>
                <a:highlight>
                  <a:srgbClr val="FFFF00"/>
                </a:highlight>
                <a:latin typeface="+mj-ea"/>
              </a:rPr>
              <a:t>상호 </a:t>
            </a:r>
            <a:r>
              <a:rPr lang="ko-KR" altLang="en-US" sz="1000" b="1" dirty="0" err="1">
                <a:solidFill>
                  <a:srgbClr val="555555"/>
                </a:solidFill>
                <a:highlight>
                  <a:srgbClr val="FFFF00"/>
                </a:highlight>
                <a:latin typeface="+mj-ea"/>
              </a:rPr>
              <a:t>배반적인</a:t>
            </a:r>
            <a:r>
              <a:rPr lang="ko-KR" altLang="en-US" sz="1000" b="1" dirty="0">
                <a:solidFill>
                  <a:srgbClr val="555555"/>
                </a:solidFill>
                <a:highlight>
                  <a:srgbClr val="FFFF00"/>
                </a:highlight>
                <a:latin typeface="+mj-ea"/>
              </a:rPr>
              <a:t> 두 사건만 나타나는 경우 </a:t>
            </a:r>
            <a:r>
              <a:rPr lang="ko-KR" altLang="en-US" sz="1000" b="1" dirty="0">
                <a:solidFill>
                  <a:srgbClr val="555555"/>
                </a:solidFill>
                <a:latin typeface="+mj-ea"/>
              </a:rPr>
              <a:t>발행할 확률의 기준이 되는 분포</a:t>
            </a:r>
            <a:endParaRPr lang="ko-KR" altLang="en-US" sz="12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3B9D88-0A7E-41C9-AD11-98C827A5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5809702"/>
            <a:ext cx="4001058" cy="33720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36EF69AB-24FE-4282-A543-917AE8AB0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378" y="336908"/>
            <a:ext cx="3422358" cy="324036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ko-KR" altLang="en-US" sz="1500" dirty="0"/>
              <a:t>이산확률분포 </a:t>
            </a:r>
            <a:r>
              <a:rPr lang="en-US" altLang="ko-KR" sz="1500" dirty="0"/>
              <a:t>: </a:t>
            </a:r>
            <a:r>
              <a:rPr lang="ko-KR" altLang="en-US" sz="1500" dirty="0"/>
              <a:t>이항분포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43881B-41FD-4D8F-880C-64E3D53F423C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이산확률분포</a:t>
            </a:r>
          </a:p>
        </p:txBody>
      </p:sp>
    </p:spTree>
    <p:extLst>
      <p:ext uri="{BB962C8B-B14F-4D97-AF65-F5344CB8AC3E}">
        <p14:creationId xmlns:p14="http://schemas.microsoft.com/office/powerpoint/2010/main" val="35513425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97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C05D03-40C6-4677-9FA9-7A3B6491298C}"/>
              </a:ext>
            </a:extLst>
          </p:cNvPr>
          <p:cNvSpPr/>
          <p:nvPr/>
        </p:nvSpPr>
        <p:spPr>
          <a:xfrm>
            <a:off x="2689592" y="311309"/>
            <a:ext cx="3330207" cy="300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**</a:t>
            </a:r>
            <a:r>
              <a:rPr lang="ko-KR" altLang="ko-KR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이항분포 평균</a:t>
            </a:r>
            <a:r>
              <a:rPr lang="en-US" altLang="ko-KR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(</a:t>
            </a:r>
            <a:r>
              <a:rPr lang="ko-KR" altLang="en-US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증명</a:t>
            </a:r>
            <a:r>
              <a:rPr lang="en-US" altLang="ko-KR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)</a:t>
            </a:r>
            <a:endParaRPr lang="ko-KR" alt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AFA65-79E2-4B51-BDE3-7C1EEFC41A61}"/>
              </a:ext>
            </a:extLst>
          </p:cNvPr>
          <p:cNvSpPr txBox="1"/>
          <p:nvPr/>
        </p:nvSpPr>
        <p:spPr>
          <a:xfrm>
            <a:off x="3171561" y="1174515"/>
            <a:ext cx="4448439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확률변수 </a:t>
            </a:r>
            <a:r>
              <a:rPr lang="en-US" altLang="ko-KR" sz="1200" dirty="0"/>
              <a:t>X</a:t>
            </a:r>
            <a:r>
              <a:rPr lang="ko-KR" altLang="en-US" sz="1200" dirty="0"/>
              <a:t>가</a:t>
            </a:r>
            <a:r>
              <a:rPr lang="ko-KR" altLang="ko-KR" sz="1200" dirty="0">
                <a:solidFill>
                  <a:srgbClr val="555555"/>
                </a:solidFill>
                <a:ea typeface="AppleSDGothicNeo"/>
              </a:rPr>
              <a:t> </a:t>
            </a:r>
            <a:r>
              <a:rPr lang="en-US" altLang="ko-KR" sz="1200" dirty="0">
                <a:solidFill>
                  <a:srgbClr val="555555"/>
                </a:solidFill>
                <a:ea typeface="AppleSDGothicNeo"/>
              </a:rPr>
              <a:t> : </a:t>
            </a:r>
            <a:r>
              <a:rPr lang="ko-KR" altLang="ko-KR" sz="1200" dirty="0" err="1">
                <a:solidFill>
                  <a:srgbClr val="555555"/>
                </a:solidFill>
                <a:ea typeface="AppleSDGothicNeo"/>
              </a:rPr>
              <a:t>X</a:t>
            </a:r>
            <a:r>
              <a:rPr lang="ko-KR" altLang="ko-KR" sz="1200" dirty="0">
                <a:solidFill>
                  <a:srgbClr val="555555"/>
                </a:solidFill>
                <a:ea typeface="AppleSDGothicNeo"/>
              </a:rPr>
              <a:t> ~ </a:t>
            </a:r>
            <a:r>
              <a:rPr lang="ko-KR" altLang="ko-KR" sz="1200" dirty="0" err="1">
                <a:solidFill>
                  <a:srgbClr val="555555"/>
                </a:solidFill>
                <a:ea typeface="AppleSDGothicNeo"/>
              </a:rPr>
              <a:t>B</a:t>
            </a:r>
            <a:r>
              <a:rPr lang="ko-KR" altLang="ko-KR" sz="1200" dirty="0">
                <a:solidFill>
                  <a:srgbClr val="555555"/>
                </a:solidFill>
                <a:ea typeface="AppleSDGothicNeo"/>
              </a:rPr>
              <a:t> ( </a:t>
            </a:r>
            <a:r>
              <a:rPr lang="ko-KR" altLang="ko-KR" sz="1200" dirty="0" err="1">
                <a:solidFill>
                  <a:srgbClr val="555555"/>
                </a:solidFill>
                <a:ea typeface="AppleSDGothicNeo"/>
              </a:rPr>
              <a:t>n</a:t>
            </a:r>
            <a:r>
              <a:rPr lang="ko-KR" altLang="ko-KR" sz="1200" dirty="0">
                <a:solidFill>
                  <a:srgbClr val="555555"/>
                </a:solidFill>
                <a:ea typeface="AppleSDGothicNeo"/>
              </a:rPr>
              <a:t> , </a:t>
            </a:r>
            <a:r>
              <a:rPr lang="ko-KR" altLang="ko-KR" sz="1200" dirty="0" err="1">
                <a:solidFill>
                  <a:srgbClr val="555555"/>
                </a:solidFill>
                <a:ea typeface="AppleSDGothicNeo"/>
              </a:rPr>
              <a:t>p</a:t>
            </a:r>
            <a:r>
              <a:rPr lang="ko-KR" altLang="ko-KR" sz="1200" dirty="0">
                <a:solidFill>
                  <a:srgbClr val="555555"/>
                </a:solidFill>
                <a:ea typeface="AppleSDGothicNeo"/>
              </a:rPr>
              <a:t>)</a:t>
            </a:r>
            <a:endParaRPr lang="en-US" altLang="ko-KR" sz="1200" dirty="0">
              <a:solidFill>
                <a:srgbClr val="555555"/>
              </a:solidFill>
              <a:ea typeface="AppleSDGothicNe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이항분포를 따르는 경우 </a:t>
            </a:r>
            <a:r>
              <a:rPr lang="en-US" altLang="ko-KR" sz="1200" dirty="0">
                <a:solidFill>
                  <a:srgbClr val="555555"/>
                </a:solidFill>
              </a:rPr>
              <a:t>( q=1-p)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555555"/>
                </a:solidFill>
              </a:rPr>
              <a:t>사건이</a:t>
            </a:r>
            <a:r>
              <a:rPr lang="en-US" altLang="ko-KR" sz="1000" dirty="0">
                <a:solidFill>
                  <a:srgbClr val="555555"/>
                </a:solidFill>
              </a:rPr>
              <a:t> </a:t>
            </a:r>
            <a:r>
              <a:rPr lang="ko-KR" altLang="en-US" sz="1000" dirty="0">
                <a:solidFill>
                  <a:srgbClr val="555555"/>
                </a:solidFill>
              </a:rPr>
              <a:t>일어날 확률 </a:t>
            </a:r>
            <a:r>
              <a:rPr lang="en-US" altLang="ko-KR" sz="1000" dirty="0">
                <a:solidFill>
                  <a:srgbClr val="555555"/>
                </a:solidFill>
              </a:rPr>
              <a:t>: p, </a:t>
            </a:r>
            <a:r>
              <a:rPr lang="ko-KR" altLang="en-US" sz="1000" dirty="0">
                <a:solidFill>
                  <a:srgbClr val="555555"/>
                </a:solidFill>
              </a:rPr>
              <a:t>일어나지</a:t>
            </a:r>
            <a:r>
              <a:rPr lang="en-US" altLang="ko-KR" sz="1000" dirty="0">
                <a:solidFill>
                  <a:srgbClr val="555555"/>
                </a:solidFill>
              </a:rPr>
              <a:t> </a:t>
            </a:r>
            <a:r>
              <a:rPr lang="ko-KR" altLang="en-US" sz="1000" dirty="0">
                <a:solidFill>
                  <a:srgbClr val="555555"/>
                </a:solidFill>
              </a:rPr>
              <a:t>않을 확률 </a:t>
            </a:r>
            <a:r>
              <a:rPr lang="en-US" altLang="ko-KR" sz="1000" dirty="0">
                <a:solidFill>
                  <a:srgbClr val="555555"/>
                </a:solidFill>
              </a:rPr>
              <a:t>: 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555555"/>
                </a:solidFill>
              </a:rPr>
              <a:t>N </a:t>
            </a:r>
            <a:r>
              <a:rPr lang="ko-KR" altLang="en-US" sz="1000" dirty="0">
                <a:solidFill>
                  <a:srgbClr val="555555"/>
                </a:solidFill>
              </a:rPr>
              <a:t>번의</a:t>
            </a:r>
            <a:r>
              <a:rPr lang="en-US" altLang="ko-KR" sz="1000" dirty="0">
                <a:solidFill>
                  <a:srgbClr val="555555"/>
                </a:solidFill>
              </a:rPr>
              <a:t> </a:t>
            </a:r>
            <a:r>
              <a:rPr lang="ko-KR" altLang="en-US" sz="1000" dirty="0">
                <a:solidFill>
                  <a:srgbClr val="555555"/>
                </a:solidFill>
              </a:rPr>
              <a:t>독립시행 중 특정사건이 </a:t>
            </a:r>
            <a:r>
              <a:rPr lang="en-US" altLang="ko-KR" sz="1000" dirty="0">
                <a:solidFill>
                  <a:srgbClr val="555555"/>
                </a:solidFill>
              </a:rPr>
              <a:t>r </a:t>
            </a:r>
            <a:r>
              <a:rPr lang="ko-KR" altLang="en-US" sz="1000" dirty="0">
                <a:solidFill>
                  <a:srgbClr val="555555"/>
                </a:solidFill>
              </a:rPr>
              <a:t>번 일어날 확률</a:t>
            </a:r>
            <a:endParaRPr lang="ko-KR" altLang="en-US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F594B2-47C4-4739-A28D-761DEFF9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93" y="2351198"/>
            <a:ext cx="3024336" cy="247864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7D3B50-D62F-480B-B810-86725632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95" y="3535483"/>
            <a:ext cx="2372056" cy="11025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DD9A2B-8892-4847-98FD-10FE1D48B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792" y="2797041"/>
            <a:ext cx="4001058" cy="33720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2AE78E-07FF-4DF9-8F9F-CF5E1CCED192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이산확률분포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1953349-6259-4F51-B7CC-7D4D2B1D0CC4}"/>
                  </a:ext>
                </a:extLst>
              </p:cNvPr>
              <p:cNvSpPr/>
              <p:nvPr/>
            </p:nvSpPr>
            <p:spPr>
              <a:xfrm>
                <a:off x="597793" y="1149902"/>
                <a:ext cx="2390031" cy="810222"/>
              </a:xfrm>
              <a:prstGeom prst="rect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ko-KR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평균 = </a:t>
                </a:r>
                <a:r>
                  <a:rPr lang="ko-KR" altLang="ko-KR" sz="135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np</a:t>
                </a:r>
                <a:endParaRPr lang="ko-KR" altLang="ko-KR" sz="600" dirty="0">
                  <a:latin typeface="Arial" panose="020B0604020202020204" pitchFamily="34" charset="0"/>
                </a:endParaRPr>
              </a:p>
              <a:p>
                <a:pPr marL="285750" lvl="0" indent="-28575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ko-KR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분산 = </a:t>
                </a:r>
                <a:r>
                  <a:rPr lang="ko-KR" altLang="ko-KR" sz="135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np</a:t>
                </a:r>
                <a:r>
                  <a:rPr lang="en-US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q = np</a:t>
                </a:r>
                <a:r>
                  <a:rPr lang="ko-KR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(1-p)</a:t>
                </a:r>
                <a:endParaRPr lang="en-US" altLang="ko-KR" sz="1350" dirty="0">
                  <a:solidFill>
                    <a:srgbClr val="555555"/>
                  </a:solidFill>
                  <a:latin typeface="Arial" panose="020B0604020202020204" pitchFamily="34" charset="0"/>
                  <a:ea typeface="AppleSDGothicNeo"/>
                </a:endParaRPr>
              </a:p>
              <a:p>
                <a:pPr marL="285750" lvl="0" indent="-28575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표준편차 </a:t>
                </a:r>
                <a:r>
                  <a:rPr lang="en-US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35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35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</a:rPr>
                          <m:t>𝑛𝑝𝑞</m:t>
                        </m:r>
                      </m:e>
                    </m:rad>
                  </m:oMath>
                </a14:m>
                <a:endParaRPr lang="en-US" altLang="ko-KR" sz="1350" dirty="0">
                  <a:solidFill>
                    <a:srgbClr val="555555"/>
                  </a:solidFill>
                  <a:latin typeface="Arial" panose="020B0604020202020204" pitchFamily="34" charset="0"/>
                  <a:ea typeface="AppleSDGothicNeo"/>
                </a:endParaRPr>
              </a:p>
              <a:p>
                <a:pPr marL="285750" lvl="0" indent="-28575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ko-KR" altLang="ko-KR" sz="6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1953349-6259-4F51-B7CC-7D4D2B1D0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93" y="1149902"/>
                <a:ext cx="2390031" cy="810222"/>
              </a:xfrm>
              <a:prstGeom prst="rect">
                <a:avLst/>
              </a:prstGeom>
              <a:blipFill>
                <a:blip r:embed="rId5"/>
                <a:stretch>
                  <a:fillRect t="-725"/>
                </a:stretch>
              </a:blip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292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제목 6"/>
          <p:cNvSpPr txBox="1">
            <a:spLocks/>
          </p:cNvSpPr>
          <p:nvPr/>
        </p:nvSpPr>
        <p:spPr>
          <a:xfrm>
            <a:off x="136068" y="280785"/>
            <a:ext cx="7143800" cy="50006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A5B06C6-FD58-4150-B178-E7E8B59B1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551" y="4161984"/>
            <a:ext cx="615601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36DAF08-5D51-41A6-AFA0-905B4757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FFC24A-33C9-417D-90D1-A78BB66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C05D03-40C6-4677-9FA9-7A3B6491298C}"/>
              </a:ext>
            </a:extLst>
          </p:cNvPr>
          <p:cNvSpPr/>
          <p:nvPr/>
        </p:nvSpPr>
        <p:spPr>
          <a:xfrm>
            <a:off x="2689592" y="311309"/>
            <a:ext cx="3330207" cy="300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**</a:t>
            </a:r>
            <a:r>
              <a:rPr lang="ko-KR" altLang="ko-KR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이항분포 분산</a:t>
            </a:r>
            <a:r>
              <a:rPr lang="en-US" altLang="ko-KR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(</a:t>
            </a:r>
            <a:r>
              <a:rPr lang="ko-KR" altLang="en-US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증명</a:t>
            </a:r>
            <a:r>
              <a:rPr lang="en-US" altLang="ko-KR" sz="1350" b="1" dirty="0">
                <a:solidFill>
                  <a:srgbClr val="555555"/>
                </a:solidFill>
                <a:latin typeface="Arial" panose="020B0604020202020204" pitchFamily="34" charset="0"/>
                <a:ea typeface="AppleSDGothicNeo"/>
              </a:rPr>
              <a:t>)</a:t>
            </a:r>
            <a:endParaRPr lang="ko-KR" altLang="en-US" sz="13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DD9A2B-8892-4847-98FD-10FE1D48B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410901"/>
            <a:ext cx="4001058" cy="33720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B15370-444D-463D-94D1-89ABD026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9" y="1980883"/>
            <a:ext cx="5031302" cy="422764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E1E936-9CA3-40AE-80CF-E345ED00CDC3}"/>
              </a:ext>
            </a:extLst>
          </p:cNvPr>
          <p:cNvSpPr txBox="1"/>
          <p:nvPr/>
        </p:nvSpPr>
        <p:spPr>
          <a:xfrm>
            <a:off x="219491" y="169226"/>
            <a:ext cx="1901022" cy="27699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4. </a:t>
            </a:r>
            <a:r>
              <a:rPr lang="ko-KR" altLang="en-US" sz="1200" dirty="0"/>
              <a:t>이산확률분포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4347DD-700E-4D72-BC46-7711C55AE66B}"/>
                  </a:ext>
                </a:extLst>
              </p:cNvPr>
              <p:cNvSpPr/>
              <p:nvPr/>
            </p:nvSpPr>
            <p:spPr>
              <a:xfrm>
                <a:off x="620818" y="1029096"/>
                <a:ext cx="2390031" cy="810222"/>
              </a:xfrm>
              <a:prstGeom prst="rect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ko-KR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평균 = </a:t>
                </a:r>
                <a:r>
                  <a:rPr lang="ko-KR" altLang="ko-KR" sz="135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np</a:t>
                </a:r>
                <a:endParaRPr lang="ko-KR" altLang="ko-KR" sz="600" dirty="0">
                  <a:latin typeface="Arial" panose="020B0604020202020204" pitchFamily="34" charset="0"/>
                </a:endParaRPr>
              </a:p>
              <a:p>
                <a:pPr marL="285750" lvl="0" indent="-28575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ko-KR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분산 = </a:t>
                </a:r>
                <a:r>
                  <a:rPr lang="ko-KR" altLang="ko-KR" sz="1350" dirty="0" err="1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np</a:t>
                </a:r>
                <a:r>
                  <a:rPr lang="en-US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q = np</a:t>
                </a:r>
                <a:r>
                  <a:rPr lang="ko-KR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(1-p)</a:t>
                </a:r>
                <a:endParaRPr lang="en-US" altLang="ko-KR" sz="1350" dirty="0">
                  <a:solidFill>
                    <a:srgbClr val="555555"/>
                  </a:solidFill>
                  <a:latin typeface="Arial" panose="020B0604020202020204" pitchFamily="34" charset="0"/>
                  <a:ea typeface="AppleSDGothicNeo"/>
                </a:endParaRPr>
              </a:p>
              <a:p>
                <a:pPr marL="285750" lvl="0" indent="-28575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ko-KR" altLang="en-US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표준편차 </a:t>
                </a:r>
                <a:r>
                  <a:rPr lang="en-US" altLang="ko-KR" sz="1350" dirty="0">
                    <a:solidFill>
                      <a:srgbClr val="555555"/>
                    </a:solidFill>
                    <a:latin typeface="Arial" panose="020B0604020202020204" pitchFamily="34" charset="0"/>
                    <a:ea typeface="AppleSDGothicNeo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35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350" b="0" i="1" smtClean="0">
                            <a:solidFill>
                              <a:srgbClr val="555555"/>
                            </a:solidFill>
                            <a:latin typeface="Cambria Math" panose="02040503050406030204" pitchFamily="18" charset="0"/>
                          </a:rPr>
                          <m:t>𝑛𝑝𝑞</m:t>
                        </m:r>
                      </m:e>
                    </m:rad>
                  </m:oMath>
                </a14:m>
                <a:endParaRPr lang="en-US" altLang="ko-KR" sz="1350" dirty="0">
                  <a:solidFill>
                    <a:srgbClr val="555555"/>
                  </a:solidFill>
                  <a:latin typeface="Arial" panose="020B0604020202020204" pitchFamily="34" charset="0"/>
                  <a:ea typeface="AppleSDGothicNeo"/>
                </a:endParaRPr>
              </a:p>
              <a:p>
                <a:pPr marL="285750" lvl="0" indent="-28575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ko-KR" altLang="ko-KR" sz="6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64347DD-700E-4D72-BC46-7711C55AE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18" y="1029096"/>
                <a:ext cx="2390031" cy="810222"/>
              </a:xfrm>
              <a:prstGeom prst="rect">
                <a:avLst/>
              </a:prstGeom>
              <a:blipFill>
                <a:blip r:embed="rId4"/>
                <a:stretch>
                  <a:fillRect t="-725"/>
                </a:stretch>
              </a:blipFill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EB8BBDC-8B38-4A43-BEF5-35CBF4C45C8C}"/>
                  </a:ext>
                </a:extLst>
              </p:cNvPr>
              <p:cNvSpPr/>
              <p:nvPr/>
            </p:nvSpPr>
            <p:spPr>
              <a:xfrm>
                <a:off x="5821744" y="2005020"/>
                <a:ext cx="2916248" cy="142398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Var(X)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=</a:t>
                </a:r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 = 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200" dirty="0"/>
              </a:p>
              <a:p>
                <a:r>
                  <a:rPr lang="en-US" altLang="ko-KR" sz="1200" dirty="0"/>
                  <a:t>  </a:t>
                </a:r>
              </a:p>
              <a:p>
                <a:r>
                  <a:rPr lang="en-US" altLang="ko-KR" sz="1200" dirty="0"/>
                  <a:t>             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/>
                  <a:t>  </a:t>
                </a:r>
                <a:r>
                  <a:rPr lang="en-US" altLang="ko-KR" sz="1200" dirty="0"/>
                  <a:t>- 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+ np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200" dirty="0"/>
              </a:p>
              <a:p>
                <a:r>
                  <a:rPr lang="en-US" altLang="ko-KR" sz="1200" dirty="0"/>
                  <a:t>                 = np ( 1- p)</a:t>
                </a:r>
              </a:p>
              <a:p>
                <a:r>
                  <a:rPr lang="en-US" altLang="ko-KR" sz="1200" dirty="0"/>
                  <a:t>                 = </a:t>
                </a:r>
                <a:r>
                  <a:rPr lang="en-US" altLang="ko-KR" sz="1200" dirty="0" err="1"/>
                  <a:t>npq</a:t>
                </a:r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200" dirty="0"/>
                  <a:t>(X) 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ko-KR" altLang="en-US" sz="1200" dirty="0"/>
                  <a:t>     </a:t>
                </a:r>
                <a:r>
                  <a:rPr lang="en-US" altLang="ko-KR" sz="1200" dirty="0"/>
                  <a:t>=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𝑛𝑝𝑞</m:t>
                        </m:r>
                      </m:e>
                    </m:rad>
                  </m:oMath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EB8BBDC-8B38-4A43-BEF5-35CBF4C45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744" y="2005020"/>
                <a:ext cx="2916248" cy="1423980"/>
              </a:xfrm>
              <a:prstGeom prst="rect">
                <a:avLst/>
              </a:prstGeom>
              <a:blipFill>
                <a:blip r:embed="rId5"/>
                <a:stretch>
                  <a:fillRect b="-84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6417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8A78807-ECA8-41DB-B7A1-3F6B2019FD9F}"/>
              </a:ext>
            </a:extLst>
          </p:cNvPr>
          <p:cNvSpPr txBox="1">
            <a:spLocks/>
          </p:cNvSpPr>
          <p:nvPr/>
        </p:nvSpPr>
        <p:spPr>
          <a:xfrm>
            <a:off x="3082885" y="245592"/>
            <a:ext cx="3348372" cy="309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/>
              <a:t>*</a:t>
            </a:r>
            <a:r>
              <a:rPr lang="ko-KR" altLang="en-US" sz="1800" dirty="0" err="1"/>
              <a:t>쉬어가기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F1FFD73-3C0B-4C61-8172-5106AF414ED0}"/>
              </a:ext>
            </a:extLst>
          </p:cNvPr>
          <p:cNvSpPr txBox="1">
            <a:spLocks/>
          </p:cNvSpPr>
          <p:nvPr/>
        </p:nvSpPr>
        <p:spPr>
          <a:xfrm>
            <a:off x="0" y="785794"/>
            <a:ext cx="9144000" cy="1428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AD978-BFFF-48DE-B9DB-950A2852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UBION PBL- FBA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C9618-C642-4F10-B301-BDCE9A8E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BB65-F969-4654-BF30-45C70C1BE112}" type="slidenum">
              <a:rPr lang="ko-KR" altLang="en-US" smtClean="0"/>
              <a:pPr/>
              <a:t>99</a:t>
            </a:fld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D096296-1C05-4DC8-B13C-DE6AE0DF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79" y="1165985"/>
            <a:ext cx="2615341" cy="3185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DF6E254-09B9-49CF-A930-4D32E1F5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932767"/>
            <a:ext cx="1140202" cy="132188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D5E343-6782-4FAD-A3CF-8CA45DD746DD}"/>
              </a:ext>
            </a:extLst>
          </p:cNvPr>
          <p:cNvSpPr/>
          <p:nvPr/>
        </p:nvSpPr>
        <p:spPr>
          <a:xfrm>
            <a:off x="3190970" y="3453307"/>
            <a:ext cx="130997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202122"/>
                </a:solidFill>
                <a:latin typeface="Arial" panose="020B0604020202020204" pitchFamily="34" charset="0"/>
              </a:rPr>
              <a:t>Francis Galton</a:t>
            </a:r>
            <a:endParaRPr lang="ko-KR" altLang="en-US" sz="135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8A089D-F591-45C0-91CF-D42BF3A80DA0}"/>
              </a:ext>
            </a:extLst>
          </p:cNvPr>
          <p:cNvSpPr/>
          <p:nvPr/>
        </p:nvSpPr>
        <p:spPr>
          <a:xfrm>
            <a:off x="3190970" y="3802002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50" dirty="0"/>
              <a:t>https://ko.wikipedia.org/</a:t>
            </a:r>
            <a:endParaRPr lang="ko-KR" altLang="en-US" sz="135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32A246-8272-49E3-A49A-67EF6628F62E}"/>
              </a:ext>
            </a:extLst>
          </p:cNvPr>
          <p:cNvSpPr/>
          <p:nvPr/>
        </p:nvSpPr>
        <p:spPr>
          <a:xfrm>
            <a:off x="3124200" y="4201284"/>
            <a:ext cx="28956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50" dirty="0">
                <a:solidFill>
                  <a:srgbClr val="1F1F1F"/>
                </a:solidFill>
                <a:latin typeface="맑은 고딕" panose="020B0503020000020004" pitchFamily="50" charset="-127"/>
              </a:rPr>
              <a:t> </a:t>
            </a:r>
            <a:r>
              <a:rPr lang="ko-KR" altLang="en-US" sz="900" dirty="0" err="1">
                <a:solidFill>
                  <a:srgbClr val="1F1F1F"/>
                </a:solidFill>
                <a:latin typeface="맑은 고딕" panose="020B0503020000020004" pitchFamily="50" charset="-127"/>
              </a:rPr>
              <a:t>베루누이</a:t>
            </a:r>
            <a:r>
              <a:rPr lang="ko-KR" altLang="en-US" sz="900" dirty="0">
                <a:solidFill>
                  <a:srgbClr val="1F1F1F"/>
                </a:solidFill>
                <a:latin typeface="맑은 고딕" panose="020B0503020000020004" pitchFamily="50" charset="-127"/>
              </a:rPr>
              <a:t> 시행 </a:t>
            </a:r>
            <a:r>
              <a:rPr lang="en-US" altLang="ko-KR" sz="900" dirty="0">
                <a:solidFill>
                  <a:srgbClr val="1F1F1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900" dirty="0">
                <a:solidFill>
                  <a:srgbClr val="1F1F1F"/>
                </a:solidFill>
                <a:latin typeface="맑은 고딕" panose="020B0503020000020004" pitchFamily="50" charset="-127"/>
              </a:rPr>
              <a:t>정규분포</a:t>
            </a:r>
            <a:r>
              <a:rPr lang="en-US" altLang="ko-KR" sz="900" dirty="0">
                <a:solidFill>
                  <a:srgbClr val="1F1F1F"/>
                </a:solidFill>
                <a:latin typeface="맑은 고딕" panose="020B0503020000020004" pitchFamily="50" charset="-127"/>
              </a:rPr>
              <a:t>(Normal Distribution)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77767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53044</TotalTime>
  <Words>29011</Words>
  <Application>Microsoft Office PowerPoint</Application>
  <PresentationFormat>화면 슬라이드 쇼(4:3)</PresentationFormat>
  <Paragraphs>3737</Paragraphs>
  <Slides>174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174</vt:i4>
      </vt:variant>
    </vt:vector>
  </HeadingPairs>
  <TitlesOfParts>
    <vt:vector size="208" baseType="lpstr">
      <vt:lpstr>Apple SD Gothic Neo</vt:lpstr>
      <vt:lpstr>AppleSDGothicNeo</vt:lpstr>
      <vt:lpstr>-apple-system</vt:lpstr>
      <vt:lpstr>Arial Unicode MS</vt:lpstr>
      <vt:lpstr>Avenir</vt:lpstr>
      <vt:lpstr>Helvetica Neue</vt:lpstr>
      <vt:lpstr>HelveticaNeue</vt:lpstr>
      <vt:lpstr>inherit</vt:lpstr>
      <vt:lpstr>KaTeX_Main</vt:lpstr>
      <vt:lpstr>KaTeX_Math</vt:lpstr>
      <vt:lpstr>Lora</vt:lpstr>
      <vt:lpstr>Montserrat</vt:lpstr>
      <vt:lpstr>Muli</vt:lpstr>
      <vt:lpstr>Noto Sans KR</vt:lpstr>
      <vt:lpstr>Open Sans</vt:lpstr>
      <vt:lpstr>Spoqa Han Sans</vt:lpstr>
      <vt:lpstr>NanumGothic</vt:lpstr>
      <vt:lpstr>NanumGothic</vt:lpstr>
      <vt:lpstr>나눔고딕 ExtraBold</vt:lpstr>
      <vt:lpstr>맑은 고딕</vt:lpstr>
      <vt:lpstr>맑은 고딕</vt:lpstr>
      <vt:lpstr>바탕</vt:lpstr>
      <vt:lpstr>-윤고딕120</vt:lpstr>
      <vt:lpstr>-윤고딕130</vt:lpstr>
      <vt:lpstr>-윤고딕140</vt:lpstr>
      <vt:lpstr>한양신명조</vt:lpstr>
      <vt:lpstr>함초롬바탕</vt:lpstr>
      <vt:lpstr>Arial</vt:lpstr>
      <vt:lpstr>Cambria Math</vt:lpstr>
      <vt:lpstr>Segoe UI</vt:lpstr>
      <vt:lpstr>Times New Roman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확률함수 (probability function)</vt:lpstr>
      <vt:lpstr>**확률함수 (probability function)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확률분포 ( Probability Distribution ) 종류 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이산확률분포 : 베르누이분포</vt:lpstr>
      <vt:lpstr>이산확률분포 : 이항분포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이산확률분포 : 포아송분포</vt:lpstr>
      <vt:lpstr>이산확률분포 : 포아송분포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Timing  and  Capital Structure   Malcolm Baker  and  Jeffrey Wurgler (JF 2002)</dc:title>
  <dc:creator>Owner</dc:creator>
  <cp:lastModifiedBy>전윤범</cp:lastModifiedBy>
  <cp:revision>2012</cp:revision>
  <dcterms:created xsi:type="dcterms:W3CDTF">2012-03-20T05:42:39Z</dcterms:created>
  <dcterms:modified xsi:type="dcterms:W3CDTF">2022-04-23T11:22:09Z</dcterms:modified>
</cp:coreProperties>
</file>